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6.xml" ContentType="application/vnd.openxmlformats-officedocument.presentationml.notesSlide+xml"/>
  <Override PartName="/ppt/tags/tag93.xml" ContentType="application/vnd.openxmlformats-officedocument.presentationml.tags+xml"/>
  <Override PartName="/ppt/notesSlides/notesSlide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50"/>
  </p:notesMasterIdLst>
  <p:handoutMasterIdLst>
    <p:handoutMasterId r:id="rId51"/>
  </p:handoutMasterIdLst>
  <p:sldIdLst>
    <p:sldId id="367" r:id="rId2"/>
    <p:sldId id="343" r:id="rId3"/>
    <p:sldId id="365" r:id="rId4"/>
    <p:sldId id="375" r:id="rId5"/>
    <p:sldId id="371" r:id="rId6"/>
    <p:sldId id="369" r:id="rId7"/>
    <p:sldId id="366" r:id="rId8"/>
    <p:sldId id="363" r:id="rId9"/>
    <p:sldId id="373" r:id="rId10"/>
    <p:sldId id="372" r:id="rId11"/>
    <p:sldId id="370" r:id="rId12"/>
    <p:sldId id="374" r:id="rId13"/>
    <p:sldId id="330" r:id="rId14"/>
    <p:sldId id="362" r:id="rId15"/>
    <p:sldId id="361" r:id="rId16"/>
    <p:sldId id="376" r:id="rId17"/>
    <p:sldId id="377" r:id="rId18"/>
    <p:sldId id="360" r:id="rId19"/>
    <p:sldId id="291" r:id="rId20"/>
    <p:sldId id="302" r:id="rId21"/>
    <p:sldId id="303" r:id="rId22"/>
    <p:sldId id="323" r:id="rId23"/>
    <p:sldId id="315" r:id="rId24"/>
    <p:sldId id="333" r:id="rId25"/>
    <p:sldId id="317" r:id="rId26"/>
    <p:sldId id="325" r:id="rId27"/>
    <p:sldId id="319" r:id="rId28"/>
    <p:sldId id="308" r:id="rId29"/>
    <p:sldId id="329" r:id="rId30"/>
    <p:sldId id="346" r:id="rId31"/>
    <p:sldId id="359" r:id="rId32"/>
    <p:sldId id="358" r:id="rId33"/>
    <p:sldId id="336" r:id="rId34"/>
    <p:sldId id="347" r:id="rId35"/>
    <p:sldId id="349" r:id="rId36"/>
    <p:sldId id="350" r:id="rId37"/>
    <p:sldId id="351" r:id="rId38"/>
    <p:sldId id="348" r:id="rId39"/>
    <p:sldId id="334" r:id="rId40"/>
    <p:sldId id="324" r:id="rId41"/>
    <p:sldId id="306" r:id="rId42"/>
    <p:sldId id="332" r:id="rId43"/>
    <p:sldId id="338" r:id="rId44"/>
    <p:sldId id="352" r:id="rId45"/>
    <p:sldId id="353" r:id="rId46"/>
    <p:sldId id="356" r:id="rId47"/>
    <p:sldId id="354" r:id="rId48"/>
    <p:sldId id="355" r:id="rId49"/>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107" algn="l" rtl="0" fontAlgn="base">
      <a:spcBef>
        <a:spcPct val="0"/>
      </a:spcBef>
      <a:spcAft>
        <a:spcPct val="0"/>
      </a:spcAft>
      <a:defRPr kern="1200">
        <a:solidFill>
          <a:schemeClr val="tx1"/>
        </a:solidFill>
        <a:latin typeface="Arial" charset="0"/>
        <a:ea typeface="+mn-ea"/>
        <a:cs typeface="Arial" charset="0"/>
      </a:defRPr>
    </a:lvl2pPr>
    <a:lvl3pPr marL="914217" algn="l" rtl="0" fontAlgn="base">
      <a:spcBef>
        <a:spcPct val="0"/>
      </a:spcBef>
      <a:spcAft>
        <a:spcPct val="0"/>
      </a:spcAft>
      <a:defRPr kern="1200">
        <a:solidFill>
          <a:schemeClr val="tx1"/>
        </a:solidFill>
        <a:latin typeface="Arial" charset="0"/>
        <a:ea typeface="+mn-ea"/>
        <a:cs typeface="Arial" charset="0"/>
      </a:defRPr>
    </a:lvl3pPr>
    <a:lvl4pPr marL="1371325" algn="l" rtl="0" fontAlgn="base">
      <a:spcBef>
        <a:spcPct val="0"/>
      </a:spcBef>
      <a:spcAft>
        <a:spcPct val="0"/>
      </a:spcAft>
      <a:defRPr kern="1200">
        <a:solidFill>
          <a:schemeClr val="tx1"/>
        </a:solidFill>
        <a:latin typeface="Arial" charset="0"/>
        <a:ea typeface="+mn-ea"/>
        <a:cs typeface="Arial" charset="0"/>
      </a:defRPr>
    </a:lvl4pPr>
    <a:lvl5pPr marL="1828433" algn="l" rtl="0" fontAlgn="base">
      <a:spcBef>
        <a:spcPct val="0"/>
      </a:spcBef>
      <a:spcAft>
        <a:spcPct val="0"/>
      </a:spcAft>
      <a:defRPr kern="1200">
        <a:solidFill>
          <a:schemeClr val="tx1"/>
        </a:solidFill>
        <a:latin typeface="Arial" charset="0"/>
        <a:ea typeface="+mn-ea"/>
        <a:cs typeface="Arial" charset="0"/>
      </a:defRPr>
    </a:lvl5pPr>
    <a:lvl6pPr marL="2285541" algn="l" defTabSz="914217" rtl="0" eaLnBrk="1" latinLnBrk="0" hangingPunct="1">
      <a:defRPr kern="1200">
        <a:solidFill>
          <a:schemeClr val="tx1"/>
        </a:solidFill>
        <a:latin typeface="Arial" charset="0"/>
        <a:ea typeface="+mn-ea"/>
        <a:cs typeface="Arial" charset="0"/>
      </a:defRPr>
    </a:lvl6pPr>
    <a:lvl7pPr marL="2742649" algn="l" defTabSz="914217" rtl="0" eaLnBrk="1" latinLnBrk="0" hangingPunct="1">
      <a:defRPr kern="1200">
        <a:solidFill>
          <a:schemeClr val="tx1"/>
        </a:solidFill>
        <a:latin typeface="Arial" charset="0"/>
        <a:ea typeface="+mn-ea"/>
        <a:cs typeface="Arial" charset="0"/>
      </a:defRPr>
    </a:lvl7pPr>
    <a:lvl8pPr marL="3199758" algn="l" defTabSz="914217" rtl="0" eaLnBrk="1" latinLnBrk="0" hangingPunct="1">
      <a:defRPr kern="1200">
        <a:solidFill>
          <a:schemeClr val="tx1"/>
        </a:solidFill>
        <a:latin typeface="Arial" charset="0"/>
        <a:ea typeface="+mn-ea"/>
        <a:cs typeface="Arial" charset="0"/>
      </a:defRPr>
    </a:lvl8pPr>
    <a:lvl9pPr marL="3656865" algn="l" defTabSz="914217"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001">
          <p15:clr>
            <a:srgbClr val="A4A3A4"/>
          </p15:clr>
        </p15:guide>
        <p15:guide id="2" orient="horz" pos="3362">
          <p15:clr>
            <a:srgbClr val="A4A3A4"/>
          </p15:clr>
        </p15:guide>
        <p15:guide id="3" orient="horz" pos="2795" userDrawn="1">
          <p15:clr>
            <a:srgbClr val="A4A3A4"/>
          </p15:clr>
        </p15:guide>
        <p15:guide id="4" orient="horz" pos="3475">
          <p15:clr>
            <a:srgbClr val="A4A3A4"/>
          </p15:clr>
        </p15:guide>
        <p15:guide id="5" orient="horz" pos="3838">
          <p15:clr>
            <a:srgbClr val="A4A3A4"/>
          </p15:clr>
        </p15:guide>
        <p15:guide id="6" orient="horz" pos="119">
          <p15:clr>
            <a:srgbClr val="A4A3A4"/>
          </p15:clr>
        </p15:guide>
        <p15:guide id="7" orient="horz" pos="459" userDrawn="1">
          <p15:clr>
            <a:srgbClr val="A4A3A4"/>
          </p15:clr>
        </p15:guide>
        <p15:guide id="8" orient="horz" pos="595">
          <p15:clr>
            <a:srgbClr val="A4A3A4"/>
          </p15:clr>
        </p15:guide>
        <p15:guide id="9" orient="horz" pos="845">
          <p15:clr>
            <a:srgbClr val="A4A3A4"/>
          </p15:clr>
        </p15:guide>
        <p15:guide id="10" orient="horz" pos="3952">
          <p15:clr>
            <a:srgbClr val="A4A3A4"/>
          </p15:clr>
        </p15:guide>
        <p15:guide id="11" orient="horz" pos="4201">
          <p15:clr>
            <a:srgbClr val="A4A3A4"/>
          </p15:clr>
        </p15:guide>
        <p15:guide id="12" pos="317" userDrawn="1">
          <p15:clr>
            <a:srgbClr val="A4A3A4"/>
          </p15:clr>
        </p15:guide>
        <p15:guide id="13" pos="5511">
          <p15:clr>
            <a:srgbClr val="A4A3A4"/>
          </p15:clr>
        </p15:guide>
        <p15:guide id="14" pos="2812" userDrawn="1">
          <p15:clr>
            <a:srgbClr val="A4A3A4"/>
          </p15:clr>
        </p15:guide>
        <p15:guide id="15" pos="476">
          <p15:clr>
            <a:srgbClr val="A4A3A4"/>
          </p15:clr>
        </p15:guide>
        <p15:guide id="16" pos="4513">
          <p15:clr>
            <a:srgbClr val="A4A3A4"/>
          </p15:clr>
        </p15:guide>
        <p15:guide id="17" orient="horz" pos="1174">
          <p15:clr>
            <a:srgbClr val="A4A3A4"/>
          </p15:clr>
        </p15:guide>
        <p15:guide id="18" orient="horz" pos="3226" userDrawn="1">
          <p15:clr>
            <a:srgbClr val="A4A3A4"/>
          </p15:clr>
        </p15:guide>
        <p15:guide id="19" orient="horz" pos="2591" userDrawn="1">
          <p15:clr>
            <a:srgbClr val="A4A3A4"/>
          </p15:clr>
        </p15:guide>
        <p15:guide id="20" orient="horz" pos="1852">
          <p15:clr>
            <a:srgbClr val="A4A3A4"/>
          </p15:clr>
        </p15:guide>
        <p15:guide id="21" orient="horz" pos="3725">
          <p15:clr>
            <a:srgbClr val="A4A3A4"/>
          </p15:clr>
        </p15:guide>
        <p15:guide id="22" orient="horz" pos="981" userDrawn="1">
          <p15:clr>
            <a:srgbClr val="A4A3A4"/>
          </p15:clr>
        </p15:guide>
        <p15:guide id="23" orient="horz" pos="1684">
          <p15:clr>
            <a:srgbClr val="A4A3A4"/>
          </p15:clr>
        </p15:guide>
        <p15:guide id="24" orient="horz" pos="936">
          <p15:clr>
            <a:srgbClr val="A4A3A4"/>
          </p15:clr>
        </p15:guide>
        <p15:guide id="25" pos="2342">
          <p15:clr>
            <a:srgbClr val="A4A3A4"/>
          </p15:clr>
        </p15:guide>
        <p15:guide id="26" pos="4936">
          <p15:clr>
            <a:srgbClr val="A4A3A4"/>
          </p15:clr>
        </p15:guide>
        <p15:guide id="27" pos="1290">
          <p15:clr>
            <a:srgbClr val="A4A3A4"/>
          </p15:clr>
        </p15:guide>
        <p15:guide id="28" pos="544">
          <p15:clr>
            <a:srgbClr val="A4A3A4"/>
          </p15:clr>
        </p15:guide>
        <p15:guide id="29" orient="horz" pos="2137">
          <p15:clr>
            <a:srgbClr val="A4A3A4"/>
          </p15:clr>
        </p15:guide>
        <p15:guide id="30" orient="horz" pos="2858">
          <p15:clr>
            <a:srgbClr val="A4A3A4"/>
          </p15:clr>
        </p15:guide>
        <p15:guide id="31" orient="horz" pos="3861">
          <p15:clr>
            <a:srgbClr val="A4A3A4"/>
          </p15:clr>
        </p15:guide>
        <p15:guide id="32" orient="horz" pos="3090">
          <p15:clr>
            <a:srgbClr val="A4A3A4"/>
          </p15:clr>
        </p15:guide>
        <p15:guide id="33" orient="horz" pos="1219">
          <p15:clr>
            <a:srgbClr val="A4A3A4"/>
          </p15:clr>
        </p15:guide>
        <p15:guide id="34" orient="horz" pos="3214">
          <p15:clr>
            <a:srgbClr val="A4A3A4"/>
          </p15:clr>
        </p15:guide>
        <p15:guide id="35" orient="horz" pos="1928">
          <p15:clr>
            <a:srgbClr val="A4A3A4"/>
          </p15:clr>
        </p15:guide>
        <p15:guide id="36" orient="horz" pos="3634">
          <p15:clr>
            <a:srgbClr val="A4A3A4"/>
          </p15:clr>
        </p15:guide>
        <p15:guide id="37" orient="horz" pos="1094" userDrawn="1">
          <p15:clr>
            <a:srgbClr val="A4A3A4"/>
          </p15:clr>
        </p15:guide>
        <p15:guide id="38" pos="3515">
          <p15:clr>
            <a:srgbClr val="A4A3A4"/>
          </p15:clr>
        </p15:guide>
        <p15:guide id="39" pos="2081">
          <p15:clr>
            <a:srgbClr val="A4A3A4"/>
          </p15:clr>
        </p15:guide>
        <p15:guide id="40" pos="10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ydia Beck" initials="LB" lastIdx="2" clrIdx="0"/>
  <p:cmAuthor id="7" name="Schumacher Sylvia" initials="SS [2]" lastIdx="1" clrIdx="7">
    <p:extLst>
      <p:ext uri="{19B8F6BF-5375-455C-9EA6-DF929625EA0E}">
        <p15:presenceInfo xmlns:p15="http://schemas.microsoft.com/office/powerpoint/2012/main" userId="" providerId=""/>
      </p:ext>
    </p:extLst>
  </p:cmAuthor>
  <p:cmAuthor id="1" name="scheller" initials="s" lastIdx="18" clrIdx="1"/>
  <p:cmAuthor id="8" name="Schumacher Sylvia" initials="SS [2] [2]" lastIdx="1" clrIdx="8">
    <p:extLst>
      <p:ext uri="{19B8F6BF-5375-455C-9EA6-DF929625EA0E}">
        <p15:presenceInfo xmlns:p15="http://schemas.microsoft.com/office/powerpoint/2012/main" userId="" providerId=""/>
      </p:ext>
    </p:extLst>
  </p:cmAuthor>
  <p:cmAuthor id="2" name="Steffen Dick" initials="" lastIdx="2" clrIdx="2"/>
  <p:cmAuthor id="3" name="Justus Schrage" initials="JS" lastIdx="56" clrIdx="3"/>
  <p:cmAuthor id="4" name="Florin" initials="FP" lastIdx="9" clrIdx="4"/>
  <p:cmAuthor id="5" name="Philippe" initials="P" lastIdx="137" clrIdx="5">
    <p:extLst/>
  </p:cmAuthor>
  <p:cmAuthor id="6" name="Schumacher Sylvia" initials="SS" lastIdx="1" clrIdx="6">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E0"/>
    <a:srgbClr val="009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31" autoAdjust="0"/>
    <p:restoredTop sz="94176" autoAdjust="0"/>
  </p:normalViewPr>
  <p:slideViewPr>
    <p:cSldViewPr showGuides="1">
      <p:cViewPr>
        <p:scale>
          <a:sx n="94" d="100"/>
          <a:sy n="94" d="100"/>
        </p:scale>
        <p:origin x="648" y="144"/>
      </p:cViewPr>
      <p:guideLst>
        <p:guide orient="horz" pos="2001"/>
        <p:guide orient="horz" pos="3362"/>
        <p:guide orient="horz" pos="2795"/>
        <p:guide orient="horz" pos="3475"/>
        <p:guide orient="horz" pos="3838"/>
        <p:guide orient="horz" pos="119"/>
        <p:guide orient="horz" pos="459"/>
        <p:guide orient="horz" pos="595"/>
        <p:guide orient="horz" pos="845"/>
        <p:guide orient="horz" pos="3952"/>
        <p:guide orient="horz" pos="4201"/>
        <p:guide pos="317"/>
        <p:guide pos="5511"/>
        <p:guide pos="2812"/>
        <p:guide pos="476"/>
        <p:guide pos="4513"/>
        <p:guide orient="horz" pos="1174"/>
        <p:guide orient="horz" pos="3226"/>
        <p:guide orient="horz" pos="2591"/>
        <p:guide orient="horz" pos="1852"/>
        <p:guide orient="horz" pos="3725"/>
        <p:guide orient="horz" pos="981"/>
        <p:guide orient="horz" pos="1684"/>
        <p:guide orient="horz" pos="936"/>
        <p:guide pos="2342"/>
        <p:guide pos="4936"/>
        <p:guide pos="1290"/>
        <p:guide pos="544"/>
        <p:guide orient="horz" pos="2137"/>
        <p:guide orient="horz" pos="2858"/>
        <p:guide orient="horz" pos="3861"/>
        <p:guide orient="horz" pos="3090"/>
        <p:guide orient="horz" pos="1219"/>
        <p:guide orient="horz" pos="3214"/>
        <p:guide orient="horz" pos="1928"/>
        <p:guide orient="horz" pos="3634"/>
        <p:guide orient="horz" pos="1094"/>
        <p:guide pos="3515"/>
        <p:guide pos="2081"/>
        <p:guide pos="1041"/>
      </p:guideLst>
    </p:cSldViewPr>
  </p:slideViewPr>
  <p:notesTextViewPr>
    <p:cViewPr>
      <p:scale>
        <a:sx n="100" d="100"/>
        <a:sy n="100" d="100"/>
      </p:scale>
      <p:origin x="0" y="0"/>
    </p:cViewPr>
  </p:notesTextViewPr>
  <p:notesViewPr>
    <p:cSldViewPr showGuides="1">
      <p:cViewPr varScale="1">
        <p:scale>
          <a:sx n="77" d="100"/>
          <a:sy n="77" d="100"/>
        </p:scale>
        <p:origin x="-2082"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16-12-18T23:50:57.412" idx="1">
    <p:pos x="10" y="10"/>
    <p:text>Discuss the change from denominator to numerator</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F40C063-341E-4A77-8B7B-D48899805584}" type="datetimeFigureOut">
              <a:rPr lang="de-DE"/>
              <a:pPr>
                <a:defRPr/>
              </a:pPr>
              <a:t>18.12.16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FD4F7AC3-8C31-4AF2-8A18-8A6B2307EFDE}" type="slidenum">
              <a:rPr lang="de-DE"/>
              <a:pPr>
                <a:defRPr/>
              </a:pPr>
              <a:t>‹Nr.›</a:t>
            </a:fld>
            <a:endParaRPr lang="de-DE"/>
          </a:p>
        </p:txBody>
      </p:sp>
    </p:spTree>
    <p:extLst>
      <p:ext uri="{BB962C8B-B14F-4D97-AF65-F5344CB8AC3E}">
        <p14:creationId xmlns:p14="http://schemas.microsoft.com/office/powerpoint/2010/main" val="3174013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EDA11541-C833-4170-A961-76F56400FCF6}" type="datetimeFigureOut">
              <a:rPr lang="de-DE"/>
              <a:pPr>
                <a:defRPr/>
              </a:pPr>
              <a:t>18.12.16</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FE811EB7-7BAB-4421-9263-DC3C33FF6A90}" type="slidenum">
              <a:rPr lang="de-DE"/>
              <a:pPr>
                <a:defRPr/>
              </a:pPr>
              <a:t>‹Nr.›</a:t>
            </a:fld>
            <a:endParaRPr lang="de-DE"/>
          </a:p>
        </p:txBody>
      </p:sp>
    </p:spTree>
    <p:extLst>
      <p:ext uri="{BB962C8B-B14F-4D97-AF65-F5344CB8AC3E}">
        <p14:creationId xmlns:p14="http://schemas.microsoft.com/office/powerpoint/2010/main" val="10660192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107" algn="l" rtl="0" fontAlgn="base">
      <a:spcBef>
        <a:spcPct val="30000"/>
      </a:spcBef>
      <a:spcAft>
        <a:spcPct val="0"/>
      </a:spcAft>
      <a:defRPr sz="1200" kern="1200">
        <a:solidFill>
          <a:schemeClr val="tx1"/>
        </a:solidFill>
        <a:latin typeface="+mn-lt"/>
        <a:ea typeface="+mn-ea"/>
        <a:cs typeface="+mn-cs"/>
      </a:defRPr>
    </a:lvl2pPr>
    <a:lvl3pPr marL="914217" algn="l" rtl="0" fontAlgn="base">
      <a:spcBef>
        <a:spcPct val="30000"/>
      </a:spcBef>
      <a:spcAft>
        <a:spcPct val="0"/>
      </a:spcAft>
      <a:defRPr sz="1200" kern="1200">
        <a:solidFill>
          <a:schemeClr val="tx1"/>
        </a:solidFill>
        <a:latin typeface="+mn-lt"/>
        <a:ea typeface="+mn-ea"/>
        <a:cs typeface="+mn-cs"/>
      </a:defRPr>
    </a:lvl3pPr>
    <a:lvl4pPr marL="1371325" algn="l" rtl="0" fontAlgn="base">
      <a:spcBef>
        <a:spcPct val="30000"/>
      </a:spcBef>
      <a:spcAft>
        <a:spcPct val="0"/>
      </a:spcAft>
      <a:defRPr sz="1200" kern="1200">
        <a:solidFill>
          <a:schemeClr val="tx1"/>
        </a:solidFill>
        <a:latin typeface="+mn-lt"/>
        <a:ea typeface="+mn-ea"/>
        <a:cs typeface="+mn-cs"/>
      </a:defRPr>
    </a:lvl4pPr>
    <a:lvl5pPr marL="1828433" algn="l" rtl="0" fontAlgn="base">
      <a:spcBef>
        <a:spcPct val="30000"/>
      </a:spcBef>
      <a:spcAft>
        <a:spcPct val="0"/>
      </a:spcAft>
      <a:defRPr sz="1200" kern="1200">
        <a:solidFill>
          <a:schemeClr val="tx1"/>
        </a:solidFill>
        <a:latin typeface="+mn-lt"/>
        <a:ea typeface="+mn-ea"/>
        <a:cs typeface="+mn-cs"/>
      </a:defRPr>
    </a:lvl5pPr>
    <a:lvl6pPr marL="2285541" algn="l" defTabSz="914217" rtl="0" eaLnBrk="1" latinLnBrk="0" hangingPunct="1">
      <a:defRPr sz="1200" kern="1200">
        <a:solidFill>
          <a:schemeClr val="tx1"/>
        </a:solidFill>
        <a:latin typeface="+mn-lt"/>
        <a:ea typeface="+mn-ea"/>
        <a:cs typeface="+mn-cs"/>
      </a:defRPr>
    </a:lvl6pPr>
    <a:lvl7pPr marL="2742649" algn="l" defTabSz="914217" rtl="0" eaLnBrk="1" latinLnBrk="0" hangingPunct="1">
      <a:defRPr sz="1200" kern="1200">
        <a:solidFill>
          <a:schemeClr val="tx1"/>
        </a:solidFill>
        <a:latin typeface="+mn-lt"/>
        <a:ea typeface="+mn-ea"/>
        <a:cs typeface="+mn-cs"/>
      </a:defRPr>
    </a:lvl7pPr>
    <a:lvl8pPr marL="3199758" algn="l" defTabSz="914217" rtl="0" eaLnBrk="1" latinLnBrk="0" hangingPunct="1">
      <a:defRPr sz="1200" kern="1200">
        <a:solidFill>
          <a:schemeClr val="tx1"/>
        </a:solidFill>
        <a:latin typeface="+mn-lt"/>
        <a:ea typeface="+mn-ea"/>
        <a:cs typeface="+mn-cs"/>
      </a:defRPr>
    </a:lvl8pPr>
    <a:lvl9pPr marL="3656865" algn="l" defTabSz="91421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3355072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eaLnBrk="1" hangingPunct="1"/>
            <a:r>
              <a:rPr lang="de-DE" dirty="0" smtClean="0"/>
              <a:t>Projektmanagement: Bei</a:t>
            </a:r>
            <a:r>
              <a:rPr lang="de-DE" baseline="0" dirty="0" smtClean="0"/>
              <a:t> </a:t>
            </a:r>
            <a:r>
              <a:rPr lang="de-DE" dirty="0" smtClean="0"/>
              <a:t>Projektbasierter Arbeit ist die</a:t>
            </a:r>
            <a:r>
              <a:rPr lang="de-DE" baseline="0" dirty="0" smtClean="0"/>
              <a:t> Kenntnis über ein gutes</a:t>
            </a:r>
            <a:r>
              <a:rPr lang="de-DE" dirty="0" smtClean="0"/>
              <a:t> Projektmanagement besonders</a:t>
            </a:r>
            <a:r>
              <a:rPr lang="de-DE" baseline="0" dirty="0" smtClean="0"/>
              <a:t> wichtig. Bei </a:t>
            </a:r>
            <a:r>
              <a:rPr lang="de-DE" baseline="0" dirty="0" err="1" smtClean="0"/>
              <a:t>delta</a:t>
            </a:r>
            <a:r>
              <a:rPr lang="de-DE" baseline="0" dirty="0" smtClean="0"/>
              <a:t> lernen die Studenten durch zahlreiche Schulungen, wie ein gutes Projektmanagement zu qualitativ hochwertiger, effizienter und zielgerichteter Projektarbeit führt.</a:t>
            </a:r>
          </a:p>
          <a:p>
            <a:pPr eaLnBrk="1" hangingPunct="1"/>
            <a:endParaRPr lang="de-DE" baseline="0" dirty="0" smtClean="0"/>
          </a:p>
          <a:p>
            <a:pPr eaLnBrk="1" hangingPunct="1"/>
            <a:r>
              <a:rPr lang="de-DE" baseline="0" dirty="0" smtClean="0"/>
              <a:t>Die hochwertige Qualität der Projektergebnisse ist ein Resultat der hervorragenden Ausbildung und der langjährigen Beratungserfahrung Dies zeigt sich auch in der hohen Anzahl an Folgeprojekten, die die hohe Kundenzufriedenheit widerspiegelt.</a:t>
            </a:r>
          </a:p>
          <a:p>
            <a:pPr eaLnBrk="1" hangingPunct="1"/>
            <a:endParaRPr lang="de-DE" baseline="0" dirty="0" smtClean="0"/>
          </a:p>
          <a:p>
            <a:pPr eaLnBrk="1" hangingPunct="1"/>
            <a:r>
              <a:rPr lang="de-DE" baseline="0" dirty="0" smtClean="0"/>
              <a:t>Immer nur die wichtigsten Punkte nennen, die auch gut erklärt werden können. </a:t>
            </a:r>
            <a:endParaRPr lang="de-DE" dirty="0" smtClean="0"/>
          </a:p>
          <a:p>
            <a:endParaRPr lang="de-DE" dirty="0"/>
          </a:p>
        </p:txBody>
      </p:sp>
      <p:sp>
        <p:nvSpPr>
          <p:cNvPr id="4" name="Foliennummernplatzhalter 3"/>
          <p:cNvSpPr>
            <a:spLocks noGrp="1"/>
          </p:cNvSpPr>
          <p:nvPr>
            <p:ph type="sldNum" sz="quarter" idx="10"/>
          </p:nvPr>
        </p:nvSpPr>
        <p:spPr/>
        <p:txBody>
          <a:bodyPr/>
          <a:lstStyle/>
          <a:p>
            <a:pPr>
              <a:defRPr/>
            </a:pPr>
            <a:fld id="{FE811EB7-7BAB-4421-9263-DC3C33FF6A90}" type="slidenum">
              <a:rPr lang="de-DE" smtClean="0"/>
              <a:pPr>
                <a:defRPr/>
              </a:pPr>
              <a:t>45</a:t>
            </a:fld>
            <a:endParaRPr lang="de-DE"/>
          </a:p>
        </p:txBody>
      </p:sp>
    </p:spTree>
    <p:extLst>
      <p:ext uri="{BB962C8B-B14F-4D97-AF65-F5344CB8AC3E}">
        <p14:creationId xmlns:p14="http://schemas.microsoft.com/office/powerpoint/2010/main" val="2963311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Ein Blick auf die rechtliche Struktur </a:t>
            </a:r>
            <a:r>
              <a:rPr lang="de-DE" dirty="0" err="1" smtClean="0"/>
              <a:t>deltas</a:t>
            </a:r>
            <a:r>
              <a:rPr lang="de-DE" dirty="0" smtClean="0"/>
              <a:t>,</a:t>
            </a:r>
            <a:r>
              <a:rPr lang="de-DE" baseline="0" dirty="0" smtClean="0"/>
              <a:t> die viele Vorteile für die Kunden und die Studenten bietet und uns von anderen studentischen Beratungen abhebt.</a:t>
            </a:r>
          </a:p>
          <a:p>
            <a:endParaRPr lang="de-DE" baseline="0" dirty="0" smtClean="0"/>
          </a:p>
          <a:p>
            <a:r>
              <a:rPr lang="de-DE" baseline="0" dirty="0" smtClean="0"/>
              <a:t>Die Ausbildung der Berater findet im gemeinnützigen Verein und der Hochschulgruppe statt. Die Berater, die im Verein ausgebildet wurden werden von der GmbH als freie Mitarbeiter beschäftigt. </a:t>
            </a:r>
          </a:p>
          <a:p>
            <a:pPr marL="171450" indent="-171450">
              <a:buFont typeface="Wingdings" pitchFamily="2" charset="2"/>
              <a:buChar char="à"/>
            </a:pPr>
            <a:r>
              <a:rPr lang="de-DE" baseline="0" dirty="0" smtClean="0">
                <a:sym typeface="Wingdings" panose="05000000000000000000" pitchFamily="2" charset="2"/>
              </a:rPr>
              <a:t>Vorteile Studenten: Sicherheit</a:t>
            </a:r>
          </a:p>
          <a:p>
            <a:pPr marL="171450" indent="-171450">
              <a:buFont typeface="Wingdings" pitchFamily="2" charset="2"/>
              <a:buChar char="à"/>
            </a:pPr>
            <a:r>
              <a:rPr lang="de-DE" baseline="0" dirty="0" smtClean="0">
                <a:sym typeface="Wingdings" panose="05000000000000000000" pitchFamily="2" charset="2"/>
              </a:rPr>
              <a:t>Vorteile Kunden: siehe Folie</a:t>
            </a:r>
            <a:endParaRPr lang="de-DE" dirty="0"/>
          </a:p>
        </p:txBody>
      </p:sp>
      <p:sp>
        <p:nvSpPr>
          <p:cNvPr id="4" name="Foliennummernplatzhalter 3"/>
          <p:cNvSpPr>
            <a:spLocks noGrp="1"/>
          </p:cNvSpPr>
          <p:nvPr>
            <p:ph type="sldNum" sz="quarter" idx="10"/>
          </p:nvPr>
        </p:nvSpPr>
        <p:spPr/>
        <p:txBody>
          <a:bodyPr/>
          <a:lstStyle/>
          <a:p>
            <a:pPr>
              <a:defRPr/>
            </a:pPr>
            <a:fld id="{FE811EB7-7BAB-4421-9263-DC3C33FF6A90}" type="slidenum">
              <a:rPr lang="de-DE" smtClean="0"/>
              <a:pPr>
                <a:defRPr/>
              </a:pPr>
              <a:t>46</a:t>
            </a:fld>
            <a:endParaRPr lang="de-DE"/>
          </a:p>
        </p:txBody>
      </p:sp>
    </p:spTree>
    <p:extLst>
      <p:ext uri="{BB962C8B-B14F-4D97-AF65-F5344CB8AC3E}">
        <p14:creationId xmlns:p14="http://schemas.microsoft.com/office/powerpoint/2010/main" val="1839723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Vorher den Kunden kurz fragen, inwieweit er mit der ISO-Norm vertraut ist. Falls er</a:t>
            </a:r>
            <a:r>
              <a:rPr lang="de-DE" baseline="0" dirty="0" smtClean="0"/>
              <a:t> die ISO-Norm kennt nur sehr kurz darauf eingehen und dass diese bei uns stark verankert ist und gelebt wird.</a:t>
            </a:r>
          </a:p>
          <a:p>
            <a:r>
              <a:rPr lang="de-DE" baseline="0" dirty="0" smtClean="0"/>
              <a:t>Falls er ISO-Norm nicht so gut kennt, genauer auf die Punkte eingehen.</a:t>
            </a:r>
            <a:endParaRPr lang="de-DE" dirty="0" smtClean="0"/>
          </a:p>
          <a:p>
            <a:endParaRPr lang="de-DE" dirty="0"/>
          </a:p>
        </p:txBody>
      </p:sp>
      <p:sp>
        <p:nvSpPr>
          <p:cNvPr id="4" name="Foliennummernplatzhalter 3"/>
          <p:cNvSpPr>
            <a:spLocks noGrp="1"/>
          </p:cNvSpPr>
          <p:nvPr>
            <p:ph type="sldNum" sz="quarter" idx="10"/>
          </p:nvPr>
        </p:nvSpPr>
        <p:spPr/>
        <p:txBody>
          <a:bodyPr/>
          <a:lstStyle/>
          <a:p>
            <a:pPr>
              <a:defRPr/>
            </a:pPr>
            <a:fld id="{FE811EB7-7BAB-4421-9263-DC3C33FF6A90}" type="slidenum">
              <a:rPr lang="de-DE" smtClean="0"/>
              <a:pPr>
                <a:defRPr/>
              </a:pPr>
              <a:t>47</a:t>
            </a:fld>
            <a:endParaRPr lang="de-DE"/>
          </a:p>
        </p:txBody>
      </p:sp>
    </p:spTree>
    <p:extLst>
      <p:ext uri="{BB962C8B-B14F-4D97-AF65-F5344CB8AC3E}">
        <p14:creationId xmlns:p14="http://schemas.microsoft.com/office/powerpoint/2010/main" val="120644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59927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1431539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30624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335507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335507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marL="90487" indent="0">
              <a:buFont typeface="Arial" pitchFamily="34" charset="0"/>
              <a:buNone/>
            </a:pPr>
            <a:r>
              <a:rPr lang="de-DE" sz="1200" dirty="0" smtClean="0"/>
              <a:t>Zu</a:t>
            </a:r>
            <a:r>
              <a:rPr lang="de-DE" sz="1200" baseline="0" dirty="0" smtClean="0"/>
              <a:t> beachten:</a:t>
            </a:r>
            <a:endParaRPr lang="de-DE" sz="1200" dirty="0" smtClean="0"/>
          </a:p>
          <a:p>
            <a:pPr marL="285750" indent="-195263">
              <a:buFont typeface="Arial" pitchFamily="34" charset="0"/>
              <a:buChar char="•"/>
            </a:pPr>
            <a:r>
              <a:rPr lang="de-DE" sz="1200" dirty="0" smtClean="0"/>
              <a:t>Der aktuelle Agendapunkt sollte einen Rahmen von 2pt Stärke besitzen.</a:t>
            </a:r>
          </a:p>
          <a:p>
            <a:pPr marL="285750" indent="-195263">
              <a:buFont typeface="Arial" pitchFamily="34" charset="0"/>
              <a:buChar char="•"/>
            </a:pPr>
            <a:r>
              <a:rPr lang="de-DE" sz="1200" dirty="0" smtClean="0"/>
              <a:t>Der Rahmen kann mit der Funktion „Format übertragen“ leicht vertauscht werden.</a:t>
            </a:r>
          </a:p>
          <a:p>
            <a:pPr marL="285750" indent="-195263">
              <a:buFont typeface="Arial" pitchFamily="34" charset="0"/>
              <a:buChar char="•"/>
            </a:pPr>
            <a:r>
              <a:rPr lang="de-DE" sz="1200" dirty="0" smtClean="0"/>
              <a:t>Alle Agendapunkte sollte über die Funktion „Vertikal verteilen“ den selben Abstand zugewiesen bekommen.</a:t>
            </a:r>
          </a:p>
        </p:txBody>
      </p:sp>
    </p:spTree>
    <p:extLst>
      <p:ext uri="{BB962C8B-B14F-4D97-AF65-F5344CB8AC3E}">
        <p14:creationId xmlns:p14="http://schemas.microsoft.com/office/powerpoint/2010/main" val="3355072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FE811EB7-7BAB-4421-9263-DC3C33FF6A90}" type="slidenum">
              <a:rPr lang="de-DE" smtClean="0">
                <a:solidFill>
                  <a:prstClr val="black"/>
                </a:solidFill>
              </a:rPr>
              <a:pPr>
                <a:defRPr/>
              </a:pPr>
              <a:t>40</a:t>
            </a:fld>
            <a:endParaRPr lang="de-DE">
              <a:solidFill>
                <a:prstClr val="black"/>
              </a:solidFill>
            </a:endParaRPr>
          </a:p>
        </p:txBody>
      </p:sp>
    </p:spTree>
    <p:extLst>
      <p:ext uri="{BB962C8B-B14F-4D97-AF65-F5344CB8AC3E}">
        <p14:creationId xmlns:p14="http://schemas.microsoft.com/office/powerpoint/2010/main" val="1845620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FE811EB7-7BAB-4421-9263-DC3C33FF6A90}" type="slidenum">
              <a:rPr lang="de-DE"/>
              <a:pPr>
                <a:defRPr/>
              </a:pPr>
              <a:t>44</a:t>
            </a:fld>
            <a:endParaRPr lang="de-DE"/>
          </a:p>
        </p:txBody>
      </p:sp>
    </p:spTree>
    <p:extLst>
      <p:ext uri="{BB962C8B-B14F-4D97-AF65-F5344CB8AC3E}">
        <p14:creationId xmlns:p14="http://schemas.microsoft.com/office/powerpoint/2010/main" val="2983913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_extern">
    <p:spTree>
      <p:nvGrpSpPr>
        <p:cNvPr id="1" name=""/>
        <p:cNvGrpSpPr/>
        <p:nvPr/>
      </p:nvGrpSpPr>
      <p:grpSpPr>
        <a:xfrm>
          <a:off x="0" y="0"/>
          <a:ext cx="0" cy="0"/>
          <a:chOff x="0" y="0"/>
          <a:chExt cx="0" cy="0"/>
        </a:xfrm>
      </p:grpSpPr>
      <p:graphicFrame>
        <p:nvGraphicFramePr>
          <p:cNvPr id="4" name="Rectangle 10" hidden="1"/>
          <p:cNvGraphicFramePr>
            <a:graphicFrameLocks/>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2841" name="think-cell Slide" r:id="rId4" imgW="0" imgH="0" progId="">
                  <p:embed/>
                </p:oleObj>
              </mc:Choice>
              <mc:Fallback>
                <p:oleObj name="think-cell Slide" r:id="rId4" imgW="0" imgH="0" progId="">
                  <p:embed/>
                  <p:pic>
                    <p:nvPicPr>
                      <p:cNvPr id="0" name="AutoShap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2" name="Rectangle 2"/>
          <p:cNvSpPr>
            <a:spLocks noGrp="1" noChangeArrowheads="1"/>
          </p:cNvSpPr>
          <p:nvPr>
            <p:ph type="ctrTitle"/>
          </p:nvPr>
        </p:nvSpPr>
        <p:spPr>
          <a:xfrm>
            <a:off x="756000" y="3314690"/>
            <a:ext cx="5964261" cy="576298"/>
          </a:xfrm>
          <a:noFill/>
        </p:spPr>
        <p:txBody>
          <a:bodyPr/>
          <a:lstStyle>
            <a:lvl1pPr>
              <a:defRPr sz="2900">
                <a:solidFill>
                  <a:schemeClr val="tx1"/>
                </a:solidFill>
              </a:defRPr>
            </a:lvl1pPr>
          </a:lstStyle>
          <a:p>
            <a:r>
              <a:rPr lang="de-DE" smtClean="0"/>
              <a:t>Mastertitelformat bearbeiten</a:t>
            </a:r>
            <a:endParaRPr lang="de-DE" dirty="0"/>
          </a:p>
        </p:txBody>
      </p:sp>
      <p:sp>
        <p:nvSpPr>
          <p:cNvPr id="63" name="Rectangle 3"/>
          <p:cNvSpPr>
            <a:spLocks noGrp="1" noChangeArrowheads="1"/>
          </p:cNvSpPr>
          <p:nvPr>
            <p:ph type="subTitle" idx="1"/>
          </p:nvPr>
        </p:nvSpPr>
        <p:spPr>
          <a:xfrm>
            <a:off x="756000" y="3962444"/>
            <a:ext cx="5988132" cy="309436"/>
          </a:xfrm>
          <a:solidFill>
            <a:schemeClr val="bg1"/>
          </a:solidFill>
        </p:spPr>
        <p:txBody>
          <a:bodyPr>
            <a:spAutoFit/>
          </a:bodyPr>
          <a:lstStyle>
            <a:lvl1pPr marL="0" indent="0">
              <a:buFont typeface="Wingdings" pitchFamily="2" charset="2"/>
              <a:buNone/>
              <a:defRPr sz="2000" b="0">
                <a:solidFill>
                  <a:schemeClr val="tx1"/>
                </a:solidFill>
              </a:defRPr>
            </a:lvl1pPr>
          </a:lstStyle>
          <a:p>
            <a:r>
              <a:rPr lang="de-DE" smtClean="0"/>
              <a:t>Master-Untertitelformat bearbeiten</a:t>
            </a:r>
            <a:endParaRPr lang="de-DE" dirty="0"/>
          </a:p>
        </p:txBody>
      </p:sp>
    </p:spTree>
    <p:extLst>
      <p:ext uri="{BB962C8B-B14F-4D97-AF65-F5344CB8AC3E}">
        <p14:creationId xmlns:p14="http://schemas.microsoft.com/office/powerpoint/2010/main" val="7922075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5429ABCA-B882-C847-AC6B-D5668849404F}" type="datetimeFigureOut">
              <a:rPr lang="en-US" smtClean="0"/>
              <a:t>12/18/16</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507E9CB2-D8F1-F545-8F1B-BD5FEF704F25}" type="slidenum">
              <a:rPr lang="en-US" smtClean="0"/>
              <a:t>‹Nr.›</a:t>
            </a:fld>
            <a:endParaRPr lang="en-US"/>
          </a:p>
        </p:txBody>
      </p:sp>
    </p:spTree>
    <p:extLst>
      <p:ext uri="{BB962C8B-B14F-4D97-AF65-F5344CB8AC3E}">
        <p14:creationId xmlns:p14="http://schemas.microsoft.com/office/powerpoint/2010/main" val="67073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1600"/>
            </a:lvl1pPr>
          </a:lstStyle>
          <a:p>
            <a:r>
              <a:rPr lang="de-DE" dirty="0" smtClean="0"/>
              <a:t>Actiontitle</a:t>
            </a:r>
            <a:endParaRPr lang="de-DE" dirty="0"/>
          </a:p>
        </p:txBody>
      </p:sp>
      <p:sp>
        <p:nvSpPr>
          <p:cNvPr id="6" name="Textplatzhalter 5"/>
          <p:cNvSpPr>
            <a:spLocks noGrp="1"/>
          </p:cNvSpPr>
          <p:nvPr>
            <p:ph type="body" sz="quarter" idx="10" hasCustomPrompt="1"/>
          </p:nvPr>
        </p:nvSpPr>
        <p:spPr>
          <a:xfrm>
            <a:off x="761021" y="6096933"/>
            <a:ext cx="6400632" cy="189846"/>
          </a:xfrm>
        </p:spPr>
        <p:txBody>
          <a:bodyPr anchor="b"/>
          <a:lstStyle>
            <a:lvl1pPr algn="l">
              <a:buNone/>
              <a:defRPr sz="1100" b="0" baseline="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de-DE" dirty="0" smtClean="0"/>
              <a:t>Quelle: Textmasterformate durch Klicken bearbeiten</a:t>
            </a:r>
          </a:p>
        </p:txBody>
      </p:sp>
      <p:sp>
        <p:nvSpPr>
          <p:cNvPr id="4" name="Textplatzhalter 3"/>
          <p:cNvSpPr>
            <a:spLocks noGrp="1"/>
          </p:cNvSpPr>
          <p:nvPr>
            <p:ph type="body" sz="quarter" idx="11" hasCustomPrompt="1"/>
          </p:nvPr>
        </p:nvSpPr>
        <p:spPr>
          <a:xfrm>
            <a:off x="756000" y="952475"/>
            <a:ext cx="8001629" cy="265449"/>
          </a:xfrm>
        </p:spPr>
        <p:txBody>
          <a:bodyPr anchor="b"/>
          <a:lstStyle>
            <a:lvl1pPr marL="0" indent="0">
              <a:buNone/>
              <a:defRPr sz="1600">
                <a:solidFill>
                  <a:schemeClr val="accent1"/>
                </a:solidFill>
              </a:defRPr>
            </a:lvl1pPr>
          </a:lstStyle>
          <a:p>
            <a:pPr lvl="0"/>
            <a:r>
              <a:rPr lang="de-DE" dirty="0" err="1" smtClean="0"/>
              <a:t>Subtitle</a:t>
            </a:r>
            <a:endParaRPr lang="de-DE" dirty="0"/>
          </a:p>
        </p:txBody>
      </p:sp>
    </p:spTree>
    <p:extLst>
      <p:ext uri="{BB962C8B-B14F-4D97-AF65-F5344CB8AC3E}">
        <p14:creationId xmlns:p14="http://schemas.microsoft.com/office/powerpoint/2010/main" val="29569391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4820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1600"/>
            </a:lvl1pPr>
          </a:lstStyle>
          <a:p>
            <a:r>
              <a:rPr lang="de-DE" dirty="0" smtClean="0"/>
              <a:t>Actiontitle</a:t>
            </a:r>
            <a:endParaRPr lang="de-DE" dirty="0"/>
          </a:p>
        </p:txBody>
      </p:sp>
      <p:sp>
        <p:nvSpPr>
          <p:cNvPr id="3" name="Inhaltsplatzhalter 2"/>
          <p:cNvSpPr>
            <a:spLocks noGrp="1"/>
          </p:cNvSpPr>
          <p:nvPr>
            <p:ph idx="1"/>
          </p:nvPr>
        </p:nvSpPr>
        <p:spPr>
          <a:xfrm>
            <a:off x="756000" y="1713660"/>
            <a:ext cx="7810114" cy="4383274"/>
          </a:xfrm>
        </p:spPr>
        <p:txBody>
          <a:bodyPr/>
          <a:lstStyle>
            <a:lvl1pPr>
              <a:defRPr sz="1600" b="0"/>
            </a:lvl1pPr>
            <a:lvl2pPr>
              <a:buFont typeface="Symbol" pitchFamily="18" charset="2"/>
              <a:buChar char="-"/>
              <a:defRPr sz="1400"/>
            </a:lvl2pPr>
            <a:lvl3pPr>
              <a:defRPr sz="1400"/>
            </a:lvl3pPr>
            <a:lvl4pPr>
              <a:buFont typeface="Symbol" pitchFamily="18" charset="2"/>
              <a:buChar char="-"/>
              <a:defRPr sz="1400"/>
            </a:lvl4pPr>
            <a:lvl5pPr>
              <a:defRPr sz="1400"/>
            </a:lvl5pPr>
          </a:lstStyle>
          <a:p>
            <a:pPr lvl="0"/>
            <a:r>
              <a:rPr lang="de-DE" smtClean="0"/>
              <a:t>Mastertextformat bearbeiten</a:t>
            </a:r>
          </a:p>
          <a:p>
            <a:pPr lvl="1"/>
            <a:r>
              <a:rPr lang="de-DE" smtClean="0"/>
              <a:t>Zweite Ebene</a:t>
            </a:r>
          </a:p>
        </p:txBody>
      </p:sp>
      <p:sp>
        <p:nvSpPr>
          <p:cNvPr id="5" name="Textplatzhalter 5"/>
          <p:cNvSpPr>
            <a:spLocks noGrp="1"/>
          </p:cNvSpPr>
          <p:nvPr>
            <p:ph type="body" sz="quarter" idx="10" hasCustomPrompt="1"/>
          </p:nvPr>
        </p:nvSpPr>
        <p:spPr>
          <a:xfrm>
            <a:off x="761021" y="6096933"/>
            <a:ext cx="6400631" cy="189846"/>
          </a:xfrm>
        </p:spPr>
        <p:txBody>
          <a:bodyPr anchor="b"/>
          <a:lstStyle>
            <a:lvl1pPr algn="l">
              <a:buNone/>
              <a:defRPr sz="1100" b="0" baseline="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de-DE" dirty="0" smtClean="0"/>
              <a:t>Quelle: Textmasterformate durch Klicken bearbeiten</a:t>
            </a:r>
          </a:p>
        </p:txBody>
      </p:sp>
      <p:sp>
        <p:nvSpPr>
          <p:cNvPr id="6" name="Textplatzhalter 5"/>
          <p:cNvSpPr>
            <a:spLocks noGrp="1"/>
          </p:cNvSpPr>
          <p:nvPr>
            <p:ph type="body" sz="quarter" idx="11" hasCustomPrompt="1"/>
          </p:nvPr>
        </p:nvSpPr>
        <p:spPr>
          <a:xfrm>
            <a:off x="756000" y="952595"/>
            <a:ext cx="8001629" cy="265449"/>
          </a:xfrm>
        </p:spPr>
        <p:txBody>
          <a:bodyPr anchor="b"/>
          <a:lstStyle>
            <a:lvl1pPr marL="0" indent="0" algn="l">
              <a:buNone/>
              <a:defRPr b="0" baseline="0">
                <a:solidFill>
                  <a:schemeClr val="accent1"/>
                </a:solidFill>
              </a:defRPr>
            </a:lvl1pPr>
          </a:lstStyle>
          <a:p>
            <a:pPr lvl="0"/>
            <a:r>
              <a:rPr lang="de-DE" dirty="0" err="1" smtClean="0"/>
              <a:t>Subtitle</a:t>
            </a:r>
            <a:endParaRPr lang="de-DE" dirty="0"/>
          </a:p>
        </p:txBody>
      </p:sp>
    </p:spTree>
    <p:extLst>
      <p:ext uri="{BB962C8B-B14F-4D97-AF65-F5344CB8AC3E}">
        <p14:creationId xmlns:p14="http://schemas.microsoft.com/office/powerpoint/2010/main" val="23373080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3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4" name="Textplatzhalter 5"/>
          <p:cNvSpPr>
            <a:spLocks noGrp="1"/>
          </p:cNvSpPr>
          <p:nvPr>
            <p:ph type="body" sz="quarter" idx="10" hasCustomPrompt="1"/>
          </p:nvPr>
        </p:nvSpPr>
        <p:spPr>
          <a:xfrm>
            <a:off x="323850" y="6215082"/>
            <a:ext cx="7820025" cy="214313"/>
          </a:xfrm>
        </p:spPr>
        <p:txBody>
          <a:bodyPr anchor="ctr"/>
          <a:lstStyle>
            <a:lvl1pPr algn="l">
              <a:buNone/>
              <a:defRPr sz="1000" b="0" baseline="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de-DE" b="0" dirty="0" smtClean="0"/>
              <a:t>Quelle: Quellenverweis XYZ</a:t>
            </a:r>
            <a:endParaRPr lang="de-DE" dirty="0"/>
          </a:p>
        </p:txBody>
      </p:sp>
    </p:spTree>
    <p:extLst>
      <p:ext uri="{BB962C8B-B14F-4D97-AF65-F5344CB8AC3E}">
        <p14:creationId xmlns:p14="http://schemas.microsoft.com/office/powerpoint/2010/main" val="34224207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5" name="Textplatzhalter 5"/>
          <p:cNvSpPr>
            <a:spLocks noGrp="1"/>
          </p:cNvSpPr>
          <p:nvPr>
            <p:ph type="body" sz="quarter" idx="10" hasCustomPrompt="1"/>
          </p:nvPr>
        </p:nvSpPr>
        <p:spPr>
          <a:xfrm>
            <a:off x="761021" y="6096933"/>
            <a:ext cx="6400631" cy="189846"/>
          </a:xfrm>
        </p:spPr>
        <p:txBody>
          <a:bodyPr anchor="b"/>
          <a:lstStyle>
            <a:lvl1pPr algn="l">
              <a:buNone/>
              <a:defRPr sz="1100" b="0" baseline="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de-DE" dirty="0" smtClean="0"/>
              <a:t>Quelle: Textmasterformate durch Klicken bearbeiten</a:t>
            </a:r>
          </a:p>
        </p:txBody>
      </p:sp>
    </p:spTree>
    <p:extLst>
      <p:ext uri="{BB962C8B-B14F-4D97-AF65-F5344CB8AC3E}">
        <p14:creationId xmlns:p14="http://schemas.microsoft.com/office/powerpoint/2010/main" val="100125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1600" baseline="0">
                <a:solidFill>
                  <a:schemeClr val="tx1"/>
                </a:solidFill>
              </a:defRPr>
            </a:lvl1pPr>
          </a:lstStyle>
          <a:p>
            <a:r>
              <a:rPr lang="de-DE" dirty="0" smtClean="0"/>
              <a:t>Hochwertige Projekte führen zu zufriedenen Kunden.</a:t>
            </a:r>
            <a:endParaRPr lang="de-DE" dirty="0"/>
          </a:p>
        </p:txBody>
      </p:sp>
      <p:sp>
        <p:nvSpPr>
          <p:cNvPr id="28" name="Textplatzhalter 27"/>
          <p:cNvSpPr>
            <a:spLocks noGrp="1"/>
          </p:cNvSpPr>
          <p:nvPr>
            <p:ph type="body" sz="quarter" idx="11"/>
          </p:nvPr>
        </p:nvSpPr>
        <p:spPr>
          <a:xfrm>
            <a:off x="756000" y="1376772"/>
            <a:ext cx="5184576" cy="309600"/>
          </a:xfrm>
          <a:solidFill>
            <a:srgbClr val="CCCCCC"/>
          </a:solidFill>
        </p:spPr>
        <p:txBody>
          <a:bodyPr lIns="72000" rIns="72000" anchor="ctr" anchorCtr="0"/>
          <a:lstStyle>
            <a:lvl1pPr marL="0" indent="0">
              <a:buNone/>
              <a:defRPr/>
            </a:lvl1pPr>
          </a:lstStyle>
          <a:p>
            <a:pPr lvl="0"/>
            <a:endParaRPr lang="de-DE" dirty="0" smtClean="0"/>
          </a:p>
          <a:p>
            <a:pPr lvl="0"/>
            <a:r>
              <a:rPr lang="de-DE" dirty="0" smtClean="0"/>
              <a:t>Projektname</a:t>
            </a:r>
          </a:p>
          <a:p>
            <a:pPr lvl="0"/>
            <a:endParaRPr lang="de-DE" dirty="0"/>
          </a:p>
        </p:txBody>
      </p:sp>
      <p:sp>
        <p:nvSpPr>
          <p:cNvPr id="30" name="Textplatzhalter 29"/>
          <p:cNvSpPr>
            <a:spLocks noGrp="1"/>
          </p:cNvSpPr>
          <p:nvPr>
            <p:ph type="body" sz="quarter" idx="12" hasCustomPrompt="1"/>
          </p:nvPr>
        </p:nvSpPr>
        <p:spPr>
          <a:xfrm>
            <a:off x="755576" y="3288966"/>
            <a:ext cx="7993136" cy="1957598"/>
          </a:xfrm>
        </p:spPr>
        <p:txBody>
          <a:bodyPr lIns="72000" rIns="72000"/>
          <a:lstStyle>
            <a:lvl1pPr marL="285750" indent="-285750">
              <a:buFont typeface="Arial" panose="020B0604020202020204" pitchFamily="34" charset="0"/>
              <a:buChar char="•"/>
              <a:defRPr sz="1400">
                <a:solidFill>
                  <a:schemeClr val="tx1"/>
                </a:solidFill>
              </a:defRPr>
            </a:lvl1pPr>
          </a:lstStyle>
          <a:p>
            <a:pPr lvl="0"/>
            <a:r>
              <a:rPr lang="de-DE" dirty="0" smtClean="0"/>
              <a:t>Inhalt</a:t>
            </a:r>
            <a:endParaRPr lang="de-DE" dirty="0"/>
          </a:p>
        </p:txBody>
      </p:sp>
      <p:sp>
        <p:nvSpPr>
          <p:cNvPr id="31" name="Textfeld 30"/>
          <p:cNvSpPr txBox="1"/>
          <p:nvPr userDrawn="1"/>
        </p:nvSpPr>
        <p:spPr>
          <a:xfrm>
            <a:off x="746051" y="1974008"/>
            <a:ext cx="1276559" cy="1314957"/>
          </a:xfrm>
          <a:prstGeom prst="rect">
            <a:avLst/>
          </a:prstGeom>
          <a:noFill/>
        </p:spPr>
        <p:txBody>
          <a:bodyPr wrap="none" lIns="0" tIns="72000" rIns="72000" bIns="72000" rtlCol="0">
            <a:spAutoFit/>
          </a:bodyPr>
          <a:lstStyle/>
          <a:p>
            <a:r>
              <a:rPr lang="en-US" sz="1400" dirty="0" err="1" smtClean="0">
                <a:solidFill>
                  <a:schemeClr val="accent1"/>
                </a:solidFill>
              </a:rPr>
              <a:t>Projektart</a:t>
            </a:r>
            <a:r>
              <a:rPr lang="en-US" sz="1400" dirty="0" smtClean="0">
                <a:solidFill>
                  <a:schemeClr val="accent1"/>
                </a:solidFill>
              </a:rPr>
              <a:t>:</a:t>
            </a:r>
          </a:p>
          <a:p>
            <a:endParaRPr lang="en-US" sz="1400" dirty="0" smtClean="0">
              <a:solidFill>
                <a:schemeClr val="accent1"/>
              </a:solidFill>
            </a:endParaRPr>
          </a:p>
          <a:p>
            <a:r>
              <a:rPr lang="en-US" sz="1400" dirty="0" err="1" smtClean="0">
                <a:solidFill>
                  <a:schemeClr val="accent1"/>
                </a:solidFill>
              </a:rPr>
              <a:t>Projektumfang</a:t>
            </a:r>
            <a:r>
              <a:rPr lang="en-US" sz="1400" dirty="0" smtClean="0">
                <a:solidFill>
                  <a:schemeClr val="accent1"/>
                </a:solidFill>
              </a:rPr>
              <a:t>:</a:t>
            </a:r>
          </a:p>
          <a:p>
            <a:endParaRPr lang="en-US" sz="2000" dirty="0" smtClean="0"/>
          </a:p>
          <a:p>
            <a:r>
              <a:rPr lang="en-US" sz="1400" dirty="0" err="1" smtClean="0">
                <a:solidFill>
                  <a:srgbClr val="009EE0"/>
                </a:solidFill>
              </a:rPr>
              <a:t>Projektinhalt</a:t>
            </a:r>
            <a:r>
              <a:rPr lang="en-US" sz="1400" dirty="0" smtClean="0">
                <a:solidFill>
                  <a:srgbClr val="009EE0"/>
                </a:solidFill>
              </a:rPr>
              <a:t>:</a:t>
            </a:r>
            <a:endParaRPr lang="en-US" sz="1400" dirty="0">
              <a:solidFill>
                <a:srgbClr val="009EE0"/>
              </a:solidFill>
            </a:endParaRPr>
          </a:p>
        </p:txBody>
      </p:sp>
      <p:sp>
        <p:nvSpPr>
          <p:cNvPr id="33" name="Textplatzhalter 32"/>
          <p:cNvSpPr>
            <a:spLocks noGrp="1"/>
          </p:cNvSpPr>
          <p:nvPr>
            <p:ph type="body" sz="quarter" idx="13"/>
          </p:nvPr>
        </p:nvSpPr>
        <p:spPr>
          <a:xfrm>
            <a:off x="1604770" y="1972950"/>
            <a:ext cx="4212394" cy="360313"/>
          </a:xfrm>
        </p:spPr>
        <p:txBody>
          <a:bodyPr anchor="ctr" anchorCtr="0"/>
          <a:lstStyle>
            <a:lvl1pPr marL="0" indent="0">
              <a:buNone/>
              <a:defRPr sz="1400"/>
            </a:lvl1pPr>
          </a:lstStyle>
          <a:p>
            <a:pPr lvl="0"/>
            <a:r>
              <a:rPr lang="de-DE" dirty="0" smtClean="0"/>
              <a:t>Textmasterformat bearbeiten</a:t>
            </a:r>
          </a:p>
        </p:txBody>
      </p:sp>
      <p:sp>
        <p:nvSpPr>
          <p:cNvPr id="34" name="Textplatzhalter 32"/>
          <p:cNvSpPr>
            <a:spLocks noGrp="1"/>
          </p:cNvSpPr>
          <p:nvPr>
            <p:ph type="body" sz="quarter" idx="14"/>
          </p:nvPr>
        </p:nvSpPr>
        <p:spPr>
          <a:xfrm>
            <a:off x="2016805" y="2401485"/>
            <a:ext cx="4212394" cy="360313"/>
          </a:xfrm>
        </p:spPr>
        <p:txBody>
          <a:bodyPr anchor="ctr" anchorCtr="0"/>
          <a:lstStyle>
            <a:lvl1pPr marL="0" indent="0">
              <a:buNone/>
              <a:defRPr sz="1400"/>
            </a:lvl1pPr>
          </a:lstStyle>
          <a:p>
            <a:pPr lvl="0"/>
            <a:r>
              <a:rPr lang="de-DE" dirty="0" smtClean="0"/>
              <a:t>Textmasterformat bearbeiten</a:t>
            </a:r>
          </a:p>
        </p:txBody>
      </p:sp>
      <p:sp>
        <p:nvSpPr>
          <p:cNvPr id="37" name="Textplatzhalter 29"/>
          <p:cNvSpPr>
            <a:spLocks noGrp="1"/>
          </p:cNvSpPr>
          <p:nvPr>
            <p:ph type="body" sz="quarter" idx="15" hasCustomPrompt="1"/>
          </p:nvPr>
        </p:nvSpPr>
        <p:spPr>
          <a:xfrm>
            <a:off x="755576" y="5391857"/>
            <a:ext cx="7993136" cy="809451"/>
          </a:xfrm>
        </p:spPr>
        <p:txBody>
          <a:bodyPr/>
          <a:lstStyle>
            <a:lvl1pPr marL="0" indent="0" algn="ctr">
              <a:buFont typeface="Arial" panose="020B0604020202020204" pitchFamily="34" charset="0"/>
              <a:buNone/>
              <a:defRPr sz="1400" baseline="0">
                <a:solidFill>
                  <a:schemeClr val="tx1"/>
                </a:solidFill>
              </a:defRPr>
            </a:lvl1pPr>
          </a:lstStyle>
          <a:p>
            <a:pPr lvl="0"/>
            <a:r>
              <a:rPr lang="de-DE" dirty="0" smtClean="0"/>
              <a:t>„Zitat“</a:t>
            </a:r>
          </a:p>
          <a:p>
            <a:pPr lvl="0"/>
            <a:r>
              <a:rPr lang="de-DE" dirty="0" smtClean="0"/>
              <a:t>					Max Mustermann, Geschäftsführer</a:t>
            </a:r>
            <a:endParaRPr lang="de-DE" dirty="0"/>
          </a:p>
        </p:txBody>
      </p:sp>
      <p:sp>
        <p:nvSpPr>
          <p:cNvPr id="10" name="Textplatzhalter 27"/>
          <p:cNvSpPr>
            <a:spLocks noGrp="1"/>
          </p:cNvSpPr>
          <p:nvPr>
            <p:ph type="body" sz="quarter" idx="16"/>
          </p:nvPr>
        </p:nvSpPr>
        <p:spPr>
          <a:xfrm>
            <a:off x="755575" y="944563"/>
            <a:ext cx="7993137" cy="309600"/>
          </a:xfrm>
          <a:solidFill>
            <a:schemeClr val="accent1"/>
          </a:solidFill>
        </p:spPr>
        <p:txBody>
          <a:bodyPr lIns="72000" rIns="72000" anchor="ctr" anchorCtr="0"/>
          <a:lstStyle>
            <a:lvl1pPr marL="0" indent="0">
              <a:buNone/>
              <a:defRPr baseline="0">
                <a:solidFill>
                  <a:schemeClr val="bg1"/>
                </a:solidFill>
              </a:defRPr>
            </a:lvl1pPr>
          </a:lstStyle>
          <a:p>
            <a:pPr lvl="0"/>
            <a:endParaRPr lang="de-DE" dirty="0" smtClean="0"/>
          </a:p>
          <a:p>
            <a:pPr lvl="0"/>
            <a:r>
              <a:rPr lang="de-DE" dirty="0" smtClean="0"/>
              <a:t>Kundenname, Standort</a:t>
            </a:r>
          </a:p>
          <a:p>
            <a:pPr lvl="0"/>
            <a:endParaRPr lang="de-DE" dirty="0"/>
          </a:p>
        </p:txBody>
      </p:sp>
    </p:spTree>
    <p:extLst>
      <p:ext uri="{BB962C8B-B14F-4D97-AF65-F5344CB8AC3E}">
        <p14:creationId xmlns:p14="http://schemas.microsoft.com/office/powerpoint/2010/main" val="370209007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1600" baseline="0">
                <a:solidFill>
                  <a:schemeClr val="tx1"/>
                </a:solidFill>
              </a:defRPr>
            </a:lvl1pPr>
          </a:lstStyle>
          <a:p>
            <a:r>
              <a:rPr lang="de-DE" dirty="0" smtClean="0"/>
              <a:t>Hochwertige Projekte führen zu zufriedenen Kunden.</a:t>
            </a:r>
            <a:endParaRPr lang="de-DE" dirty="0"/>
          </a:p>
        </p:txBody>
      </p:sp>
      <p:sp>
        <p:nvSpPr>
          <p:cNvPr id="28" name="Textplatzhalter 27"/>
          <p:cNvSpPr>
            <a:spLocks noGrp="1"/>
          </p:cNvSpPr>
          <p:nvPr>
            <p:ph type="body" sz="quarter" idx="11"/>
          </p:nvPr>
        </p:nvSpPr>
        <p:spPr>
          <a:xfrm>
            <a:off x="756000" y="1376772"/>
            <a:ext cx="5184576" cy="309600"/>
          </a:xfrm>
          <a:solidFill>
            <a:srgbClr val="CCCCCC"/>
          </a:solidFill>
        </p:spPr>
        <p:txBody>
          <a:bodyPr lIns="72000" rIns="72000" anchor="ctr" anchorCtr="0"/>
          <a:lstStyle>
            <a:lvl1pPr marL="0" indent="0">
              <a:buNone/>
              <a:defRPr/>
            </a:lvl1pPr>
          </a:lstStyle>
          <a:p>
            <a:pPr lvl="0"/>
            <a:endParaRPr lang="de-DE" dirty="0" smtClean="0"/>
          </a:p>
          <a:p>
            <a:pPr lvl="0"/>
            <a:r>
              <a:rPr lang="de-DE" dirty="0" smtClean="0"/>
              <a:t>Projektname</a:t>
            </a:r>
          </a:p>
          <a:p>
            <a:pPr lvl="0"/>
            <a:endParaRPr lang="de-DE" dirty="0"/>
          </a:p>
        </p:txBody>
      </p:sp>
      <p:sp>
        <p:nvSpPr>
          <p:cNvPr id="30" name="Textplatzhalter 29"/>
          <p:cNvSpPr>
            <a:spLocks noGrp="1"/>
          </p:cNvSpPr>
          <p:nvPr>
            <p:ph type="body" sz="quarter" idx="12" hasCustomPrompt="1"/>
          </p:nvPr>
        </p:nvSpPr>
        <p:spPr>
          <a:xfrm>
            <a:off x="755576" y="3288966"/>
            <a:ext cx="7993136" cy="1957598"/>
          </a:xfrm>
        </p:spPr>
        <p:txBody>
          <a:bodyPr lIns="72000" rIns="72000"/>
          <a:lstStyle>
            <a:lvl1pPr marL="285750" indent="-285750">
              <a:buFont typeface="Arial" panose="020B0604020202020204" pitchFamily="34" charset="0"/>
              <a:buChar char="•"/>
              <a:defRPr sz="1400">
                <a:solidFill>
                  <a:schemeClr val="tx1"/>
                </a:solidFill>
              </a:defRPr>
            </a:lvl1pPr>
          </a:lstStyle>
          <a:p>
            <a:pPr lvl="0"/>
            <a:r>
              <a:rPr lang="de-DE" dirty="0" smtClean="0"/>
              <a:t>Inhalt</a:t>
            </a:r>
            <a:endParaRPr lang="de-DE" dirty="0"/>
          </a:p>
        </p:txBody>
      </p:sp>
      <p:sp>
        <p:nvSpPr>
          <p:cNvPr id="31" name="Textfeld 30"/>
          <p:cNvSpPr txBox="1"/>
          <p:nvPr userDrawn="1"/>
        </p:nvSpPr>
        <p:spPr>
          <a:xfrm>
            <a:off x="746051" y="1974008"/>
            <a:ext cx="1276559" cy="1314957"/>
          </a:xfrm>
          <a:prstGeom prst="rect">
            <a:avLst/>
          </a:prstGeom>
          <a:noFill/>
        </p:spPr>
        <p:txBody>
          <a:bodyPr wrap="none" lIns="0" tIns="72000" rIns="72000" bIns="72000" rtlCol="0">
            <a:spAutoFit/>
          </a:bodyPr>
          <a:lstStyle/>
          <a:p>
            <a:r>
              <a:rPr lang="en-US" sz="1400" dirty="0" err="1" smtClean="0">
                <a:solidFill>
                  <a:schemeClr val="accent1"/>
                </a:solidFill>
              </a:rPr>
              <a:t>Projektart</a:t>
            </a:r>
            <a:r>
              <a:rPr lang="en-US" sz="1400" dirty="0" smtClean="0">
                <a:solidFill>
                  <a:schemeClr val="accent1"/>
                </a:solidFill>
              </a:rPr>
              <a:t>:</a:t>
            </a:r>
          </a:p>
          <a:p>
            <a:endParaRPr lang="en-US" sz="1400" dirty="0" smtClean="0">
              <a:solidFill>
                <a:schemeClr val="accent1"/>
              </a:solidFill>
            </a:endParaRPr>
          </a:p>
          <a:p>
            <a:r>
              <a:rPr lang="en-US" sz="1400" dirty="0" err="1" smtClean="0">
                <a:solidFill>
                  <a:schemeClr val="accent1"/>
                </a:solidFill>
              </a:rPr>
              <a:t>Projektumfang</a:t>
            </a:r>
            <a:r>
              <a:rPr lang="en-US" sz="1400" dirty="0" smtClean="0">
                <a:solidFill>
                  <a:schemeClr val="accent1"/>
                </a:solidFill>
              </a:rPr>
              <a:t>:</a:t>
            </a:r>
          </a:p>
          <a:p>
            <a:endParaRPr lang="en-US" sz="2000" dirty="0" smtClean="0"/>
          </a:p>
          <a:p>
            <a:r>
              <a:rPr lang="en-US" sz="1400" dirty="0" err="1" smtClean="0">
                <a:solidFill>
                  <a:srgbClr val="009EE0"/>
                </a:solidFill>
              </a:rPr>
              <a:t>Projektinhalt</a:t>
            </a:r>
            <a:r>
              <a:rPr lang="en-US" sz="1400" dirty="0" smtClean="0">
                <a:solidFill>
                  <a:srgbClr val="009EE0"/>
                </a:solidFill>
              </a:rPr>
              <a:t>:</a:t>
            </a:r>
            <a:endParaRPr lang="en-US" sz="1400" dirty="0">
              <a:solidFill>
                <a:srgbClr val="009EE0"/>
              </a:solidFill>
            </a:endParaRPr>
          </a:p>
        </p:txBody>
      </p:sp>
      <p:sp>
        <p:nvSpPr>
          <p:cNvPr id="33" name="Textplatzhalter 32"/>
          <p:cNvSpPr>
            <a:spLocks noGrp="1"/>
          </p:cNvSpPr>
          <p:nvPr>
            <p:ph type="body" sz="quarter" idx="13"/>
          </p:nvPr>
        </p:nvSpPr>
        <p:spPr>
          <a:xfrm>
            <a:off x="1604770" y="1972950"/>
            <a:ext cx="4212394" cy="360313"/>
          </a:xfrm>
        </p:spPr>
        <p:txBody>
          <a:bodyPr anchor="ctr" anchorCtr="0"/>
          <a:lstStyle>
            <a:lvl1pPr marL="0" indent="0">
              <a:buNone/>
              <a:defRPr sz="1400"/>
            </a:lvl1pPr>
          </a:lstStyle>
          <a:p>
            <a:pPr lvl="0"/>
            <a:r>
              <a:rPr lang="de-DE" dirty="0" smtClean="0"/>
              <a:t>Textmasterformat bearbeiten</a:t>
            </a:r>
          </a:p>
        </p:txBody>
      </p:sp>
      <p:sp>
        <p:nvSpPr>
          <p:cNvPr id="34" name="Textplatzhalter 32"/>
          <p:cNvSpPr>
            <a:spLocks noGrp="1"/>
          </p:cNvSpPr>
          <p:nvPr>
            <p:ph type="body" sz="quarter" idx="14"/>
          </p:nvPr>
        </p:nvSpPr>
        <p:spPr>
          <a:xfrm>
            <a:off x="2016805" y="2401485"/>
            <a:ext cx="4212394" cy="360313"/>
          </a:xfrm>
        </p:spPr>
        <p:txBody>
          <a:bodyPr anchor="ctr" anchorCtr="0"/>
          <a:lstStyle>
            <a:lvl1pPr marL="0" indent="0">
              <a:buNone/>
              <a:defRPr sz="1400"/>
            </a:lvl1pPr>
          </a:lstStyle>
          <a:p>
            <a:pPr lvl="0"/>
            <a:r>
              <a:rPr lang="de-DE" dirty="0" smtClean="0"/>
              <a:t>Textmasterformat bearbeiten</a:t>
            </a:r>
          </a:p>
        </p:txBody>
      </p:sp>
      <p:sp>
        <p:nvSpPr>
          <p:cNvPr id="37" name="Textplatzhalter 29"/>
          <p:cNvSpPr>
            <a:spLocks noGrp="1"/>
          </p:cNvSpPr>
          <p:nvPr>
            <p:ph type="body" sz="quarter" idx="15" hasCustomPrompt="1"/>
          </p:nvPr>
        </p:nvSpPr>
        <p:spPr>
          <a:xfrm>
            <a:off x="755576" y="5391857"/>
            <a:ext cx="7993136" cy="809451"/>
          </a:xfrm>
        </p:spPr>
        <p:txBody>
          <a:bodyPr/>
          <a:lstStyle>
            <a:lvl1pPr marL="0" indent="0" algn="ctr">
              <a:buFont typeface="Arial" panose="020B0604020202020204" pitchFamily="34" charset="0"/>
              <a:buNone/>
              <a:defRPr sz="1400" baseline="0">
                <a:solidFill>
                  <a:schemeClr val="tx1"/>
                </a:solidFill>
              </a:defRPr>
            </a:lvl1pPr>
          </a:lstStyle>
          <a:p>
            <a:pPr lvl="0"/>
            <a:r>
              <a:rPr lang="de-DE" dirty="0" smtClean="0"/>
              <a:t>„Zitat“</a:t>
            </a:r>
          </a:p>
          <a:p>
            <a:pPr lvl="0"/>
            <a:r>
              <a:rPr lang="de-DE" dirty="0" smtClean="0"/>
              <a:t>					Max Mustermann, Geschäftsführer</a:t>
            </a:r>
            <a:endParaRPr lang="de-DE" dirty="0"/>
          </a:p>
        </p:txBody>
      </p:sp>
      <p:sp>
        <p:nvSpPr>
          <p:cNvPr id="10" name="Textplatzhalter 27"/>
          <p:cNvSpPr>
            <a:spLocks noGrp="1"/>
          </p:cNvSpPr>
          <p:nvPr>
            <p:ph type="body" sz="quarter" idx="16"/>
          </p:nvPr>
        </p:nvSpPr>
        <p:spPr>
          <a:xfrm>
            <a:off x="755575" y="944563"/>
            <a:ext cx="7993137" cy="309600"/>
          </a:xfrm>
          <a:solidFill>
            <a:schemeClr val="accent1"/>
          </a:solidFill>
        </p:spPr>
        <p:txBody>
          <a:bodyPr lIns="72000" rIns="72000" anchor="ctr" anchorCtr="0"/>
          <a:lstStyle>
            <a:lvl1pPr marL="0" indent="0">
              <a:buNone/>
              <a:defRPr baseline="0">
                <a:solidFill>
                  <a:schemeClr val="bg1"/>
                </a:solidFill>
              </a:defRPr>
            </a:lvl1pPr>
          </a:lstStyle>
          <a:p>
            <a:pPr lvl="0"/>
            <a:endParaRPr lang="de-DE" dirty="0" smtClean="0"/>
          </a:p>
          <a:p>
            <a:pPr lvl="0"/>
            <a:r>
              <a:rPr lang="de-DE" dirty="0" smtClean="0"/>
              <a:t>Kundenname, Standort</a:t>
            </a:r>
          </a:p>
          <a:p>
            <a:pPr lvl="0"/>
            <a:endParaRPr lang="de-DE" dirty="0"/>
          </a:p>
        </p:txBody>
      </p:sp>
    </p:spTree>
    <p:extLst>
      <p:ext uri="{BB962C8B-B14F-4D97-AF65-F5344CB8AC3E}">
        <p14:creationId xmlns:p14="http://schemas.microsoft.com/office/powerpoint/2010/main" val="21455391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1600" baseline="0">
                <a:solidFill>
                  <a:schemeClr val="tx1"/>
                </a:solidFill>
              </a:defRPr>
            </a:lvl1pPr>
          </a:lstStyle>
          <a:p>
            <a:r>
              <a:rPr lang="de-DE" dirty="0" smtClean="0"/>
              <a:t>Hochwertige Projekte führen zu zufriedenen Kunden.</a:t>
            </a:r>
            <a:endParaRPr lang="de-DE" dirty="0"/>
          </a:p>
        </p:txBody>
      </p:sp>
      <p:sp>
        <p:nvSpPr>
          <p:cNvPr id="28" name="Textplatzhalter 27"/>
          <p:cNvSpPr>
            <a:spLocks noGrp="1"/>
          </p:cNvSpPr>
          <p:nvPr>
            <p:ph type="body" sz="quarter" idx="11"/>
          </p:nvPr>
        </p:nvSpPr>
        <p:spPr>
          <a:xfrm>
            <a:off x="756000" y="1376772"/>
            <a:ext cx="5184576" cy="309600"/>
          </a:xfrm>
          <a:solidFill>
            <a:srgbClr val="CCCCCC"/>
          </a:solidFill>
        </p:spPr>
        <p:txBody>
          <a:bodyPr lIns="72000" rIns="72000" anchor="ctr" anchorCtr="0"/>
          <a:lstStyle>
            <a:lvl1pPr marL="0" indent="0">
              <a:buNone/>
              <a:defRPr/>
            </a:lvl1pPr>
          </a:lstStyle>
          <a:p>
            <a:pPr lvl="0"/>
            <a:endParaRPr lang="de-DE" dirty="0" smtClean="0"/>
          </a:p>
          <a:p>
            <a:pPr lvl="0"/>
            <a:r>
              <a:rPr lang="de-DE" dirty="0" smtClean="0"/>
              <a:t>Projektname</a:t>
            </a:r>
          </a:p>
          <a:p>
            <a:pPr lvl="0"/>
            <a:endParaRPr lang="de-DE" dirty="0"/>
          </a:p>
        </p:txBody>
      </p:sp>
      <p:sp>
        <p:nvSpPr>
          <p:cNvPr id="30" name="Textplatzhalter 29"/>
          <p:cNvSpPr>
            <a:spLocks noGrp="1"/>
          </p:cNvSpPr>
          <p:nvPr>
            <p:ph type="body" sz="quarter" idx="12" hasCustomPrompt="1"/>
          </p:nvPr>
        </p:nvSpPr>
        <p:spPr>
          <a:xfrm>
            <a:off x="755576" y="3288966"/>
            <a:ext cx="7993136" cy="1957598"/>
          </a:xfrm>
        </p:spPr>
        <p:txBody>
          <a:bodyPr lIns="72000" rIns="72000"/>
          <a:lstStyle>
            <a:lvl1pPr marL="285750" indent="-285750">
              <a:buFont typeface="Arial" panose="020B0604020202020204" pitchFamily="34" charset="0"/>
              <a:buChar char="•"/>
              <a:defRPr sz="1400">
                <a:solidFill>
                  <a:schemeClr val="tx1"/>
                </a:solidFill>
              </a:defRPr>
            </a:lvl1pPr>
          </a:lstStyle>
          <a:p>
            <a:pPr lvl="0"/>
            <a:r>
              <a:rPr lang="de-DE" dirty="0" smtClean="0"/>
              <a:t>Inhalt</a:t>
            </a:r>
            <a:endParaRPr lang="de-DE" dirty="0"/>
          </a:p>
        </p:txBody>
      </p:sp>
      <p:sp>
        <p:nvSpPr>
          <p:cNvPr id="31" name="Textfeld 30"/>
          <p:cNvSpPr txBox="1"/>
          <p:nvPr userDrawn="1"/>
        </p:nvSpPr>
        <p:spPr>
          <a:xfrm>
            <a:off x="746051" y="1974008"/>
            <a:ext cx="1276559" cy="1314957"/>
          </a:xfrm>
          <a:prstGeom prst="rect">
            <a:avLst/>
          </a:prstGeom>
          <a:noFill/>
        </p:spPr>
        <p:txBody>
          <a:bodyPr wrap="none" lIns="0" tIns="72000" rIns="72000" bIns="72000" rtlCol="0">
            <a:spAutoFit/>
          </a:bodyPr>
          <a:lstStyle/>
          <a:p>
            <a:r>
              <a:rPr lang="en-US" sz="1400" dirty="0" err="1" smtClean="0">
                <a:solidFill>
                  <a:schemeClr val="accent1"/>
                </a:solidFill>
              </a:rPr>
              <a:t>Projektart</a:t>
            </a:r>
            <a:r>
              <a:rPr lang="en-US" sz="1400" dirty="0" smtClean="0">
                <a:solidFill>
                  <a:schemeClr val="accent1"/>
                </a:solidFill>
              </a:rPr>
              <a:t>:</a:t>
            </a:r>
          </a:p>
          <a:p>
            <a:endParaRPr lang="en-US" sz="1400" dirty="0" smtClean="0">
              <a:solidFill>
                <a:schemeClr val="accent1"/>
              </a:solidFill>
            </a:endParaRPr>
          </a:p>
          <a:p>
            <a:r>
              <a:rPr lang="en-US" sz="1400" dirty="0" err="1" smtClean="0">
                <a:solidFill>
                  <a:schemeClr val="accent1"/>
                </a:solidFill>
              </a:rPr>
              <a:t>Projektumfang</a:t>
            </a:r>
            <a:r>
              <a:rPr lang="en-US" sz="1400" dirty="0" smtClean="0">
                <a:solidFill>
                  <a:schemeClr val="accent1"/>
                </a:solidFill>
              </a:rPr>
              <a:t>:</a:t>
            </a:r>
          </a:p>
          <a:p>
            <a:endParaRPr lang="en-US" sz="2000" dirty="0" smtClean="0"/>
          </a:p>
          <a:p>
            <a:r>
              <a:rPr lang="en-US" sz="1400" dirty="0" err="1" smtClean="0">
                <a:solidFill>
                  <a:srgbClr val="009EE0"/>
                </a:solidFill>
              </a:rPr>
              <a:t>Projektinhalt</a:t>
            </a:r>
            <a:r>
              <a:rPr lang="en-US" sz="1400" dirty="0" smtClean="0">
                <a:solidFill>
                  <a:srgbClr val="009EE0"/>
                </a:solidFill>
              </a:rPr>
              <a:t>:</a:t>
            </a:r>
            <a:endParaRPr lang="en-US" sz="1400" dirty="0">
              <a:solidFill>
                <a:srgbClr val="009EE0"/>
              </a:solidFill>
            </a:endParaRPr>
          </a:p>
        </p:txBody>
      </p:sp>
      <p:sp>
        <p:nvSpPr>
          <p:cNvPr id="33" name="Textplatzhalter 32"/>
          <p:cNvSpPr>
            <a:spLocks noGrp="1"/>
          </p:cNvSpPr>
          <p:nvPr>
            <p:ph type="body" sz="quarter" idx="13"/>
          </p:nvPr>
        </p:nvSpPr>
        <p:spPr>
          <a:xfrm>
            <a:off x="1604770" y="1972950"/>
            <a:ext cx="4212394" cy="360313"/>
          </a:xfrm>
        </p:spPr>
        <p:txBody>
          <a:bodyPr anchor="ctr" anchorCtr="0"/>
          <a:lstStyle>
            <a:lvl1pPr marL="0" indent="0">
              <a:buNone/>
              <a:defRPr sz="1400"/>
            </a:lvl1pPr>
          </a:lstStyle>
          <a:p>
            <a:pPr lvl="0"/>
            <a:r>
              <a:rPr lang="de-DE" dirty="0" smtClean="0"/>
              <a:t>Textmasterformat bearbeiten</a:t>
            </a:r>
          </a:p>
        </p:txBody>
      </p:sp>
      <p:sp>
        <p:nvSpPr>
          <p:cNvPr id="34" name="Textplatzhalter 32"/>
          <p:cNvSpPr>
            <a:spLocks noGrp="1"/>
          </p:cNvSpPr>
          <p:nvPr>
            <p:ph type="body" sz="quarter" idx="14"/>
          </p:nvPr>
        </p:nvSpPr>
        <p:spPr>
          <a:xfrm>
            <a:off x="2016805" y="2401485"/>
            <a:ext cx="4212394" cy="360313"/>
          </a:xfrm>
        </p:spPr>
        <p:txBody>
          <a:bodyPr anchor="ctr" anchorCtr="0"/>
          <a:lstStyle>
            <a:lvl1pPr marL="0" indent="0">
              <a:buNone/>
              <a:defRPr sz="1400"/>
            </a:lvl1pPr>
          </a:lstStyle>
          <a:p>
            <a:pPr lvl="0"/>
            <a:r>
              <a:rPr lang="de-DE" dirty="0" smtClean="0"/>
              <a:t>Textmasterformat bearbeiten</a:t>
            </a:r>
          </a:p>
        </p:txBody>
      </p:sp>
      <p:sp>
        <p:nvSpPr>
          <p:cNvPr id="37" name="Textplatzhalter 29"/>
          <p:cNvSpPr>
            <a:spLocks noGrp="1"/>
          </p:cNvSpPr>
          <p:nvPr>
            <p:ph type="body" sz="quarter" idx="15" hasCustomPrompt="1"/>
          </p:nvPr>
        </p:nvSpPr>
        <p:spPr>
          <a:xfrm>
            <a:off x="755576" y="5391857"/>
            <a:ext cx="7993136" cy="809451"/>
          </a:xfrm>
        </p:spPr>
        <p:txBody>
          <a:bodyPr/>
          <a:lstStyle>
            <a:lvl1pPr marL="0" indent="0" algn="ctr">
              <a:buFont typeface="Arial" panose="020B0604020202020204" pitchFamily="34" charset="0"/>
              <a:buNone/>
              <a:defRPr sz="1400" baseline="0">
                <a:solidFill>
                  <a:schemeClr val="tx1"/>
                </a:solidFill>
              </a:defRPr>
            </a:lvl1pPr>
          </a:lstStyle>
          <a:p>
            <a:pPr lvl="0"/>
            <a:r>
              <a:rPr lang="de-DE" dirty="0" smtClean="0"/>
              <a:t>„Zitat“</a:t>
            </a:r>
          </a:p>
          <a:p>
            <a:pPr lvl="0"/>
            <a:r>
              <a:rPr lang="de-DE" dirty="0" smtClean="0"/>
              <a:t>					Max Mustermann, Geschäftsführer</a:t>
            </a:r>
            <a:endParaRPr lang="de-DE" dirty="0"/>
          </a:p>
        </p:txBody>
      </p:sp>
      <p:sp>
        <p:nvSpPr>
          <p:cNvPr id="10" name="Textplatzhalter 27"/>
          <p:cNvSpPr>
            <a:spLocks noGrp="1"/>
          </p:cNvSpPr>
          <p:nvPr>
            <p:ph type="body" sz="quarter" idx="16"/>
          </p:nvPr>
        </p:nvSpPr>
        <p:spPr>
          <a:xfrm>
            <a:off x="755575" y="944563"/>
            <a:ext cx="7993137" cy="309600"/>
          </a:xfrm>
          <a:solidFill>
            <a:schemeClr val="accent1"/>
          </a:solidFill>
        </p:spPr>
        <p:txBody>
          <a:bodyPr lIns="72000" rIns="72000" anchor="ctr" anchorCtr="0"/>
          <a:lstStyle>
            <a:lvl1pPr marL="0" indent="0">
              <a:buNone/>
              <a:defRPr baseline="0">
                <a:solidFill>
                  <a:schemeClr val="bg1"/>
                </a:solidFill>
              </a:defRPr>
            </a:lvl1pPr>
          </a:lstStyle>
          <a:p>
            <a:pPr lvl="0"/>
            <a:endParaRPr lang="de-DE" dirty="0" smtClean="0"/>
          </a:p>
          <a:p>
            <a:pPr lvl="0"/>
            <a:r>
              <a:rPr lang="de-DE" dirty="0" smtClean="0"/>
              <a:t>Kundenname, Standort</a:t>
            </a:r>
          </a:p>
          <a:p>
            <a:pPr lvl="0"/>
            <a:endParaRPr lang="de-DE" dirty="0"/>
          </a:p>
        </p:txBody>
      </p:sp>
    </p:spTree>
    <p:extLst>
      <p:ext uri="{BB962C8B-B14F-4D97-AF65-F5344CB8AC3E}">
        <p14:creationId xmlns:p14="http://schemas.microsoft.com/office/powerpoint/2010/main" val="19202809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vmlDrawing" Target="../drawings/vmlDrawing1.vml"/><Relationship Id="rId13" Type="http://schemas.openxmlformats.org/officeDocument/2006/relationships/tags" Target="../tags/tag1.xml"/><Relationship Id="rId14" Type="http://schemas.openxmlformats.org/officeDocument/2006/relationships/tags" Target="../tags/tag2.xml"/><Relationship Id="rId15" Type="http://schemas.openxmlformats.org/officeDocument/2006/relationships/tags" Target="../tags/tag3.xml"/><Relationship Id="rId16" Type="http://schemas.openxmlformats.org/officeDocument/2006/relationships/tags" Target="../tags/tag4.xml"/><Relationship Id="rId17" Type="http://schemas.openxmlformats.org/officeDocument/2006/relationships/tags" Target="../tags/tag5.xml"/><Relationship Id="rId18" Type="http://schemas.openxmlformats.org/officeDocument/2006/relationships/oleObject" Target="../embeddings/oleObject1.bin"/><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custDataLst>
              <p:tags r:id="rId13"/>
            </p:custDataLst>
          </p:nvPr>
        </p:nvSpPr>
        <p:spPr bwMode="auto">
          <a:xfrm>
            <a:off x="756000" y="189848"/>
            <a:ext cx="8001629" cy="305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smtClean="0"/>
              <a:t>Titel</a:t>
            </a:r>
          </a:p>
        </p:txBody>
      </p:sp>
      <p:sp>
        <p:nvSpPr>
          <p:cNvPr id="1029" name="Rectangle 3"/>
          <p:cNvSpPr>
            <a:spLocks noGrp="1" noChangeArrowheads="1"/>
          </p:cNvSpPr>
          <p:nvPr>
            <p:ph type="body" idx="1"/>
            <p:custDataLst>
              <p:tags r:id="rId14"/>
            </p:custDataLst>
          </p:nvPr>
        </p:nvSpPr>
        <p:spPr bwMode="auto">
          <a:xfrm>
            <a:off x="756000" y="1692000"/>
            <a:ext cx="7810114" cy="4383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038" name="Text Box 14"/>
          <p:cNvSpPr txBox="1">
            <a:spLocks noChangeArrowheads="1"/>
          </p:cNvSpPr>
          <p:nvPr>
            <p:custDataLst>
              <p:tags r:id="rId15"/>
            </p:custDataLst>
          </p:nvPr>
        </p:nvSpPr>
        <p:spPr bwMode="auto">
          <a:xfrm>
            <a:off x="379671" y="6498877"/>
            <a:ext cx="381350" cy="169277"/>
          </a:xfrm>
          <a:prstGeom prst="rect">
            <a:avLst/>
          </a:prstGeom>
          <a:noFill/>
          <a:ln w="9525">
            <a:noFill/>
            <a:miter lim="800000"/>
            <a:headEnd/>
            <a:tailEnd/>
          </a:ln>
          <a:effectLst/>
        </p:spPr>
        <p:txBody>
          <a:bodyPr wrap="square" lIns="0" tIns="0" rIns="0" bIns="0" anchor="b" anchorCtr="1">
            <a:spAutoFit/>
          </a:bodyPr>
          <a:lstStyle/>
          <a:p>
            <a:pPr algn="ctr" fontAlgn="auto">
              <a:spcBef>
                <a:spcPct val="50000"/>
              </a:spcBef>
              <a:spcAft>
                <a:spcPts val="0"/>
              </a:spcAft>
              <a:defRPr/>
            </a:pPr>
            <a:fld id="{C85B22C3-D53E-472C-9FAD-79C66766A77D}" type="slidenum">
              <a:rPr lang="de-DE" sz="1100">
                <a:solidFill>
                  <a:srgbClr val="009EE0"/>
                </a:solidFill>
                <a:latin typeface="+mn-lt"/>
                <a:cs typeface="+mn-cs"/>
              </a:rPr>
              <a:pPr algn="ctr" fontAlgn="auto">
                <a:spcBef>
                  <a:spcPct val="50000"/>
                </a:spcBef>
                <a:spcAft>
                  <a:spcPts val="0"/>
                </a:spcAft>
                <a:defRPr/>
              </a:pPr>
              <a:t>‹Nr.›</a:t>
            </a:fld>
            <a:endParaRPr lang="de-DE" sz="700" dirty="0">
              <a:solidFill>
                <a:srgbClr val="009EE0"/>
              </a:solidFill>
              <a:latin typeface="+mn-lt"/>
              <a:cs typeface="+mn-cs"/>
            </a:endParaRPr>
          </a:p>
        </p:txBody>
      </p:sp>
      <p:sp>
        <p:nvSpPr>
          <p:cNvPr id="1039" name="Text Box 15"/>
          <p:cNvSpPr txBox="1">
            <a:spLocks noChangeArrowheads="1"/>
          </p:cNvSpPr>
          <p:nvPr>
            <p:custDataLst>
              <p:tags r:id="rId16"/>
            </p:custDataLst>
          </p:nvPr>
        </p:nvSpPr>
        <p:spPr bwMode="auto">
          <a:xfrm>
            <a:off x="761021" y="6489340"/>
            <a:ext cx="7704000" cy="384721"/>
          </a:xfrm>
          <a:prstGeom prst="rect">
            <a:avLst/>
          </a:prstGeom>
          <a:noFill/>
          <a:ln w="9525">
            <a:noFill/>
            <a:miter lim="800000"/>
            <a:headEnd/>
            <a:tailEnd/>
          </a:ln>
          <a:effectLst/>
        </p:spPr>
        <p:txBody>
          <a:bodyPr wrap="square" lIns="0" tIns="0" rIns="0" bIns="0" anchor="b">
            <a:spAutoFit/>
          </a:bodyPr>
          <a:lstStyle/>
          <a:p>
            <a:pPr marL="0" marR="0" indent="0" algn="l" defTabSz="914400" rtl="0" eaLnBrk="1" fontAlgn="auto" latinLnBrk="0" hangingPunct="1">
              <a:lnSpc>
                <a:spcPct val="100000"/>
              </a:lnSpc>
              <a:spcBef>
                <a:spcPct val="50000"/>
              </a:spcBef>
              <a:spcAft>
                <a:spcPts val="0"/>
              </a:spcAft>
              <a:buClrTx/>
              <a:buSzTx/>
              <a:buFontTx/>
              <a:buNone/>
              <a:tabLst/>
              <a:defRPr/>
            </a:pPr>
            <a:r>
              <a:rPr lang="de-DE" sz="1000" dirty="0" err="1" smtClean="0">
                <a:solidFill>
                  <a:schemeClr val="accent1"/>
                </a:solidFill>
              </a:rPr>
              <a:t>Predicting</a:t>
            </a:r>
            <a:r>
              <a:rPr lang="de-DE" sz="1000" dirty="0" smtClean="0">
                <a:solidFill>
                  <a:schemeClr val="accent1"/>
                </a:solidFill>
              </a:rPr>
              <a:t> </a:t>
            </a:r>
            <a:r>
              <a:rPr lang="de-DE" sz="1000" dirty="0" err="1" smtClean="0">
                <a:solidFill>
                  <a:schemeClr val="accent1"/>
                </a:solidFill>
              </a:rPr>
              <a:t>Syrian</a:t>
            </a:r>
            <a:r>
              <a:rPr lang="de-DE" sz="1000" dirty="0" smtClean="0">
                <a:solidFill>
                  <a:schemeClr val="accent1"/>
                </a:solidFill>
              </a:rPr>
              <a:t> </a:t>
            </a:r>
            <a:r>
              <a:rPr lang="de-DE" sz="1000" dirty="0" err="1" smtClean="0">
                <a:solidFill>
                  <a:schemeClr val="accent1"/>
                </a:solidFill>
              </a:rPr>
              <a:t>Refugee</a:t>
            </a:r>
            <a:r>
              <a:rPr lang="de-DE" sz="1000" dirty="0" smtClean="0">
                <a:solidFill>
                  <a:schemeClr val="accent1"/>
                </a:solidFill>
              </a:rPr>
              <a:t> Migration in Europe  -  Lukasz </a:t>
            </a:r>
            <a:r>
              <a:rPr lang="de-DE" sz="1000" dirty="0" err="1" smtClean="0">
                <a:solidFill>
                  <a:schemeClr val="accent1"/>
                </a:solidFill>
              </a:rPr>
              <a:t>Pietrasik</a:t>
            </a:r>
            <a:r>
              <a:rPr lang="de-DE" sz="1000" dirty="0" smtClean="0">
                <a:solidFill>
                  <a:schemeClr val="accent1"/>
                </a:solidFill>
              </a:rPr>
              <a:t> &amp; Sylvia Schumacher &amp; Wojciech </a:t>
            </a:r>
            <a:r>
              <a:rPr lang="de-DE" sz="1000" dirty="0" err="1" smtClean="0">
                <a:solidFill>
                  <a:schemeClr val="accent1"/>
                </a:solidFill>
              </a:rPr>
              <a:t>Witon</a:t>
            </a:r>
            <a:r>
              <a:rPr lang="de-DE" sz="1000" dirty="0" smtClean="0">
                <a:solidFill>
                  <a:schemeClr val="accent1"/>
                </a:solidFill>
              </a:rPr>
              <a:t>            	20.12.2016  </a:t>
            </a:r>
          </a:p>
          <a:p>
            <a:pPr marL="0" marR="0" indent="0" algn="l" defTabSz="914400" rtl="0" eaLnBrk="1" fontAlgn="auto" latinLnBrk="0" hangingPunct="1">
              <a:lnSpc>
                <a:spcPct val="100000"/>
              </a:lnSpc>
              <a:spcBef>
                <a:spcPct val="50000"/>
              </a:spcBef>
              <a:spcAft>
                <a:spcPts val="0"/>
              </a:spcAft>
              <a:buClrTx/>
              <a:buSzTx/>
              <a:buFontTx/>
              <a:buNone/>
              <a:tabLst/>
              <a:defRPr/>
            </a:pPr>
            <a:r>
              <a:rPr lang="de-DE" sz="1000" dirty="0" smtClean="0">
                <a:solidFill>
                  <a:schemeClr val="accent1"/>
                </a:solidFill>
              </a:rPr>
              <a:t> </a:t>
            </a:r>
          </a:p>
        </p:txBody>
      </p:sp>
      <p:graphicFrame>
        <p:nvGraphicFramePr>
          <p:cNvPr id="1026" name="Rectangle 10" hidden="1"/>
          <p:cNvGraphicFramePr>
            <a:graphicFrameLocks/>
          </p:cNvGraphicFramePr>
          <p:nvPr>
            <p:custDataLst>
              <p:tags r:id="rId17"/>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601" name="think-cell Slide" r:id="rId18" imgW="0" imgH="0" progId="">
                  <p:embed/>
                </p:oleObj>
              </mc:Choice>
              <mc:Fallback>
                <p:oleObj name="think-cell Slide" r:id="rId18" imgW="0" imgH="0" progId="">
                  <p:embed/>
                  <p:pic>
                    <p:nvPicPr>
                      <p:cNvPr id="0" name="AutoShape 20"/>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71" r:id="rId1"/>
    <p:sldLayoutId id="2147483669" r:id="rId2"/>
    <p:sldLayoutId id="2147483672" r:id="rId3"/>
    <p:sldLayoutId id="2147483670" r:id="rId4"/>
    <p:sldLayoutId id="2147483673" r:id="rId5"/>
    <p:sldLayoutId id="2147483675" r:id="rId6"/>
    <p:sldLayoutId id="2147483676" r:id="rId7"/>
    <p:sldLayoutId id="2147483677" r:id="rId8"/>
    <p:sldLayoutId id="2147483678" r:id="rId9"/>
    <p:sldLayoutId id="2147483679" r:id="rId10"/>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1800">
          <a:solidFill>
            <a:schemeClr val="tx1"/>
          </a:solidFill>
          <a:latin typeface="+mj-lt"/>
          <a:ea typeface="+mj-ea"/>
          <a:cs typeface="+mj-cs"/>
        </a:defRPr>
      </a:lvl1pPr>
      <a:lvl2pPr algn="l" rtl="0" eaLnBrk="1" fontAlgn="base" hangingPunct="1">
        <a:spcBef>
          <a:spcPct val="0"/>
        </a:spcBef>
        <a:spcAft>
          <a:spcPct val="0"/>
        </a:spcAft>
        <a:defRPr>
          <a:solidFill>
            <a:schemeClr val="tx2"/>
          </a:solidFill>
          <a:latin typeface="Arial" charset="0"/>
        </a:defRPr>
      </a:lvl2pPr>
      <a:lvl3pPr algn="l" rtl="0" eaLnBrk="1" fontAlgn="base" hangingPunct="1">
        <a:spcBef>
          <a:spcPct val="0"/>
        </a:spcBef>
        <a:spcAft>
          <a:spcPct val="0"/>
        </a:spcAft>
        <a:defRPr>
          <a:solidFill>
            <a:schemeClr val="tx2"/>
          </a:solidFill>
          <a:latin typeface="Arial" charset="0"/>
        </a:defRPr>
      </a:lvl3pPr>
      <a:lvl4pPr algn="l" rtl="0" eaLnBrk="1" fontAlgn="base" hangingPunct="1">
        <a:spcBef>
          <a:spcPct val="0"/>
        </a:spcBef>
        <a:spcAft>
          <a:spcPct val="0"/>
        </a:spcAft>
        <a:defRPr>
          <a:solidFill>
            <a:schemeClr val="tx2"/>
          </a:solidFill>
          <a:latin typeface="Arial" charset="0"/>
        </a:defRPr>
      </a:lvl4pPr>
      <a:lvl5pPr algn="l" rtl="0" eaLnBrk="1" fontAlgn="base" hangingPunct="1">
        <a:spcBef>
          <a:spcPct val="0"/>
        </a:spcBef>
        <a:spcAft>
          <a:spcPct val="0"/>
        </a:spcAft>
        <a:defRPr>
          <a:solidFill>
            <a:schemeClr val="tx2"/>
          </a:solidFill>
          <a:latin typeface="Arial" charset="0"/>
        </a:defRPr>
      </a:lvl5pPr>
      <a:lvl6pPr marL="457107" algn="l" rtl="0" eaLnBrk="1" fontAlgn="base" hangingPunct="1">
        <a:spcBef>
          <a:spcPct val="0"/>
        </a:spcBef>
        <a:spcAft>
          <a:spcPct val="0"/>
        </a:spcAft>
        <a:defRPr>
          <a:solidFill>
            <a:schemeClr val="tx2"/>
          </a:solidFill>
          <a:latin typeface="Arial" charset="0"/>
        </a:defRPr>
      </a:lvl6pPr>
      <a:lvl7pPr marL="914217" algn="l" rtl="0" eaLnBrk="1" fontAlgn="base" hangingPunct="1">
        <a:spcBef>
          <a:spcPct val="0"/>
        </a:spcBef>
        <a:spcAft>
          <a:spcPct val="0"/>
        </a:spcAft>
        <a:defRPr>
          <a:solidFill>
            <a:schemeClr val="tx2"/>
          </a:solidFill>
          <a:latin typeface="Arial" charset="0"/>
        </a:defRPr>
      </a:lvl7pPr>
      <a:lvl8pPr marL="1371325" algn="l" rtl="0" eaLnBrk="1" fontAlgn="base" hangingPunct="1">
        <a:spcBef>
          <a:spcPct val="0"/>
        </a:spcBef>
        <a:spcAft>
          <a:spcPct val="0"/>
        </a:spcAft>
        <a:defRPr>
          <a:solidFill>
            <a:schemeClr val="tx2"/>
          </a:solidFill>
          <a:latin typeface="Arial" charset="0"/>
        </a:defRPr>
      </a:lvl8pPr>
      <a:lvl9pPr marL="1828433" algn="l" rtl="0" eaLnBrk="1" fontAlgn="base" hangingPunct="1">
        <a:spcBef>
          <a:spcPct val="0"/>
        </a:spcBef>
        <a:spcAft>
          <a:spcPct val="0"/>
        </a:spcAft>
        <a:defRPr>
          <a:solidFill>
            <a:schemeClr val="tx2"/>
          </a:solidFill>
          <a:latin typeface="Arial" charset="0"/>
        </a:defRPr>
      </a:lvl9pPr>
    </p:titleStyle>
    <p:bodyStyle>
      <a:lvl1pPr marL="342831" indent="-342831" algn="l" rtl="0" eaLnBrk="1" fontAlgn="base" hangingPunct="1">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5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3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3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3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217" rtl="0" eaLnBrk="1" latinLnBrk="0" hangingPunct="1">
        <a:defRPr sz="1800" kern="1200">
          <a:solidFill>
            <a:schemeClr val="tx1"/>
          </a:solidFill>
          <a:latin typeface="+mn-lt"/>
          <a:ea typeface="+mn-ea"/>
          <a:cs typeface="+mn-cs"/>
        </a:defRPr>
      </a:lvl1pPr>
      <a:lvl2pPr marL="457107"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5" algn="l" defTabSz="914217" rtl="0" eaLnBrk="1" latinLnBrk="0" hangingPunct="1">
        <a:defRPr sz="1800" kern="1200">
          <a:solidFill>
            <a:schemeClr val="tx1"/>
          </a:solidFill>
          <a:latin typeface="+mn-lt"/>
          <a:ea typeface="+mn-ea"/>
          <a:cs typeface="+mn-cs"/>
        </a:defRPr>
      </a:lvl4pPr>
      <a:lvl5pPr marL="1828433" algn="l" defTabSz="914217" rtl="0" eaLnBrk="1" latinLnBrk="0" hangingPunct="1">
        <a:defRPr sz="1800" kern="1200">
          <a:solidFill>
            <a:schemeClr val="tx1"/>
          </a:solidFill>
          <a:latin typeface="+mn-lt"/>
          <a:ea typeface="+mn-ea"/>
          <a:cs typeface="+mn-cs"/>
        </a:defRPr>
      </a:lvl5pPr>
      <a:lvl6pPr marL="2285541" algn="l" defTabSz="914217" rtl="0" eaLnBrk="1" latinLnBrk="0" hangingPunct="1">
        <a:defRPr sz="1800" kern="1200">
          <a:solidFill>
            <a:schemeClr val="tx1"/>
          </a:solidFill>
          <a:latin typeface="+mn-lt"/>
          <a:ea typeface="+mn-ea"/>
          <a:cs typeface="+mn-cs"/>
        </a:defRPr>
      </a:lvl6pPr>
      <a:lvl7pPr marL="2742649" algn="l" defTabSz="914217" rtl="0" eaLnBrk="1" latinLnBrk="0" hangingPunct="1">
        <a:defRPr sz="1800" kern="1200">
          <a:solidFill>
            <a:schemeClr val="tx1"/>
          </a:solidFill>
          <a:latin typeface="+mn-lt"/>
          <a:ea typeface="+mn-ea"/>
          <a:cs typeface="+mn-cs"/>
        </a:defRPr>
      </a:lvl7pPr>
      <a:lvl8pPr marL="3199758" algn="l" defTabSz="914217" rtl="0" eaLnBrk="1" latinLnBrk="0" hangingPunct="1">
        <a:defRPr sz="1800" kern="1200">
          <a:solidFill>
            <a:schemeClr val="tx1"/>
          </a:solidFill>
          <a:latin typeface="+mn-lt"/>
          <a:ea typeface="+mn-ea"/>
          <a:cs typeface="+mn-cs"/>
        </a:defRPr>
      </a:lvl8pPr>
      <a:lvl9pPr marL="3656865"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0.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xml"/><Relationship Id="rId5" Type="http://schemas.openxmlformats.org/officeDocument/2006/relationships/oleObject" Target="../embeddings/oleObject5.bin"/><Relationship Id="rId1" Type="http://schemas.openxmlformats.org/officeDocument/2006/relationships/vmlDrawing" Target="../drawings/vmlDrawing5.vml"/><Relationship Id="rId2" Type="http://schemas.openxmlformats.org/officeDocument/2006/relationships/tags" Target="../tags/tag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4.xml"/><Relationship Id="rId5" Type="http://schemas.openxmlformats.org/officeDocument/2006/relationships/oleObject" Target="../embeddings/oleObject6.bin"/><Relationship Id="rId1" Type="http://schemas.openxmlformats.org/officeDocument/2006/relationships/vmlDrawing" Target="../drawings/vmlDrawing6.vml"/><Relationship Id="rId2"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xml"/><Relationship Id="rId5"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tags" Target="../tags/tag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33.gif"/><Relationship Id="rId6" Type="http://schemas.openxmlformats.org/officeDocument/2006/relationships/image" Target="../media/image34.jpeg"/><Relationship Id="rId7" Type="http://schemas.openxmlformats.org/officeDocument/2006/relationships/image" Target="../media/image35.jpg"/><Relationship Id="rId1" Type="http://schemas.openxmlformats.org/officeDocument/2006/relationships/slideLayout" Target="../slideLayouts/slideLayout5.xml"/><Relationship Id="rId2" Type="http://schemas.openxmlformats.org/officeDocument/2006/relationships/image" Target="../media/image31.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1.wdp"/><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43.png"/><Relationship Id="rId14" Type="http://schemas.microsoft.com/office/2007/relationships/hdphoto" Target="../media/hdphoto1.wdp"/><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oleObject" Target="../embeddings/oleObject7.bin"/><Relationship Id="rId1" Type="http://schemas.openxmlformats.org/officeDocument/2006/relationships/vmlDrawing" Target="../drawings/vmlDrawing7.vml"/><Relationship Id="rId2" Type="http://schemas.openxmlformats.org/officeDocument/2006/relationships/tags" Target="../tags/tag11.xml"/></Relationships>
</file>

<file path=ppt/slides/_rels/slide31.xml.rels><?xml version="1.0" encoding="UTF-8" standalone="yes"?>
<Relationships xmlns="http://schemas.openxmlformats.org/package/2006/relationships"><Relationship Id="rId13" Type="http://schemas.openxmlformats.org/officeDocument/2006/relationships/tags" Target="../tags/tag24.xml"/><Relationship Id="rId14" Type="http://schemas.openxmlformats.org/officeDocument/2006/relationships/tags" Target="../tags/tag25.xml"/><Relationship Id="rId15" Type="http://schemas.openxmlformats.org/officeDocument/2006/relationships/tags" Target="../tags/tag26.xml"/><Relationship Id="rId16" Type="http://schemas.openxmlformats.org/officeDocument/2006/relationships/tags" Target="../tags/tag27.xml"/><Relationship Id="rId17" Type="http://schemas.openxmlformats.org/officeDocument/2006/relationships/tags" Target="../tags/tag28.xml"/><Relationship Id="rId18" Type="http://schemas.openxmlformats.org/officeDocument/2006/relationships/tags" Target="../tags/tag29.xml"/><Relationship Id="rId19" Type="http://schemas.openxmlformats.org/officeDocument/2006/relationships/tags" Target="../tags/tag30.xml"/><Relationship Id="rId50" Type="http://schemas.openxmlformats.org/officeDocument/2006/relationships/tags" Target="../tags/tag61.xml"/><Relationship Id="rId51" Type="http://schemas.openxmlformats.org/officeDocument/2006/relationships/tags" Target="../tags/tag62.xml"/><Relationship Id="rId52" Type="http://schemas.openxmlformats.org/officeDocument/2006/relationships/tags" Target="../tags/tag63.xml"/><Relationship Id="rId53" Type="http://schemas.openxmlformats.org/officeDocument/2006/relationships/tags" Target="../tags/tag64.xml"/><Relationship Id="rId54" Type="http://schemas.openxmlformats.org/officeDocument/2006/relationships/tags" Target="../tags/tag65.xml"/><Relationship Id="rId55" Type="http://schemas.openxmlformats.org/officeDocument/2006/relationships/tags" Target="../tags/tag66.xml"/><Relationship Id="rId56" Type="http://schemas.openxmlformats.org/officeDocument/2006/relationships/tags" Target="../tags/tag67.xml"/><Relationship Id="rId57" Type="http://schemas.openxmlformats.org/officeDocument/2006/relationships/tags" Target="../tags/tag68.xml"/><Relationship Id="rId58" Type="http://schemas.openxmlformats.org/officeDocument/2006/relationships/tags" Target="../tags/tag69.xml"/><Relationship Id="rId59" Type="http://schemas.openxmlformats.org/officeDocument/2006/relationships/tags" Target="../tags/tag70.xml"/><Relationship Id="rId40" Type="http://schemas.openxmlformats.org/officeDocument/2006/relationships/tags" Target="../tags/tag51.xml"/><Relationship Id="rId41" Type="http://schemas.openxmlformats.org/officeDocument/2006/relationships/tags" Target="../tags/tag52.xml"/><Relationship Id="rId42" Type="http://schemas.openxmlformats.org/officeDocument/2006/relationships/tags" Target="../tags/tag53.xml"/><Relationship Id="rId43" Type="http://schemas.openxmlformats.org/officeDocument/2006/relationships/tags" Target="../tags/tag54.xml"/><Relationship Id="rId44" Type="http://schemas.openxmlformats.org/officeDocument/2006/relationships/tags" Target="../tags/tag55.xml"/><Relationship Id="rId45" Type="http://schemas.openxmlformats.org/officeDocument/2006/relationships/tags" Target="../tags/tag56.xml"/><Relationship Id="rId46" Type="http://schemas.openxmlformats.org/officeDocument/2006/relationships/tags" Target="../tags/tag57.xml"/><Relationship Id="rId47" Type="http://schemas.openxmlformats.org/officeDocument/2006/relationships/tags" Target="../tags/tag58.xml"/><Relationship Id="rId48" Type="http://schemas.openxmlformats.org/officeDocument/2006/relationships/tags" Target="../tags/tag59.xml"/><Relationship Id="rId49" Type="http://schemas.openxmlformats.org/officeDocument/2006/relationships/tags" Target="../tags/tag60.xml"/><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9" Type="http://schemas.openxmlformats.org/officeDocument/2006/relationships/tags" Target="../tags/tag20.xml"/><Relationship Id="rId30" Type="http://schemas.openxmlformats.org/officeDocument/2006/relationships/tags" Target="../tags/tag41.xml"/><Relationship Id="rId31" Type="http://schemas.openxmlformats.org/officeDocument/2006/relationships/tags" Target="../tags/tag42.xml"/><Relationship Id="rId32" Type="http://schemas.openxmlformats.org/officeDocument/2006/relationships/tags" Target="../tags/tag43.xml"/><Relationship Id="rId33" Type="http://schemas.openxmlformats.org/officeDocument/2006/relationships/tags" Target="../tags/tag44.xml"/><Relationship Id="rId34" Type="http://schemas.openxmlformats.org/officeDocument/2006/relationships/tags" Target="../tags/tag45.xml"/><Relationship Id="rId35" Type="http://schemas.openxmlformats.org/officeDocument/2006/relationships/tags" Target="../tags/tag46.xml"/><Relationship Id="rId36" Type="http://schemas.openxmlformats.org/officeDocument/2006/relationships/tags" Target="../tags/tag47.xml"/><Relationship Id="rId37" Type="http://schemas.openxmlformats.org/officeDocument/2006/relationships/tags" Target="../tags/tag48.xml"/><Relationship Id="rId38" Type="http://schemas.openxmlformats.org/officeDocument/2006/relationships/tags" Target="../tags/tag49.xml"/><Relationship Id="rId39" Type="http://schemas.openxmlformats.org/officeDocument/2006/relationships/tags" Target="../tags/tag50.xml"/><Relationship Id="rId20" Type="http://schemas.openxmlformats.org/officeDocument/2006/relationships/tags" Target="../tags/tag31.xml"/><Relationship Id="rId21" Type="http://schemas.openxmlformats.org/officeDocument/2006/relationships/tags" Target="../tags/tag32.xml"/><Relationship Id="rId22" Type="http://schemas.openxmlformats.org/officeDocument/2006/relationships/tags" Target="../tags/tag33.xml"/><Relationship Id="rId23" Type="http://schemas.openxmlformats.org/officeDocument/2006/relationships/tags" Target="../tags/tag34.xml"/><Relationship Id="rId24" Type="http://schemas.openxmlformats.org/officeDocument/2006/relationships/tags" Target="../tags/tag35.xml"/><Relationship Id="rId25" Type="http://schemas.openxmlformats.org/officeDocument/2006/relationships/tags" Target="../tags/tag36.xml"/><Relationship Id="rId26" Type="http://schemas.openxmlformats.org/officeDocument/2006/relationships/tags" Target="../tags/tag37.xml"/><Relationship Id="rId27" Type="http://schemas.openxmlformats.org/officeDocument/2006/relationships/tags" Target="../tags/tag38.xml"/><Relationship Id="rId28" Type="http://schemas.openxmlformats.org/officeDocument/2006/relationships/tags" Target="../tags/tag39.xml"/><Relationship Id="rId29" Type="http://schemas.openxmlformats.org/officeDocument/2006/relationships/tags" Target="../tags/tag40.xml"/><Relationship Id="rId60" Type="http://schemas.openxmlformats.org/officeDocument/2006/relationships/tags" Target="../tags/tag71.xml"/><Relationship Id="rId61" Type="http://schemas.openxmlformats.org/officeDocument/2006/relationships/slideLayout" Target="../slideLayouts/slideLayout2.xml"/><Relationship Id="rId10" Type="http://schemas.openxmlformats.org/officeDocument/2006/relationships/tags" Target="../tags/tag21.xml"/><Relationship Id="rId11" Type="http://schemas.openxmlformats.org/officeDocument/2006/relationships/tags" Target="../tags/tag22.xml"/><Relationship Id="rId12" Type="http://schemas.openxmlformats.org/officeDocument/2006/relationships/tags" Target="../tags/tag23.xml"/></Relationships>
</file>

<file path=ppt/slides/_rels/slide32.xml.rels><?xml version="1.0" encoding="UTF-8" standalone="yes"?>
<Relationships xmlns="http://schemas.openxmlformats.org/package/2006/relationships"><Relationship Id="rId11" Type="http://schemas.openxmlformats.org/officeDocument/2006/relationships/tags" Target="../tags/tag82.xml"/><Relationship Id="rId12" Type="http://schemas.openxmlformats.org/officeDocument/2006/relationships/tags" Target="../tags/tag83.xml"/><Relationship Id="rId13" Type="http://schemas.openxmlformats.org/officeDocument/2006/relationships/slideLayout" Target="../slideLayouts/slideLayout2.xml"/><Relationship Id="rId1" Type="http://schemas.openxmlformats.org/officeDocument/2006/relationships/tags" Target="../tags/tag72.xml"/><Relationship Id="rId2" Type="http://schemas.openxmlformats.org/officeDocument/2006/relationships/tags" Target="../tags/tag73.xml"/><Relationship Id="rId3" Type="http://schemas.openxmlformats.org/officeDocument/2006/relationships/tags" Target="../tags/tag74.xml"/><Relationship Id="rId4" Type="http://schemas.openxmlformats.org/officeDocument/2006/relationships/tags" Target="../tags/tag75.xml"/><Relationship Id="rId5" Type="http://schemas.openxmlformats.org/officeDocument/2006/relationships/tags" Target="../tags/tag76.xml"/><Relationship Id="rId6" Type="http://schemas.openxmlformats.org/officeDocument/2006/relationships/tags" Target="../tags/tag77.xml"/><Relationship Id="rId7" Type="http://schemas.openxmlformats.org/officeDocument/2006/relationships/tags" Target="../tags/tag78.xml"/><Relationship Id="rId8" Type="http://schemas.openxmlformats.org/officeDocument/2006/relationships/tags" Target="../tags/tag79.xml"/><Relationship Id="rId9" Type="http://schemas.openxmlformats.org/officeDocument/2006/relationships/tags" Target="../tags/tag80.xml"/><Relationship Id="rId10" Type="http://schemas.openxmlformats.org/officeDocument/2006/relationships/tags" Target="../tags/tag81.xml"/></Relationships>
</file>

<file path=ppt/slides/_rels/slide33.xml.rels><?xml version="1.0" encoding="UTF-8" standalone="yes"?>
<Relationships xmlns="http://schemas.openxmlformats.org/package/2006/relationships"><Relationship Id="rId3" Type="http://schemas.openxmlformats.org/officeDocument/2006/relationships/tags" Target="../tags/tag86.xml"/><Relationship Id="rId4" Type="http://schemas.openxmlformats.org/officeDocument/2006/relationships/tags" Target="../tags/tag87.xml"/><Relationship Id="rId5" Type="http://schemas.openxmlformats.org/officeDocument/2006/relationships/tags" Target="../tags/tag88.xml"/><Relationship Id="rId6" Type="http://schemas.openxmlformats.org/officeDocument/2006/relationships/tags" Target="../tags/tag89.xml"/><Relationship Id="rId7" Type="http://schemas.openxmlformats.org/officeDocument/2006/relationships/tags" Target="../tags/tag90.xml"/><Relationship Id="rId8" Type="http://schemas.openxmlformats.org/officeDocument/2006/relationships/tags" Target="../tags/tag91.xml"/><Relationship Id="rId9" Type="http://schemas.openxmlformats.org/officeDocument/2006/relationships/slideLayout" Target="../slideLayouts/slideLayout2.xml"/><Relationship Id="rId10" Type="http://schemas.openxmlformats.org/officeDocument/2006/relationships/image" Target="../media/image57.png"/><Relationship Id="rId1" Type="http://schemas.openxmlformats.org/officeDocument/2006/relationships/tags" Target="../tags/tag84.xml"/><Relationship Id="rId2" Type="http://schemas.openxmlformats.org/officeDocument/2006/relationships/tags" Target="../tags/tag8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6.xml"/><Relationship Id="rId5" Type="http://schemas.openxmlformats.org/officeDocument/2006/relationships/oleObject" Target="../embeddings/oleObject8.bin"/><Relationship Id="rId1" Type="http://schemas.openxmlformats.org/officeDocument/2006/relationships/vmlDrawing" Target="../drawings/vmlDrawing8.vml"/><Relationship Id="rId2" Type="http://schemas.openxmlformats.org/officeDocument/2006/relationships/tags" Target="../tags/tag9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7.xml"/><Relationship Id="rId5" Type="http://schemas.openxmlformats.org/officeDocument/2006/relationships/oleObject" Target="../embeddings/oleObject9.bin"/><Relationship Id="rId1" Type="http://schemas.openxmlformats.org/officeDocument/2006/relationships/vmlDrawing" Target="../drawings/vmlDrawing9.vml"/><Relationship Id="rId2" Type="http://schemas.openxmlformats.org/officeDocument/2006/relationships/tags" Target="../tags/tag93.xml"/></Relationships>
</file>

<file path=ppt/slides/_rels/slide39.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57.png"/><Relationship Id="rId1" Type="http://schemas.openxmlformats.org/officeDocument/2006/relationships/tags" Target="../tags/tag94.xml"/><Relationship Id="rId2" Type="http://schemas.openxmlformats.org/officeDocument/2006/relationships/tags" Target="../tags/tag95.xml"/><Relationship Id="rId3" Type="http://schemas.openxmlformats.org/officeDocument/2006/relationships/tags" Target="../tags/tag96.xml"/><Relationship Id="rId4" Type="http://schemas.openxmlformats.org/officeDocument/2006/relationships/tags" Target="../tags/tag97.xml"/><Relationship Id="rId5" Type="http://schemas.openxmlformats.org/officeDocument/2006/relationships/tags" Target="../tags/tag98.xml"/><Relationship Id="rId6" Type="http://schemas.openxmlformats.org/officeDocument/2006/relationships/tags" Target="../tags/tag99.xml"/><Relationship Id="rId7" Type="http://schemas.openxmlformats.org/officeDocument/2006/relationships/tags" Target="../tags/tag100.xml"/><Relationship Id="rId8" Type="http://schemas.openxmlformats.org/officeDocument/2006/relationships/tags" Target="../tags/tag101.xml"/><Relationship Id="rId9" Type="http://schemas.openxmlformats.org/officeDocument/2006/relationships/tags" Target="../tags/tag102.xml"/><Relationship Id="rId10"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image" Target="../media/image6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tags" Target="../tags/tag105.xml"/><Relationship Id="rId4" Type="http://schemas.openxmlformats.org/officeDocument/2006/relationships/tags" Target="../tags/tag106.xml"/><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image" Target="../media/image66.jpeg"/><Relationship Id="rId1" Type="http://schemas.openxmlformats.org/officeDocument/2006/relationships/tags" Target="../tags/tag103.xml"/><Relationship Id="rId2" Type="http://schemas.openxmlformats.org/officeDocument/2006/relationships/tags" Target="../tags/tag10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xml"/><Relationship Id="rId5"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tags" Target="../tags/tag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404" y="-171400"/>
            <a:ext cx="9411940" cy="7434065"/>
          </a:xfrm>
          <a:prstGeom prst="rect">
            <a:avLst/>
          </a:prstGeom>
          <a:solidFill>
            <a:srgbClr val="0812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p:nvPr>
        </p:nvSpPr>
        <p:spPr>
          <a:xfrm>
            <a:off x="339633" y="656692"/>
            <a:ext cx="8125098" cy="771897"/>
          </a:xfrm>
        </p:spPr>
        <p:txBody>
          <a:bodyPr>
            <a:normAutofit fontScale="90000"/>
          </a:bodyPr>
          <a:lstStyle/>
          <a:p>
            <a:r>
              <a:rPr lang="en-US" sz="4800" dirty="0" smtClean="0">
                <a:solidFill>
                  <a:schemeClr val="bg1"/>
                </a:solidFill>
                <a:latin typeface="Bebas Neue" charset="0"/>
                <a:ea typeface="Bebas Neue" charset="0"/>
                <a:cs typeface="Bebas Neue" charset="0"/>
              </a:rPr>
              <a:t>Predicting </a:t>
            </a:r>
            <a:r>
              <a:rPr lang="en-US" sz="4800" dirty="0">
                <a:solidFill>
                  <a:schemeClr val="bg1"/>
                </a:solidFill>
                <a:latin typeface="Bebas Neue" charset="0"/>
                <a:ea typeface="Bebas Neue" charset="0"/>
                <a:cs typeface="Bebas Neue" charset="0"/>
              </a:rPr>
              <a:t>Syrian Refugee Migration in Europe</a:t>
            </a:r>
            <a:endParaRPr lang="en-US" sz="4800" dirty="0">
              <a:solidFill>
                <a:schemeClr val="bg1"/>
              </a:solidFill>
              <a:latin typeface="Bebas Neue" charset="0"/>
              <a:ea typeface="Bebas Neue" charset="0"/>
              <a:cs typeface="Bebas Neue" charset="0"/>
            </a:endParaRPr>
          </a:p>
        </p:txBody>
      </p:sp>
      <p:sp>
        <p:nvSpPr>
          <p:cNvPr id="3" name="Subtitle 2"/>
          <p:cNvSpPr>
            <a:spLocks noGrp="1"/>
          </p:cNvSpPr>
          <p:nvPr>
            <p:ph type="subTitle" idx="1"/>
          </p:nvPr>
        </p:nvSpPr>
        <p:spPr>
          <a:xfrm>
            <a:off x="132462" y="2744924"/>
            <a:ext cx="6342251" cy="774655"/>
          </a:xfrm>
        </p:spPr>
        <p:txBody>
          <a:bodyPr>
            <a:normAutofit fontScale="92500" lnSpcReduction="20000"/>
          </a:bodyPr>
          <a:lstStyle/>
          <a:p>
            <a:r>
              <a:rPr lang="en-US" sz="2000" dirty="0">
                <a:solidFill>
                  <a:schemeClr val="bg1"/>
                </a:solidFill>
                <a:latin typeface="Helvetica Neue Thin" charset="0"/>
                <a:ea typeface="Helvetica Neue Thin" charset="0"/>
                <a:cs typeface="Helvetica Neue Thin" charset="0"/>
              </a:rPr>
              <a:t>Could the 2015 European refugee crisis and the refugee spread among Europe have been predicted with the use of Stouffer’s Theory of Mobility before it has happened? </a:t>
            </a:r>
          </a:p>
        </p:txBody>
      </p:sp>
      <p:grpSp>
        <p:nvGrpSpPr>
          <p:cNvPr id="5" name="Gruppierung 4"/>
          <p:cNvGrpSpPr/>
          <p:nvPr/>
        </p:nvGrpSpPr>
        <p:grpSpPr>
          <a:xfrm>
            <a:off x="2122488" y="3903614"/>
            <a:ext cx="1595438" cy="1601664"/>
            <a:chOff x="262417" y="2564179"/>
            <a:chExt cx="2180907" cy="2189417"/>
          </a:xfrm>
        </p:grpSpPr>
        <p:cxnSp>
          <p:nvCxnSpPr>
            <p:cNvPr id="14" name="Straight Connector 13"/>
            <p:cNvCxnSpPr/>
            <p:nvPr/>
          </p:nvCxnSpPr>
          <p:spPr>
            <a:xfrm>
              <a:off x="266145" y="2564179"/>
              <a:ext cx="0" cy="2186672"/>
            </a:xfrm>
            <a:prstGeom prst="line">
              <a:avLst/>
            </a:prstGeom>
            <a:ln w="1270">
              <a:solidFill>
                <a:schemeClr val="bg1">
                  <a:lumMod val="95000"/>
                  <a:alpha val="63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955"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765"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91575"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33385"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5196"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17006"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958816"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00626"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42433" y="2564179"/>
              <a:ext cx="0" cy="2186672"/>
            </a:xfrm>
            <a:prstGeom prst="line">
              <a:avLst/>
            </a:prstGeom>
            <a:ln w="1270">
              <a:solidFill>
                <a:schemeClr val="bg1">
                  <a:lumMod val="9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62417" y="4753596"/>
              <a:ext cx="2180907" cy="0"/>
            </a:xfrm>
            <a:prstGeom prst="line">
              <a:avLst/>
            </a:prstGeom>
            <a:ln w="1270">
              <a:solidFill>
                <a:schemeClr val="bg1">
                  <a:lumMod val="95000"/>
                  <a:alpha val="63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stretch>
              <a:fillRect/>
            </a:stretch>
          </p:blipFill>
          <p:spPr>
            <a:xfrm>
              <a:off x="269878" y="3230207"/>
              <a:ext cx="2157206" cy="777969"/>
            </a:xfrm>
            <a:prstGeom prst="rect">
              <a:avLst/>
            </a:prstGeom>
          </p:spPr>
        </p:pic>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063" y="2528738"/>
            <a:ext cx="3237965" cy="3672570"/>
          </a:xfrm>
          <a:prstGeom prst="rect">
            <a:avLst/>
          </a:prstGeom>
        </p:spPr>
      </p:pic>
      <p:pic>
        <p:nvPicPr>
          <p:cNvPr id="55" name="Picture 54"/>
          <p:cNvPicPr>
            <a:picLocks noChangeAspect="1"/>
          </p:cNvPicPr>
          <p:nvPr/>
        </p:nvPicPr>
        <p:blipFill rotWithShape="1">
          <a:blip r:embed="rId4">
            <a:alphaModFix amt="90000"/>
            <a:extLst>
              <a:ext uri="{28A0092B-C50C-407E-A947-70E740481C1C}">
                <a14:useLocalDpi xmlns:a14="http://schemas.microsoft.com/office/drawing/2010/main" val="0"/>
              </a:ext>
            </a:extLst>
          </a:blip>
          <a:srcRect l="3152" b="60798"/>
          <a:stretch/>
        </p:blipFill>
        <p:spPr>
          <a:xfrm>
            <a:off x="-9525" y="6100527"/>
            <a:ext cx="5517927" cy="757474"/>
          </a:xfrm>
          <a:prstGeom prst="rect">
            <a:avLst/>
          </a:prstGeom>
        </p:spPr>
      </p:pic>
      <p:cxnSp>
        <p:nvCxnSpPr>
          <p:cNvPr id="59" name="Straight Connector 58"/>
          <p:cNvCxnSpPr/>
          <p:nvPr/>
        </p:nvCxnSpPr>
        <p:spPr>
          <a:xfrm>
            <a:off x="-9525" y="1556792"/>
            <a:ext cx="9144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Untertitel 2"/>
          <p:cNvSpPr txBox="1">
            <a:spLocks/>
          </p:cNvSpPr>
          <p:nvPr/>
        </p:nvSpPr>
        <p:spPr bwMode="auto">
          <a:xfrm>
            <a:off x="1469984" y="1664514"/>
            <a:ext cx="598813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rtl="0" eaLnBrk="1" fontAlgn="base" hangingPunct="1">
              <a:spcBef>
                <a:spcPct val="20000"/>
              </a:spcBef>
              <a:spcAft>
                <a:spcPct val="0"/>
              </a:spcAft>
              <a:buFont typeface="Wingdings" pitchFamily="2" charset="2"/>
              <a:buNone/>
              <a:defRPr sz="2400" b="0">
                <a:solidFill>
                  <a:schemeClr val="tx1"/>
                </a:solidFill>
                <a:latin typeface="+mn-lt"/>
                <a:ea typeface="+mn-ea"/>
                <a:cs typeface="+mn-cs"/>
              </a:defRPr>
            </a:lvl1pPr>
            <a:lvl2pPr marL="457200" indent="0" algn="ctr" rtl="0" eaLnBrk="1" fontAlgn="base" hangingPunct="1">
              <a:spcBef>
                <a:spcPct val="20000"/>
              </a:spcBef>
              <a:spcAft>
                <a:spcPct val="0"/>
              </a:spcAft>
              <a:buFont typeface="Symbol" pitchFamily="18" charset="2"/>
              <a:buNone/>
              <a:defRPr sz="2000">
                <a:solidFill>
                  <a:schemeClr val="tx1"/>
                </a:solidFill>
                <a:latin typeface="+mn-lt"/>
              </a:defRPr>
            </a:lvl2pPr>
            <a:lvl3pPr marL="914400" indent="0" algn="ctr" rtl="0" eaLnBrk="1" fontAlgn="base" hangingPunct="1">
              <a:spcBef>
                <a:spcPct val="20000"/>
              </a:spcBef>
              <a:spcAft>
                <a:spcPct val="0"/>
              </a:spcAft>
              <a:buFont typeface="Wingdings" pitchFamily="2" charset="2"/>
              <a:buNone/>
              <a:defRPr sz="1800">
                <a:solidFill>
                  <a:schemeClr val="tx1"/>
                </a:solidFill>
                <a:latin typeface="+mn-lt"/>
              </a:defRPr>
            </a:lvl3pPr>
            <a:lvl4pPr marL="1371600" indent="0" algn="ctr" rtl="0" eaLnBrk="1" fontAlgn="base" hangingPunct="1">
              <a:spcBef>
                <a:spcPct val="20000"/>
              </a:spcBef>
              <a:spcAft>
                <a:spcPct val="0"/>
              </a:spcAft>
              <a:buFont typeface="Symbol" pitchFamily="18" charset="2"/>
              <a:buNone/>
              <a:defRPr sz="1600">
                <a:solidFill>
                  <a:schemeClr val="tx1"/>
                </a:solidFill>
                <a:latin typeface="+mn-lt"/>
              </a:defRPr>
            </a:lvl4pPr>
            <a:lvl5pPr marL="1828800" indent="0" algn="ctr" rtl="0" eaLnBrk="1" fontAlgn="base" hangingPunct="1">
              <a:spcBef>
                <a:spcPct val="20000"/>
              </a:spcBef>
              <a:spcAft>
                <a:spcPct val="0"/>
              </a:spcAft>
              <a:buFont typeface="Wingdings" pitchFamily="2" charset="2"/>
              <a:buNone/>
              <a:defRPr sz="1600">
                <a:solidFill>
                  <a:schemeClr val="tx1"/>
                </a:solidFill>
                <a:latin typeface="+mn-lt"/>
              </a:defRPr>
            </a:lvl5pPr>
            <a:lvl6pPr marL="2286000" indent="0" algn="ctr" rtl="0" eaLnBrk="1" fontAlgn="base" hangingPunct="1">
              <a:spcBef>
                <a:spcPct val="20000"/>
              </a:spcBef>
              <a:spcAft>
                <a:spcPct val="0"/>
              </a:spcAft>
              <a:buFont typeface="Wingdings" pitchFamily="2" charset="2"/>
              <a:buNone/>
              <a:defRPr sz="1600">
                <a:solidFill>
                  <a:schemeClr val="tx1"/>
                </a:solidFill>
                <a:latin typeface="+mn-lt"/>
              </a:defRPr>
            </a:lvl6pPr>
            <a:lvl7pPr marL="2743200" indent="0" algn="ctr" rtl="0" eaLnBrk="1" fontAlgn="base" hangingPunct="1">
              <a:spcBef>
                <a:spcPct val="20000"/>
              </a:spcBef>
              <a:spcAft>
                <a:spcPct val="0"/>
              </a:spcAft>
              <a:buFont typeface="Wingdings" pitchFamily="2" charset="2"/>
              <a:buNone/>
              <a:defRPr sz="1600">
                <a:solidFill>
                  <a:schemeClr val="tx1"/>
                </a:solidFill>
                <a:latin typeface="+mn-lt"/>
              </a:defRPr>
            </a:lvl7pPr>
            <a:lvl8pPr marL="3200400" indent="0" algn="ctr" rtl="0" eaLnBrk="1" fontAlgn="base" hangingPunct="1">
              <a:spcBef>
                <a:spcPct val="20000"/>
              </a:spcBef>
              <a:spcAft>
                <a:spcPct val="0"/>
              </a:spcAft>
              <a:buFont typeface="Wingdings" pitchFamily="2" charset="2"/>
              <a:buNone/>
              <a:defRPr sz="1600">
                <a:solidFill>
                  <a:schemeClr val="tx1"/>
                </a:solidFill>
                <a:latin typeface="+mn-lt"/>
              </a:defRPr>
            </a:lvl8pPr>
            <a:lvl9pPr marL="3657600" indent="0" algn="ctr" rtl="0" eaLnBrk="1" fontAlgn="base" hangingPunct="1">
              <a:spcBef>
                <a:spcPct val="20000"/>
              </a:spcBef>
              <a:spcAft>
                <a:spcPct val="0"/>
              </a:spcAft>
              <a:buFont typeface="Wingdings" pitchFamily="2" charset="2"/>
              <a:buNone/>
              <a:defRPr sz="1600">
                <a:solidFill>
                  <a:schemeClr val="tx1"/>
                </a:solidFill>
                <a:latin typeface="+mn-lt"/>
              </a:defRPr>
            </a:lvl9pPr>
          </a:lstStyle>
          <a:p>
            <a:r>
              <a:rPr lang="de-DE" sz="1800" kern="0" dirty="0" smtClean="0">
                <a:solidFill>
                  <a:schemeClr val="bg1"/>
                </a:solidFill>
              </a:rPr>
              <a:t>Lukasz </a:t>
            </a:r>
            <a:r>
              <a:rPr lang="de-DE" sz="1800" kern="0" dirty="0" err="1" smtClean="0">
                <a:solidFill>
                  <a:schemeClr val="bg1"/>
                </a:solidFill>
              </a:rPr>
              <a:t>Pietrasik</a:t>
            </a:r>
            <a:r>
              <a:rPr lang="de-DE" sz="1800" kern="0" dirty="0" smtClean="0">
                <a:solidFill>
                  <a:schemeClr val="bg1"/>
                </a:solidFill>
              </a:rPr>
              <a:t> &amp; Sylvia Schumacher &amp; Wojciech </a:t>
            </a:r>
            <a:r>
              <a:rPr lang="de-DE" sz="1800" kern="0" dirty="0" err="1" smtClean="0">
                <a:solidFill>
                  <a:schemeClr val="bg1"/>
                </a:solidFill>
              </a:rPr>
              <a:t>Witon</a:t>
            </a:r>
            <a:r>
              <a:rPr lang="de-DE" sz="1800" kern="0" dirty="0" smtClean="0">
                <a:solidFill>
                  <a:schemeClr val="bg1"/>
                </a:solidFill>
              </a:rPr>
              <a:t> </a:t>
            </a:r>
            <a:endParaRPr lang="de-DE" sz="1800" kern="0" dirty="0">
              <a:solidFill>
                <a:schemeClr val="bg1"/>
              </a:solidFill>
            </a:endParaRPr>
          </a:p>
        </p:txBody>
      </p:sp>
    </p:spTree>
    <p:extLst>
      <p:ext uri="{BB962C8B-B14F-4D97-AF65-F5344CB8AC3E}">
        <p14:creationId xmlns:p14="http://schemas.microsoft.com/office/powerpoint/2010/main" val="86501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0" y="1170546"/>
            <a:ext cx="6516216" cy="4885766"/>
          </a:xfrm>
          <a:prstGeom prst="rect">
            <a:avLst/>
          </a:prstGeom>
        </p:spPr>
      </p:pic>
      <p:sp>
        <p:nvSpPr>
          <p:cNvPr id="7" name="Rechteck 6"/>
          <p:cNvSpPr/>
          <p:nvPr/>
        </p:nvSpPr>
        <p:spPr>
          <a:xfrm>
            <a:off x="4878388" y="3376501"/>
            <a:ext cx="4572000" cy="369332"/>
          </a:xfrm>
          <a:prstGeom prst="rect">
            <a:avLst/>
          </a:prstGeom>
        </p:spPr>
        <p:txBody>
          <a:bodyPr>
            <a:spAutoFit/>
          </a:bodyPr>
          <a:lstStyle/>
          <a:p>
            <a:r>
              <a:rPr lang="en-US" dirty="0"/>
              <a:t>R2 = 0.873 with </a:t>
            </a:r>
            <a:r>
              <a:rPr lang="en-US"/>
              <a:t>R2 </a:t>
            </a:r>
            <a:r>
              <a:rPr lang="en-US" smtClean="0"/>
              <a:t>adjusted= </a:t>
            </a:r>
            <a:r>
              <a:rPr lang="en-US"/>
              <a:t>0.870</a:t>
            </a:r>
            <a:r>
              <a:rPr lang="en-US"/>
              <a:t>. </a:t>
            </a:r>
            <a:endParaRPr lang="en-US"/>
          </a:p>
        </p:txBody>
      </p:sp>
    </p:spTree>
    <p:extLst>
      <p:ext uri="{BB962C8B-B14F-4D97-AF65-F5344CB8AC3E}">
        <p14:creationId xmlns:p14="http://schemas.microsoft.com/office/powerpoint/2010/main" val="491829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32"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2204864"/>
            <a:ext cx="4679950" cy="2201478"/>
            <a:chOff x="2502055" y="1692000"/>
            <a:chExt cx="4679950" cy="2201478"/>
          </a:xfrm>
        </p:grpSpPr>
        <p:sp>
          <p:nvSpPr>
            <p:cNvPr id="38" name="Rechteck 37"/>
            <p:cNvSpPr/>
            <p:nvPr/>
          </p:nvSpPr>
          <p:spPr bwMode="auto">
            <a:xfrm>
              <a:off x="2502055" y="1692000"/>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a:solidFill>
                    <a:schemeClr val="tx1"/>
                  </a:solidFill>
                </a:rPr>
                <a:t>Introduction</a:t>
              </a:r>
              <a:endParaRPr lang="de-DE" dirty="0">
                <a:solidFill>
                  <a:schemeClr val="tx1"/>
                </a:solidFill>
              </a:endParaRPr>
            </a:p>
          </p:txBody>
        </p:sp>
        <p:sp>
          <p:nvSpPr>
            <p:cNvPr id="39" name="Rechteck 38"/>
            <p:cNvSpPr/>
            <p:nvPr/>
          </p:nvSpPr>
          <p:spPr bwMode="auto">
            <a:xfrm>
              <a:off x="2502055" y="2269826"/>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Model </a:t>
              </a:r>
              <a:r>
                <a:rPr lang="de-DE" dirty="0" err="1">
                  <a:solidFill>
                    <a:schemeClr val="tx1"/>
                  </a:solidFill>
                </a:rPr>
                <a:t>description</a:t>
              </a:r>
              <a:r>
                <a:rPr lang="de-DE" dirty="0">
                  <a:solidFill>
                    <a:schemeClr val="tx1"/>
                  </a:solidFill>
                </a:rPr>
                <a:t> </a:t>
              </a:r>
              <a:r>
                <a:rPr lang="de-DE" dirty="0" err="1">
                  <a:solidFill>
                    <a:schemeClr val="tx1"/>
                  </a:solidFill>
                </a:rPr>
                <a:t>and</a:t>
              </a:r>
              <a:r>
                <a:rPr lang="de-DE" dirty="0">
                  <a:solidFill>
                    <a:schemeClr val="tx1"/>
                  </a:solidFill>
                </a:rPr>
                <a:t> </a:t>
              </a:r>
              <a:r>
                <a:rPr lang="de-DE" dirty="0" err="1">
                  <a:solidFill>
                    <a:schemeClr val="tx1"/>
                  </a:solidFill>
                </a:rPr>
                <a:t>implementation</a:t>
              </a:r>
              <a:endParaRPr lang="de-DE" dirty="0">
                <a:solidFill>
                  <a:schemeClr val="tx1"/>
                </a:solidFill>
              </a:endParaRPr>
            </a:p>
          </p:txBody>
        </p:sp>
        <p:sp>
          <p:nvSpPr>
            <p:cNvPr id="40" name="Rechteck 39"/>
            <p:cNvSpPr/>
            <p:nvPr/>
          </p:nvSpPr>
          <p:spPr bwMode="auto">
            <a:xfrm>
              <a:off x="2502055" y="2847652"/>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smtClean="0">
                  <a:solidFill>
                    <a:schemeClr val="bg1"/>
                  </a:solidFill>
                </a:rPr>
                <a:t>Forecasting</a:t>
              </a:r>
              <a:r>
                <a:rPr lang="de-DE" dirty="0" smtClean="0">
                  <a:solidFill>
                    <a:schemeClr val="bg1"/>
                  </a:solidFill>
                </a:rPr>
                <a:t> 2015 </a:t>
              </a:r>
              <a:r>
                <a:rPr lang="de-DE" dirty="0" err="1" smtClean="0">
                  <a:solidFill>
                    <a:schemeClr val="bg1"/>
                  </a:solidFill>
                </a:rPr>
                <a:t>migration</a:t>
              </a:r>
              <a:r>
                <a:rPr lang="de-DE" dirty="0" smtClean="0">
                  <a:solidFill>
                    <a:schemeClr val="bg1"/>
                  </a:solidFill>
                </a:rPr>
                <a:t> </a:t>
              </a:r>
              <a:r>
                <a:rPr lang="de-DE" dirty="0" err="1" smtClean="0">
                  <a:solidFill>
                    <a:schemeClr val="bg1"/>
                  </a:solidFill>
                </a:rPr>
                <a:t>flows</a:t>
              </a:r>
              <a:endParaRPr lang="de-DE" dirty="0">
                <a:solidFill>
                  <a:schemeClr val="bg1"/>
                </a:solidFill>
              </a:endParaRPr>
            </a:p>
          </p:txBody>
        </p:sp>
        <p:sp>
          <p:nvSpPr>
            <p:cNvPr id="41" name="Rechteck 40"/>
            <p:cNvSpPr/>
            <p:nvPr/>
          </p:nvSpPr>
          <p:spPr bwMode="auto">
            <a:xfrm>
              <a:off x="2502055" y="342547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smtClean="0">
                  <a:solidFill>
                    <a:schemeClr val="tx1"/>
                  </a:solidFill>
                </a:rPr>
                <a:t>Conclusion</a:t>
              </a:r>
              <a:endParaRPr lang="de-DE" dirty="0">
                <a:solidFill>
                  <a:schemeClr val="tx1"/>
                </a:solidFill>
              </a:endParaRPr>
            </a:p>
          </p:txBody>
        </p:sp>
      </p:grpSp>
    </p:spTree>
    <p:extLst>
      <p:ext uri="{BB962C8B-B14F-4D97-AF65-F5344CB8AC3E}">
        <p14:creationId xmlns:p14="http://schemas.microsoft.com/office/powerpoint/2010/main" val="3876211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graphicFrame>
        <p:nvGraphicFramePr>
          <p:cNvPr id="9" name="Tabelle 8"/>
          <p:cNvGraphicFramePr>
            <a:graphicFrameLocks noGrp="1"/>
          </p:cNvGraphicFramePr>
          <p:nvPr/>
        </p:nvGraphicFramePr>
        <p:xfrm>
          <a:off x="1524000" y="1397000"/>
          <a:ext cx="4876800" cy="1595120"/>
        </p:xfrm>
        <a:graphic>
          <a:graphicData uri="http://schemas.openxmlformats.org/drawingml/2006/table">
            <a:tbl>
              <a:tblPr firstRow="1" bandRow="1">
                <a:tableStyleId>{5C22544A-7EE6-4342-B048-85BDC9FD1C3A}</a:tableStyleId>
              </a:tblPr>
              <a:tblGrid>
                <a:gridCol w="1219200"/>
                <a:gridCol w="1219200"/>
                <a:gridCol w="1219200"/>
                <a:gridCol w="1219200"/>
              </a:tblGrid>
              <a:tr h="370840">
                <a:tc>
                  <a:txBody>
                    <a:bodyPr/>
                    <a:lstStyle/>
                    <a:p>
                      <a:endParaRPr lang="de-DE" dirty="0">
                        <a:effectLst/>
                      </a:endParaRPr>
                    </a:p>
                  </a:txBody>
                  <a:tcPr anchor="ctr"/>
                </a:tc>
                <a:tc>
                  <a:txBody>
                    <a:bodyPr/>
                    <a:lstStyle/>
                    <a:p>
                      <a:r>
                        <a:rPr lang="de-DE" sz="1100">
                          <a:solidFill>
                            <a:srgbClr val="FFFFFF"/>
                          </a:solidFill>
                          <a:effectLst/>
                          <a:latin typeface="CMR10" charset="0"/>
                        </a:rPr>
                        <a:t>Historic Value </a:t>
                      </a:r>
                      <a:endParaRPr lang="de-DE">
                        <a:effectLst/>
                      </a:endParaRPr>
                    </a:p>
                  </a:txBody>
                  <a:tcPr anchor="ctr"/>
                </a:tc>
                <a:tc>
                  <a:txBody>
                    <a:bodyPr/>
                    <a:lstStyle/>
                    <a:p>
                      <a:r>
                        <a:rPr lang="de-DE" sz="1100">
                          <a:solidFill>
                            <a:srgbClr val="FFFFFF"/>
                          </a:solidFill>
                          <a:effectLst/>
                          <a:latin typeface="CMR10" charset="0"/>
                        </a:rPr>
                        <a:t>Predicted Value </a:t>
                      </a:r>
                      <a:endParaRPr lang="de-DE">
                        <a:effectLst/>
                      </a:endParaRPr>
                    </a:p>
                  </a:txBody>
                  <a:tcPr anchor="ctr"/>
                </a:tc>
                <a:tc>
                  <a:txBody>
                    <a:bodyPr/>
                    <a:lstStyle/>
                    <a:p>
                      <a:r>
                        <a:rPr lang="de-DE" sz="1100">
                          <a:solidFill>
                            <a:srgbClr val="FFFFFF"/>
                          </a:solidFill>
                          <a:effectLst/>
                          <a:latin typeface="CMR10" charset="0"/>
                        </a:rPr>
                        <a:t>Deviation </a:t>
                      </a:r>
                      <a:endParaRPr lang="de-DE">
                        <a:effectLst/>
                      </a:endParaRPr>
                    </a:p>
                  </a:txBody>
                  <a:tcPr anchor="ctr"/>
                </a:tc>
              </a:tr>
              <a:tr h="370840">
                <a:tc>
                  <a:txBody>
                    <a:bodyPr/>
                    <a:lstStyle/>
                    <a:p>
                      <a:r>
                        <a:rPr lang="de-DE" sz="1100">
                          <a:effectLst/>
                          <a:latin typeface="CMR10" charset="0"/>
                        </a:rPr>
                        <a:t>Overall migration flow </a:t>
                      </a:r>
                      <a:endParaRPr lang="de-DE">
                        <a:effectLst/>
                      </a:endParaRPr>
                    </a:p>
                  </a:txBody>
                  <a:tcPr anchor="ctr"/>
                </a:tc>
                <a:tc>
                  <a:txBody>
                    <a:bodyPr/>
                    <a:lstStyle/>
                    <a:p>
                      <a:r>
                        <a:rPr lang="de-DE" sz="1100">
                          <a:effectLst/>
                          <a:latin typeface="CMR10" charset="0"/>
                        </a:rPr>
                        <a:t>2.989.613 </a:t>
                      </a:r>
                      <a:endParaRPr lang="de-DE">
                        <a:effectLst/>
                      </a:endParaRPr>
                    </a:p>
                  </a:txBody>
                  <a:tcPr anchor="ctr"/>
                </a:tc>
                <a:tc>
                  <a:txBody>
                    <a:bodyPr/>
                    <a:lstStyle/>
                    <a:p>
                      <a:r>
                        <a:rPr lang="de-DE" sz="1100">
                          <a:effectLst/>
                          <a:latin typeface="CMR10" charset="0"/>
                        </a:rPr>
                        <a:t>5.089.830 </a:t>
                      </a:r>
                      <a:endParaRPr lang="de-DE">
                        <a:effectLst/>
                      </a:endParaRPr>
                    </a:p>
                  </a:txBody>
                  <a:tcPr anchor="ctr"/>
                </a:tc>
                <a:tc>
                  <a:txBody>
                    <a:bodyPr/>
                    <a:lstStyle/>
                    <a:p>
                      <a:r>
                        <a:rPr lang="de-DE" sz="1100">
                          <a:effectLst/>
                          <a:latin typeface="CMR10" charset="0"/>
                        </a:rPr>
                        <a:t>+0.703 </a:t>
                      </a:r>
                      <a:endParaRPr lang="de-DE">
                        <a:effectLst/>
                      </a:endParaRPr>
                    </a:p>
                  </a:txBody>
                  <a:tcPr anchor="ctr"/>
                </a:tc>
              </a:tr>
              <a:tr h="370840">
                <a:tc>
                  <a:txBody>
                    <a:bodyPr/>
                    <a:lstStyle/>
                    <a:p>
                      <a:r>
                        <a:rPr lang="de-DE" sz="1100">
                          <a:effectLst/>
                          <a:latin typeface="CMR10" charset="0"/>
                        </a:rPr>
                        <a:t>Overall migration excluding Turkey </a:t>
                      </a:r>
                      <a:endParaRPr lang="de-DE">
                        <a:effectLst/>
                      </a:endParaRPr>
                    </a:p>
                  </a:txBody>
                  <a:tcPr anchor="ctr"/>
                </a:tc>
                <a:tc>
                  <a:txBody>
                    <a:bodyPr/>
                    <a:lstStyle/>
                    <a:p>
                      <a:r>
                        <a:rPr lang="de-DE" sz="1100">
                          <a:effectLst/>
                          <a:latin typeface="CMR10" charset="0"/>
                        </a:rPr>
                        <a:t>485.767 </a:t>
                      </a:r>
                      <a:endParaRPr lang="de-DE">
                        <a:effectLst/>
                      </a:endParaRPr>
                    </a:p>
                  </a:txBody>
                  <a:tcPr anchor="ctr"/>
                </a:tc>
                <a:tc>
                  <a:txBody>
                    <a:bodyPr/>
                    <a:lstStyle/>
                    <a:p>
                      <a:r>
                        <a:rPr lang="de-DE" sz="1100">
                          <a:effectLst/>
                          <a:latin typeface="CMR10" charset="0"/>
                        </a:rPr>
                        <a:t>386.485 </a:t>
                      </a:r>
                      <a:endParaRPr lang="de-DE">
                        <a:effectLst/>
                      </a:endParaRPr>
                    </a:p>
                  </a:txBody>
                  <a:tcPr anchor="ctr"/>
                </a:tc>
                <a:tc>
                  <a:txBody>
                    <a:bodyPr/>
                    <a:lstStyle/>
                    <a:p>
                      <a:r>
                        <a:rPr lang="de-DE" sz="1100">
                          <a:effectLst/>
                          <a:latin typeface="CMR10" charset="0"/>
                        </a:rPr>
                        <a:t>-0.204 </a:t>
                      </a:r>
                      <a:endParaRPr lang="de-DE">
                        <a:effectLst/>
                      </a:endParaRPr>
                    </a:p>
                  </a:txBody>
                  <a:tcPr anchor="ctr"/>
                </a:tc>
              </a:tr>
              <a:tr h="370840">
                <a:tc>
                  <a:txBody>
                    <a:bodyPr/>
                    <a:lstStyle/>
                    <a:p>
                      <a:r>
                        <a:rPr lang="de-DE" sz="1100">
                          <a:effectLst/>
                          <a:latin typeface="CMR10" charset="0"/>
                        </a:rPr>
                        <a:t>Turkey </a:t>
                      </a:r>
                      <a:endParaRPr lang="de-DE">
                        <a:effectLst/>
                      </a:endParaRPr>
                    </a:p>
                  </a:txBody>
                  <a:tcPr anchor="ctr"/>
                </a:tc>
                <a:tc>
                  <a:txBody>
                    <a:bodyPr/>
                    <a:lstStyle/>
                    <a:p>
                      <a:r>
                        <a:rPr lang="de-DE" sz="1100">
                          <a:effectLst/>
                          <a:latin typeface="CMR10" charset="0"/>
                        </a:rPr>
                        <a:t>2.503.846 </a:t>
                      </a:r>
                      <a:endParaRPr lang="de-DE">
                        <a:effectLst/>
                      </a:endParaRPr>
                    </a:p>
                  </a:txBody>
                  <a:tcPr anchor="ctr"/>
                </a:tc>
                <a:tc>
                  <a:txBody>
                    <a:bodyPr/>
                    <a:lstStyle/>
                    <a:p>
                      <a:r>
                        <a:rPr lang="de-DE" sz="1100">
                          <a:effectLst/>
                          <a:latin typeface="CMR10" charset="0"/>
                        </a:rPr>
                        <a:t>4.703.345 </a:t>
                      </a:r>
                      <a:endParaRPr lang="de-DE">
                        <a:effectLst/>
                      </a:endParaRPr>
                    </a:p>
                  </a:txBody>
                  <a:tcPr anchor="ctr"/>
                </a:tc>
                <a:tc>
                  <a:txBody>
                    <a:bodyPr/>
                    <a:lstStyle/>
                    <a:p>
                      <a:r>
                        <a:rPr lang="de-DE" sz="1100" dirty="0">
                          <a:effectLst/>
                          <a:latin typeface="CMR10" charset="0"/>
                        </a:rPr>
                        <a:t>+0.878 </a:t>
                      </a:r>
                      <a:endParaRPr lang="de-DE" dirty="0">
                        <a:effectLst/>
                      </a:endParaRPr>
                    </a:p>
                  </a:txBody>
                  <a:tcPr anchor="ctr"/>
                </a:tc>
              </a:tr>
            </a:tbl>
          </a:graphicData>
        </a:graphic>
      </p:graphicFrame>
    </p:spTree>
    <p:extLst>
      <p:ext uri="{BB962C8B-B14F-4D97-AF65-F5344CB8AC3E}">
        <p14:creationId xmlns:p14="http://schemas.microsoft.com/office/powerpoint/2010/main" val="18452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pic>
        <p:nvPicPr>
          <p:cNvPr id="9" name="Bild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229" y="944563"/>
            <a:ext cx="7416824" cy="5561029"/>
          </a:xfrm>
          <a:prstGeom prst="rect">
            <a:avLst/>
          </a:prstGeom>
        </p:spPr>
      </p:pic>
    </p:spTree>
    <p:extLst>
      <p:ext uri="{BB962C8B-B14F-4D97-AF65-F5344CB8AC3E}">
        <p14:creationId xmlns:p14="http://schemas.microsoft.com/office/powerpoint/2010/main" val="41703041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930"/>
            <a:ext cx="7118267" cy="5337175"/>
          </a:xfrm>
          <a:prstGeom prst="rect">
            <a:avLst/>
          </a:prstGeom>
        </p:spPr>
      </p:pic>
    </p:spTree>
    <p:extLst>
      <p:ext uri="{BB962C8B-B14F-4D97-AF65-F5344CB8AC3E}">
        <p14:creationId xmlns:p14="http://schemas.microsoft.com/office/powerpoint/2010/main" val="1331428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25" y="1189426"/>
            <a:ext cx="7308304" cy="5479662"/>
          </a:xfrm>
          <a:prstGeom prst="rect">
            <a:avLst/>
          </a:prstGeom>
        </p:spPr>
      </p:pic>
    </p:spTree>
    <p:extLst>
      <p:ext uri="{BB962C8B-B14F-4D97-AF65-F5344CB8AC3E}">
        <p14:creationId xmlns:p14="http://schemas.microsoft.com/office/powerpoint/2010/main" val="1815298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655"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2204864"/>
            <a:ext cx="4679950" cy="2201478"/>
            <a:chOff x="2502055" y="1692000"/>
            <a:chExt cx="4679950" cy="2201478"/>
          </a:xfrm>
        </p:grpSpPr>
        <p:sp>
          <p:nvSpPr>
            <p:cNvPr id="38" name="Rechteck 37"/>
            <p:cNvSpPr/>
            <p:nvPr/>
          </p:nvSpPr>
          <p:spPr bwMode="auto">
            <a:xfrm>
              <a:off x="2502055" y="1692000"/>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a:solidFill>
                    <a:schemeClr val="tx1"/>
                  </a:solidFill>
                </a:rPr>
                <a:t>Introduction</a:t>
              </a:r>
              <a:endParaRPr lang="de-DE" dirty="0">
                <a:solidFill>
                  <a:schemeClr val="tx1"/>
                </a:solidFill>
              </a:endParaRPr>
            </a:p>
          </p:txBody>
        </p:sp>
        <p:sp>
          <p:nvSpPr>
            <p:cNvPr id="39" name="Rechteck 38"/>
            <p:cNvSpPr/>
            <p:nvPr/>
          </p:nvSpPr>
          <p:spPr bwMode="auto">
            <a:xfrm>
              <a:off x="2502055" y="2269826"/>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Model </a:t>
              </a:r>
              <a:r>
                <a:rPr lang="de-DE" dirty="0" err="1">
                  <a:solidFill>
                    <a:schemeClr val="tx1"/>
                  </a:solidFill>
                </a:rPr>
                <a:t>description</a:t>
              </a:r>
              <a:r>
                <a:rPr lang="de-DE" dirty="0">
                  <a:solidFill>
                    <a:schemeClr val="tx1"/>
                  </a:solidFill>
                </a:rPr>
                <a:t> </a:t>
              </a:r>
              <a:r>
                <a:rPr lang="de-DE" dirty="0" err="1">
                  <a:solidFill>
                    <a:schemeClr val="tx1"/>
                  </a:solidFill>
                </a:rPr>
                <a:t>and</a:t>
              </a:r>
              <a:r>
                <a:rPr lang="de-DE" dirty="0">
                  <a:solidFill>
                    <a:schemeClr val="tx1"/>
                  </a:solidFill>
                </a:rPr>
                <a:t> </a:t>
              </a:r>
              <a:r>
                <a:rPr lang="de-DE" dirty="0" err="1">
                  <a:solidFill>
                    <a:schemeClr val="tx1"/>
                  </a:solidFill>
                </a:rPr>
                <a:t>implementation</a:t>
              </a:r>
              <a:endParaRPr lang="de-DE" dirty="0">
                <a:solidFill>
                  <a:schemeClr val="tx1"/>
                </a:solidFill>
              </a:endParaRPr>
            </a:p>
          </p:txBody>
        </p:sp>
        <p:sp>
          <p:nvSpPr>
            <p:cNvPr id="40" name="Rechteck 39"/>
            <p:cNvSpPr/>
            <p:nvPr/>
          </p:nvSpPr>
          <p:spPr bwMode="auto">
            <a:xfrm>
              <a:off x="2502055" y="2847652"/>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a:solidFill>
                    <a:schemeClr val="tx1"/>
                  </a:solidFill>
                </a:rPr>
                <a:t>Forecasting</a:t>
              </a:r>
              <a:r>
                <a:rPr lang="de-DE" dirty="0">
                  <a:solidFill>
                    <a:schemeClr val="tx1"/>
                  </a:solidFill>
                </a:rPr>
                <a:t> 2015 </a:t>
              </a:r>
              <a:r>
                <a:rPr lang="de-DE" dirty="0" err="1">
                  <a:solidFill>
                    <a:schemeClr val="tx1"/>
                  </a:solidFill>
                </a:rPr>
                <a:t>migration</a:t>
              </a:r>
              <a:r>
                <a:rPr lang="de-DE" dirty="0">
                  <a:solidFill>
                    <a:schemeClr val="tx1"/>
                  </a:solidFill>
                </a:rPr>
                <a:t> </a:t>
              </a:r>
              <a:r>
                <a:rPr lang="de-DE" dirty="0" err="1">
                  <a:solidFill>
                    <a:schemeClr val="tx1"/>
                  </a:solidFill>
                </a:rPr>
                <a:t>flows</a:t>
              </a:r>
              <a:endParaRPr lang="de-DE" dirty="0">
                <a:solidFill>
                  <a:schemeClr val="tx1"/>
                </a:solidFill>
              </a:endParaRPr>
            </a:p>
          </p:txBody>
        </p:sp>
        <p:sp>
          <p:nvSpPr>
            <p:cNvPr id="41" name="Rechteck 40"/>
            <p:cNvSpPr/>
            <p:nvPr/>
          </p:nvSpPr>
          <p:spPr bwMode="auto">
            <a:xfrm>
              <a:off x="2502055" y="3425478"/>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a:solidFill>
                    <a:schemeClr val="bg1"/>
                  </a:solidFill>
                </a:rPr>
                <a:t>Conclusion</a:t>
              </a:r>
              <a:endParaRPr lang="de-DE" dirty="0">
                <a:solidFill>
                  <a:schemeClr val="bg1"/>
                </a:solidFill>
              </a:endParaRPr>
            </a:p>
          </p:txBody>
        </p:sp>
      </p:grpSp>
    </p:spTree>
    <p:extLst>
      <p:ext uri="{BB962C8B-B14F-4D97-AF65-F5344CB8AC3E}">
        <p14:creationId xmlns:p14="http://schemas.microsoft.com/office/powerpoint/2010/main" val="89842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Model </a:t>
            </a:r>
            <a:r>
              <a:rPr lang="de-DE" kern="0" dirty="0" err="1" smtClean="0">
                <a:solidFill>
                  <a:schemeClr val="accent1"/>
                </a:solidFill>
              </a:rPr>
              <a:t>improvements</a:t>
            </a:r>
            <a:endParaRPr lang="de-DE" kern="0" dirty="0">
              <a:solidFill>
                <a:schemeClr val="accent1"/>
              </a:solidFill>
            </a:endParaRPr>
          </a:p>
        </p:txBody>
      </p:sp>
      <p:grpSp>
        <p:nvGrpSpPr>
          <p:cNvPr id="5" name="Gruppierung 4"/>
          <p:cNvGrpSpPr/>
          <p:nvPr/>
        </p:nvGrpSpPr>
        <p:grpSpPr>
          <a:xfrm>
            <a:off x="990963" y="2990586"/>
            <a:ext cx="7639909" cy="3201148"/>
            <a:chOff x="1117691" y="2990586"/>
            <a:chExt cx="7639909" cy="3201148"/>
          </a:xfrm>
        </p:grpSpPr>
        <p:grpSp>
          <p:nvGrpSpPr>
            <p:cNvPr id="6" name="Gruppieren 23"/>
            <p:cNvGrpSpPr/>
            <p:nvPr/>
          </p:nvGrpSpPr>
          <p:grpSpPr>
            <a:xfrm>
              <a:off x="4478710" y="4066433"/>
              <a:ext cx="633229" cy="523878"/>
              <a:chOff x="6183971" y="4545124"/>
              <a:chExt cx="2496546" cy="1548172"/>
            </a:xfrm>
          </p:grpSpPr>
          <p:pic>
            <p:nvPicPr>
              <p:cNvPr id="2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476064" y="4545124"/>
                <a:ext cx="2204453" cy="1329296"/>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330018" y="4654562"/>
                <a:ext cx="2204453" cy="1329296"/>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83971" y="4764000"/>
                <a:ext cx="2204453" cy="1329296"/>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8" name="L-Form 7"/>
            <p:cNvSpPr/>
            <p:nvPr/>
          </p:nvSpPr>
          <p:spPr bwMode="auto">
            <a:xfrm flipH="1" flipV="1">
              <a:off x="5221111" y="3748136"/>
              <a:ext cx="324035" cy="355328"/>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9" name="L-Form 8"/>
            <p:cNvSpPr/>
            <p:nvPr/>
          </p:nvSpPr>
          <p:spPr bwMode="auto">
            <a:xfrm rot="5400000" flipH="1" flipV="1">
              <a:off x="5211893" y="4584258"/>
              <a:ext cx="324035" cy="355328"/>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10"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741" y="5030368"/>
              <a:ext cx="648000" cy="648000"/>
            </a:xfrm>
            <a:prstGeom prst="rect">
              <a:avLst/>
            </a:prstGeom>
          </p:spPr>
        </p:pic>
        <p:sp>
          <p:nvSpPr>
            <p:cNvPr id="11" name="Textfeld 10"/>
            <p:cNvSpPr txBox="1"/>
            <p:nvPr/>
          </p:nvSpPr>
          <p:spPr>
            <a:xfrm>
              <a:off x="6589175" y="5023924"/>
              <a:ext cx="1968645" cy="738664"/>
            </a:xfrm>
            <a:prstGeom prst="rect">
              <a:avLst/>
            </a:prstGeom>
            <a:noFill/>
          </p:spPr>
          <p:txBody>
            <a:bodyPr wrap="square" rtlCol="0">
              <a:spAutoFit/>
            </a:bodyPr>
            <a:lstStyle/>
            <a:p>
              <a:r>
                <a:rPr lang="de-DE" sz="1400" dirty="0" err="1"/>
                <a:t>shorter</a:t>
              </a:r>
              <a:r>
                <a:rPr lang="de-DE" sz="1400" dirty="0"/>
                <a:t> time </a:t>
              </a:r>
              <a:r>
                <a:rPr lang="de-DE" sz="1400" dirty="0" err="1"/>
                <a:t>intervals</a:t>
              </a:r>
              <a:r>
                <a:rPr lang="de-DE" sz="1400" dirty="0"/>
                <a:t> (on a </a:t>
              </a:r>
              <a:r>
                <a:rPr lang="de-DE" sz="1400" dirty="0" err="1"/>
                <a:t>quarterly</a:t>
              </a:r>
              <a:r>
                <a:rPr lang="de-DE" sz="1400" dirty="0"/>
                <a:t> </a:t>
              </a:r>
              <a:r>
                <a:rPr lang="de-DE" sz="1400" dirty="0" err="1"/>
                <a:t>or</a:t>
              </a:r>
              <a:r>
                <a:rPr lang="de-DE" sz="1400" dirty="0"/>
                <a:t> </a:t>
              </a:r>
              <a:r>
                <a:rPr lang="de-DE" sz="1400" dirty="0" err="1"/>
                <a:t>monthly</a:t>
              </a:r>
              <a:r>
                <a:rPr lang="de-DE" sz="1400" dirty="0"/>
                <a:t> </a:t>
              </a:r>
              <a:r>
                <a:rPr lang="de-DE" sz="1400" dirty="0" err="1"/>
                <a:t>basis</a:t>
              </a:r>
              <a:r>
                <a:rPr lang="de-DE" sz="1400" dirty="0"/>
                <a:t>) </a:t>
              </a:r>
              <a:endParaRPr lang="de-DE" sz="1400" dirty="0"/>
            </a:p>
          </p:txBody>
        </p:sp>
        <p:sp>
          <p:nvSpPr>
            <p:cNvPr id="12" name="Textfeld 11"/>
            <p:cNvSpPr txBox="1"/>
            <p:nvPr/>
          </p:nvSpPr>
          <p:spPr>
            <a:xfrm>
              <a:off x="6592090" y="2990586"/>
              <a:ext cx="2165510" cy="523220"/>
            </a:xfrm>
            <a:prstGeom prst="rect">
              <a:avLst/>
            </a:prstGeom>
            <a:noFill/>
          </p:spPr>
          <p:txBody>
            <a:bodyPr wrap="square" rtlCol="0">
              <a:spAutoFit/>
            </a:bodyPr>
            <a:lstStyle/>
            <a:p>
              <a:r>
                <a:rPr lang="de-DE" sz="1400" dirty="0" err="1"/>
                <a:t>model</a:t>
              </a:r>
              <a:r>
                <a:rPr lang="de-DE" sz="1400" dirty="0"/>
                <a:t> </a:t>
              </a:r>
              <a:r>
                <a:rPr lang="de-DE" sz="1400" dirty="0" err="1"/>
                <a:t>parameters</a:t>
              </a:r>
              <a:r>
                <a:rPr lang="de-DE" sz="1400" dirty="0"/>
                <a:t> do not </a:t>
              </a:r>
              <a:r>
                <a:rPr lang="de-DE" sz="1400" dirty="0" err="1"/>
                <a:t>vary</a:t>
              </a:r>
              <a:r>
                <a:rPr lang="de-DE" sz="1400" dirty="0"/>
                <a:t> </a:t>
              </a:r>
              <a:r>
                <a:rPr lang="de-DE" sz="1400" dirty="0" err="1"/>
                <a:t>over</a:t>
              </a:r>
              <a:r>
                <a:rPr lang="de-DE" sz="1400" dirty="0"/>
                <a:t> time </a:t>
              </a:r>
              <a:endParaRPr lang="de-DE" sz="1400" dirty="0"/>
            </a:p>
          </p:txBody>
        </p:sp>
        <p:sp>
          <p:nvSpPr>
            <p:cNvPr id="13" name="L-Form 12"/>
            <p:cNvSpPr/>
            <p:nvPr/>
          </p:nvSpPr>
          <p:spPr bwMode="auto">
            <a:xfrm rot="10800000" flipH="1" flipV="1">
              <a:off x="4019262" y="4575010"/>
              <a:ext cx="324035" cy="348930"/>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4" name="L-Form 13"/>
            <p:cNvSpPr/>
            <p:nvPr/>
          </p:nvSpPr>
          <p:spPr bwMode="auto">
            <a:xfrm rot="16200000" flipH="1" flipV="1">
              <a:off x="4033055" y="3729950"/>
              <a:ext cx="324035" cy="348930"/>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15"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0955" y="3092753"/>
              <a:ext cx="648000" cy="648000"/>
            </a:xfrm>
            <a:prstGeom prst="rect">
              <a:avLst/>
            </a:prstGeom>
          </p:spPr>
        </p:pic>
        <p:sp>
          <p:nvSpPr>
            <p:cNvPr id="16" name="Textfeld 15"/>
            <p:cNvSpPr txBox="1"/>
            <p:nvPr/>
          </p:nvSpPr>
          <p:spPr>
            <a:xfrm>
              <a:off x="1117691" y="5022183"/>
              <a:ext cx="2068869" cy="1169551"/>
            </a:xfrm>
            <a:prstGeom prst="rect">
              <a:avLst/>
            </a:prstGeom>
            <a:noFill/>
          </p:spPr>
          <p:txBody>
            <a:bodyPr wrap="square" rtlCol="0">
              <a:spAutoFit/>
            </a:bodyPr>
            <a:lstStyle/>
            <a:p>
              <a:r>
                <a:rPr lang="de-DE" sz="1400" dirty="0" err="1" smtClean="0"/>
                <a:t>Omitted</a:t>
              </a:r>
              <a:r>
                <a:rPr lang="de-DE" sz="1400" dirty="0" smtClean="0"/>
                <a:t> variables</a:t>
              </a:r>
            </a:p>
            <a:p>
              <a:pPr marL="285750" indent="-285750">
                <a:buFont typeface="Arial" charset="0"/>
                <a:buChar char="•"/>
              </a:pPr>
              <a:r>
                <a:rPr lang="de-DE" sz="1400" dirty="0" err="1"/>
                <a:t>border</a:t>
              </a:r>
              <a:r>
                <a:rPr lang="de-DE" sz="1400" dirty="0"/>
                <a:t> </a:t>
              </a:r>
              <a:r>
                <a:rPr lang="de-DE" sz="1400" dirty="0" err="1"/>
                <a:t>policy</a:t>
              </a:r>
              <a:r>
                <a:rPr lang="de-DE" sz="1400" dirty="0"/>
                <a:t> </a:t>
              </a:r>
              <a:endParaRPr lang="de-DE" sz="1400" dirty="0"/>
            </a:p>
            <a:p>
              <a:pPr marL="285750" indent="-285750">
                <a:buFont typeface="Arial" charset="0"/>
                <a:buChar char="•"/>
              </a:pPr>
              <a:r>
                <a:rPr lang="de-DE" sz="1400" dirty="0" err="1" smtClean="0"/>
                <a:t>welfare</a:t>
              </a:r>
              <a:r>
                <a:rPr lang="de-DE" sz="1400" dirty="0" smtClean="0"/>
                <a:t> </a:t>
              </a:r>
              <a:r>
                <a:rPr lang="de-DE" sz="1400" dirty="0" err="1"/>
                <a:t>plans</a:t>
              </a:r>
              <a:r>
                <a:rPr lang="de-DE" sz="1400" dirty="0"/>
                <a:t> </a:t>
              </a:r>
              <a:r>
                <a:rPr lang="de-DE" sz="1400" dirty="0" err="1"/>
                <a:t>for</a:t>
              </a:r>
              <a:r>
                <a:rPr lang="de-DE" sz="1400" dirty="0"/>
                <a:t> </a:t>
              </a:r>
              <a:r>
                <a:rPr lang="de-DE" sz="1400" dirty="0" err="1"/>
                <a:t>asylum</a:t>
              </a:r>
              <a:r>
                <a:rPr lang="de-DE" sz="1400" dirty="0"/>
                <a:t> </a:t>
              </a:r>
              <a:r>
                <a:rPr lang="de-DE" sz="1400" dirty="0" err="1"/>
                <a:t>seekers</a:t>
              </a:r>
              <a:r>
                <a:rPr lang="de-DE" sz="1400" dirty="0"/>
                <a:t> </a:t>
              </a:r>
              <a:endParaRPr lang="de-DE" sz="1400" dirty="0"/>
            </a:p>
            <a:p>
              <a:endParaRPr lang="de-DE" sz="1400" dirty="0"/>
            </a:p>
          </p:txBody>
        </p:sp>
        <p:sp>
          <p:nvSpPr>
            <p:cNvPr id="17" name="Textfeld 16"/>
            <p:cNvSpPr txBox="1"/>
            <p:nvPr/>
          </p:nvSpPr>
          <p:spPr>
            <a:xfrm>
              <a:off x="1117937" y="2996952"/>
              <a:ext cx="1909402" cy="954107"/>
            </a:xfrm>
            <a:prstGeom prst="rect">
              <a:avLst/>
            </a:prstGeom>
            <a:noFill/>
          </p:spPr>
          <p:txBody>
            <a:bodyPr wrap="square" rtlCol="0">
              <a:spAutoFit/>
            </a:bodyPr>
            <a:lstStyle/>
            <a:p>
              <a:r>
                <a:rPr lang="de-DE" sz="1400" dirty="0" err="1"/>
                <a:t>intervening</a:t>
              </a:r>
              <a:r>
                <a:rPr lang="de-DE" sz="1400" dirty="0"/>
                <a:t> </a:t>
              </a:r>
              <a:r>
                <a:rPr lang="de-DE" sz="1400" dirty="0" err="1" smtClean="0"/>
                <a:t>opportunities</a:t>
              </a:r>
              <a:r>
                <a:rPr lang="de-DE" sz="1400" dirty="0" smtClean="0"/>
                <a:t>:</a:t>
              </a:r>
            </a:p>
            <a:p>
              <a:r>
                <a:rPr lang="de-DE" sz="1400" dirty="0" smtClean="0"/>
                <a:t>More </a:t>
              </a:r>
              <a:r>
                <a:rPr lang="de-DE" sz="1400" dirty="0" err="1" smtClean="0"/>
                <a:t>sophisticated</a:t>
              </a:r>
              <a:r>
                <a:rPr lang="de-DE" sz="1400" dirty="0" smtClean="0"/>
                <a:t> route </a:t>
              </a:r>
              <a:r>
                <a:rPr lang="de-DE" sz="1400" dirty="0" err="1" smtClean="0"/>
                <a:t>matrix</a:t>
              </a:r>
              <a:endParaRPr lang="de-DE" sz="1400" dirty="0"/>
            </a:p>
          </p:txBody>
        </p:sp>
        <p:pic>
          <p:nvPicPr>
            <p:cNvPr id="18"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1199" y="5030368"/>
              <a:ext cx="648000" cy="648000"/>
            </a:xfrm>
            <a:prstGeom prst="rect">
              <a:avLst/>
            </a:prstGeom>
          </p:spPr>
        </p:pic>
        <p:sp>
          <p:nvSpPr>
            <p:cNvPr id="19" name="Ellipse 2"/>
            <p:cNvSpPr>
              <a:spLocks noChangeAspect="1"/>
            </p:cNvSpPr>
            <p:nvPr/>
          </p:nvSpPr>
          <p:spPr bwMode="auto">
            <a:xfrm>
              <a:off x="5810544" y="3071703"/>
              <a:ext cx="646393" cy="646393"/>
            </a:xfrm>
            <a:prstGeom prst="ellips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0" name="Freeform 31"/>
            <p:cNvSpPr>
              <a:spLocks/>
            </p:cNvSpPr>
            <p:nvPr/>
          </p:nvSpPr>
          <p:spPr bwMode="auto">
            <a:xfrm rot="21173789">
              <a:off x="5994572" y="3215377"/>
              <a:ext cx="278336" cy="374563"/>
            </a:xfrm>
            <a:custGeom>
              <a:avLst/>
              <a:gdLst>
                <a:gd name="T0" fmla="*/ 184 w 573"/>
                <a:gd name="T1" fmla="*/ 11 h 770"/>
                <a:gd name="T2" fmla="*/ 189 w 573"/>
                <a:gd name="T3" fmla="*/ 32 h 770"/>
                <a:gd name="T4" fmla="*/ 185 w 573"/>
                <a:gd name="T5" fmla="*/ 48 h 770"/>
                <a:gd name="T6" fmla="*/ 211 w 573"/>
                <a:gd name="T7" fmla="*/ 72 h 770"/>
                <a:gd name="T8" fmla="*/ 173 w 573"/>
                <a:gd name="T9" fmla="*/ 63 h 770"/>
                <a:gd name="T10" fmla="*/ 145 w 573"/>
                <a:gd name="T11" fmla="*/ 82 h 770"/>
                <a:gd name="T12" fmla="*/ 125 w 573"/>
                <a:gd name="T13" fmla="*/ 67 h 770"/>
                <a:gd name="T14" fmla="*/ 87 w 573"/>
                <a:gd name="T15" fmla="*/ 82 h 770"/>
                <a:gd name="T16" fmla="*/ 94 w 573"/>
                <a:gd name="T17" fmla="*/ 105 h 770"/>
                <a:gd name="T18" fmla="*/ 74 w 573"/>
                <a:gd name="T19" fmla="*/ 118 h 770"/>
                <a:gd name="T20" fmla="*/ 78 w 573"/>
                <a:gd name="T21" fmla="*/ 140 h 770"/>
                <a:gd name="T22" fmla="*/ 51 w 573"/>
                <a:gd name="T23" fmla="*/ 164 h 770"/>
                <a:gd name="T24" fmla="*/ 26 w 573"/>
                <a:gd name="T25" fmla="*/ 182 h 770"/>
                <a:gd name="T26" fmla="*/ 18 w 573"/>
                <a:gd name="T27" fmla="*/ 219 h 770"/>
                <a:gd name="T28" fmla="*/ 14 w 573"/>
                <a:gd name="T29" fmla="*/ 235 h 770"/>
                <a:gd name="T30" fmla="*/ 2 w 573"/>
                <a:gd name="T31" fmla="*/ 267 h 770"/>
                <a:gd name="T32" fmla="*/ 18 w 573"/>
                <a:gd name="T33" fmla="*/ 285 h 770"/>
                <a:gd name="T34" fmla="*/ 0 w 573"/>
                <a:gd name="T35" fmla="*/ 304 h 770"/>
                <a:gd name="T36" fmla="*/ 26 w 573"/>
                <a:gd name="T37" fmla="*/ 328 h 770"/>
                <a:gd name="T38" fmla="*/ 74 w 573"/>
                <a:gd name="T39" fmla="*/ 331 h 770"/>
                <a:gd name="T40" fmla="*/ 81 w 573"/>
                <a:gd name="T41" fmla="*/ 348 h 770"/>
                <a:gd name="T42" fmla="*/ 59 w 573"/>
                <a:gd name="T43" fmla="*/ 371 h 770"/>
                <a:gd name="T44" fmla="*/ 41 w 573"/>
                <a:gd name="T45" fmla="*/ 408 h 770"/>
                <a:gd name="T46" fmla="*/ 66 w 573"/>
                <a:gd name="T47" fmla="*/ 429 h 770"/>
                <a:gd name="T48" fmla="*/ 91 w 573"/>
                <a:gd name="T49" fmla="*/ 421 h 770"/>
                <a:gd name="T50" fmla="*/ 113 w 573"/>
                <a:gd name="T51" fmla="*/ 428 h 770"/>
                <a:gd name="T52" fmla="*/ 135 w 573"/>
                <a:gd name="T53" fmla="*/ 443 h 770"/>
                <a:gd name="T54" fmla="*/ 180 w 573"/>
                <a:gd name="T55" fmla="*/ 448 h 770"/>
                <a:gd name="T56" fmla="*/ 209 w 573"/>
                <a:gd name="T57" fmla="*/ 451 h 770"/>
                <a:gd name="T58" fmla="*/ 252 w 573"/>
                <a:gd name="T59" fmla="*/ 451 h 770"/>
                <a:gd name="T60" fmla="*/ 282 w 573"/>
                <a:gd name="T61" fmla="*/ 448 h 770"/>
                <a:gd name="T62" fmla="*/ 311 w 573"/>
                <a:gd name="T63" fmla="*/ 448 h 770"/>
                <a:gd name="T64" fmla="*/ 348 w 573"/>
                <a:gd name="T65" fmla="*/ 455 h 770"/>
                <a:gd name="T66" fmla="*/ 342 w 573"/>
                <a:gd name="T67" fmla="*/ 435 h 770"/>
                <a:gd name="T68" fmla="*/ 396 w 573"/>
                <a:gd name="T69" fmla="*/ 398 h 770"/>
                <a:gd name="T70" fmla="*/ 367 w 573"/>
                <a:gd name="T71" fmla="*/ 381 h 770"/>
                <a:gd name="T72" fmla="*/ 318 w 573"/>
                <a:gd name="T73" fmla="*/ 342 h 770"/>
                <a:gd name="T74" fmla="*/ 305 w 573"/>
                <a:gd name="T75" fmla="*/ 309 h 770"/>
                <a:gd name="T76" fmla="*/ 321 w 573"/>
                <a:gd name="T77" fmla="*/ 300 h 770"/>
                <a:gd name="T78" fmla="*/ 423 w 573"/>
                <a:gd name="T79" fmla="*/ 267 h 770"/>
                <a:gd name="T80" fmla="*/ 460 w 573"/>
                <a:gd name="T81" fmla="*/ 266 h 770"/>
                <a:gd name="T82" fmla="*/ 468 w 573"/>
                <a:gd name="T83" fmla="*/ 244 h 770"/>
                <a:gd name="T84" fmla="*/ 458 w 573"/>
                <a:gd name="T85" fmla="*/ 200 h 770"/>
                <a:gd name="T86" fmla="*/ 449 w 573"/>
                <a:gd name="T87" fmla="*/ 171 h 770"/>
                <a:gd name="T88" fmla="*/ 438 w 573"/>
                <a:gd name="T89" fmla="*/ 138 h 770"/>
                <a:gd name="T90" fmla="*/ 418 w 573"/>
                <a:gd name="T91" fmla="*/ 86 h 770"/>
                <a:gd name="T92" fmla="*/ 379 w 573"/>
                <a:gd name="T93" fmla="*/ 57 h 770"/>
                <a:gd name="T94" fmla="*/ 346 w 573"/>
                <a:gd name="T95" fmla="*/ 55 h 770"/>
                <a:gd name="T96" fmla="*/ 291 w 573"/>
                <a:gd name="T97" fmla="*/ 70 h 770"/>
                <a:gd name="T98" fmla="*/ 287 w 573"/>
                <a:gd name="T99" fmla="*/ 58 h 770"/>
                <a:gd name="T100" fmla="*/ 260 w 573"/>
                <a:gd name="T101" fmla="*/ 39 h 770"/>
                <a:gd name="T102" fmla="*/ 238 w 573"/>
                <a:gd name="T103" fmla="*/ 11 h 770"/>
                <a:gd name="T104" fmla="*/ 205 w 573"/>
                <a:gd name="T105" fmla="*/ 2 h 7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770"/>
                <a:gd name="T161" fmla="*/ 573 w 573"/>
                <a:gd name="T162" fmla="*/ 770 h 7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770">
                  <a:moveTo>
                    <a:pt x="236" y="0"/>
                  </a:moveTo>
                  <a:lnTo>
                    <a:pt x="224" y="9"/>
                  </a:lnTo>
                  <a:lnTo>
                    <a:pt x="224" y="18"/>
                  </a:lnTo>
                  <a:lnTo>
                    <a:pt x="226" y="25"/>
                  </a:lnTo>
                  <a:lnTo>
                    <a:pt x="229" y="36"/>
                  </a:lnTo>
                  <a:lnTo>
                    <a:pt x="231" y="54"/>
                  </a:lnTo>
                  <a:lnTo>
                    <a:pt x="224" y="61"/>
                  </a:lnTo>
                  <a:lnTo>
                    <a:pt x="224" y="70"/>
                  </a:lnTo>
                  <a:lnTo>
                    <a:pt x="226" y="81"/>
                  </a:lnTo>
                  <a:lnTo>
                    <a:pt x="242" y="95"/>
                  </a:lnTo>
                  <a:lnTo>
                    <a:pt x="254" y="97"/>
                  </a:lnTo>
                  <a:lnTo>
                    <a:pt x="258" y="120"/>
                  </a:lnTo>
                  <a:lnTo>
                    <a:pt x="233" y="113"/>
                  </a:lnTo>
                  <a:lnTo>
                    <a:pt x="222" y="102"/>
                  </a:lnTo>
                  <a:lnTo>
                    <a:pt x="211" y="106"/>
                  </a:lnTo>
                  <a:lnTo>
                    <a:pt x="192" y="131"/>
                  </a:lnTo>
                  <a:lnTo>
                    <a:pt x="186" y="138"/>
                  </a:lnTo>
                  <a:lnTo>
                    <a:pt x="177" y="136"/>
                  </a:lnTo>
                  <a:lnTo>
                    <a:pt x="174" y="127"/>
                  </a:lnTo>
                  <a:lnTo>
                    <a:pt x="167" y="118"/>
                  </a:lnTo>
                  <a:lnTo>
                    <a:pt x="152" y="111"/>
                  </a:lnTo>
                  <a:lnTo>
                    <a:pt x="127" y="111"/>
                  </a:lnTo>
                  <a:lnTo>
                    <a:pt x="120" y="122"/>
                  </a:lnTo>
                  <a:lnTo>
                    <a:pt x="106" y="136"/>
                  </a:lnTo>
                  <a:lnTo>
                    <a:pt x="118" y="147"/>
                  </a:lnTo>
                  <a:lnTo>
                    <a:pt x="118" y="166"/>
                  </a:lnTo>
                  <a:lnTo>
                    <a:pt x="115" y="175"/>
                  </a:lnTo>
                  <a:lnTo>
                    <a:pt x="111" y="184"/>
                  </a:lnTo>
                  <a:lnTo>
                    <a:pt x="95" y="195"/>
                  </a:lnTo>
                  <a:lnTo>
                    <a:pt x="90" y="197"/>
                  </a:lnTo>
                  <a:lnTo>
                    <a:pt x="93" y="211"/>
                  </a:lnTo>
                  <a:lnTo>
                    <a:pt x="99" y="222"/>
                  </a:lnTo>
                  <a:lnTo>
                    <a:pt x="95" y="234"/>
                  </a:lnTo>
                  <a:lnTo>
                    <a:pt x="86" y="247"/>
                  </a:lnTo>
                  <a:lnTo>
                    <a:pt x="72" y="263"/>
                  </a:lnTo>
                  <a:lnTo>
                    <a:pt x="63" y="273"/>
                  </a:lnTo>
                  <a:lnTo>
                    <a:pt x="49" y="284"/>
                  </a:lnTo>
                  <a:lnTo>
                    <a:pt x="38" y="288"/>
                  </a:lnTo>
                  <a:lnTo>
                    <a:pt x="31" y="304"/>
                  </a:lnTo>
                  <a:lnTo>
                    <a:pt x="29" y="329"/>
                  </a:lnTo>
                  <a:lnTo>
                    <a:pt x="22" y="343"/>
                  </a:lnTo>
                  <a:lnTo>
                    <a:pt x="22" y="366"/>
                  </a:lnTo>
                  <a:lnTo>
                    <a:pt x="13" y="375"/>
                  </a:lnTo>
                  <a:lnTo>
                    <a:pt x="11" y="382"/>
                  </a:lnTo>
                  <a:lnTo>
                    <a:pt x="18" y="393"/>
                  </a:lnTo>
                  <a:lnTo>
                    <a:pt x="22" y="409"/>
                  </a:lnTo>
                  <a:lnTo>
                    <a:pt x="31" y="423"/>
                  </a:lnTo>
                  <a:lnTo>
                    <a:pt x="2" y="448"/>
                  </a:lnTo>
                  <a:lnTo>
                    <a:pt x="9" y="464"/>
                  </a:lnTo>
                  <a:lnTo>
                    <a:pt x="20" y="473"/>
                  </a:lnTo>
                  <a:lnTo>
                    <a:pt x="22" y="475"/>
                  </a:lnTo>
                  <a:lnTo>
                    <a:pt x="22" y="484"/>
                  </a:lnTo>
                  <a:lnTo>
                    <a:pt x="6" y="495"/>
                  </a:lnTo>
                  <a:lnTo>
                    <a:pt x="0" y="509"/>
                  </a:lnTo>
                  <a:lnTo>
                    <a:pt x="6" y="530"/>
                  </a:lnTo>
                  <a:lnTo>
                    <a:pt x="15" y="541"/>
                  </a:lnTo>
                  <a:lnTo>
                    <a:pt x="31" y="548"/>
                  </a:lnTo>
                  <a:lnTo>
                    <a:pt x="52" y="552"/>
                  </a:lnTo>
                  <a:lnTo>
                    <a:pt x="72" y="552"/>
                  </a:lnTo>
                  <a:lnTo>
                    <a:pt x="90" y="555"/>
                  </a:lnTo>
                  <a:lnTo>
                    <a:pt x="102" y="564"/>
                  </a:lnTo>
                  <a:lnTo>
                    <a:pt x="115" y="575"/>
                  </a:lnTo>
                  <a:lnTo>
                    <a:pt x="99" y="582"/>
                  </a:lnTo>
                  <a:lnTo>
                    <a:pt x="88" y="596"/>
                  </a:lnTo>
                  <a:lnTo>
                    <a:pt x="74" y="607"/>
                  </a:lnTo>
                  <a:lnTo>
                    <a:pt x="72" y="621"/>
                  </a:lnTo>
                  <a:lnTo>
                    <a:pt x="65" y="650"/>
                  </a:lnTo>
                  <a:lnTo>
                    <a:pt x="56" y="671"/>
                  </a:lnTo>
                  <a:lnTo>
                    <a:pt x="49" y="682"/>
                  </a:lnTo>
                  <a:lnTo>
                    <a:pt x="65" y="705"/>
                  </a:lnTo>
                  <a:lnTo>
                    <a:pt x="70" y="712"/>
                  </a:lnTo>
                  <a:lnTo>
                    <a:pt x="81" y="718"/>
                  </a:lnTo>
                  <a:lnTo>
                    <a:pt x="90" y="718"/>
                  </a:lnTo>
                  <a:lnTo>
                    <a:pt x="104" y="712"/>
                  </a:lnTo>
                  <a:lnTo>
                    <a:pt x="111" y="705"/>
                  </a:lnTo>
                  <a:lnTo>
                    <a:pt x="113" y="703"/>
                  </a:lnTo>
                  <a:lnTo>
                    <a:pt x="131" y="705"/>
                  </a:lnTo>
                  <a:lnTo>
                    <a:pt x="138" y="716"/>
                  </a:lnTo>
                  <a:lnTo>
                    <a:pt x="145" y="728"/>
                  </a:lnTo>
                  <a:lnTo>
                    <a:pt x="154" y="739"/>
                  </a:lnTo>
                  <a:lnTo>
                    <a:pt x="165" y="741"/>
                  </a:lnTo>
                  <a:lnTo>
                    <a:pt x="190" y="739"/>
                  </a:lnTo>
                  <a:lnTo>
                    <a:pt x="202" y="737"/>
                  </a:lnTo>
                  <a:lnTo>
                    <a:pt x="220" y="748"/>
                  </a:lnTo>
                  <a:lnTo>
                    <a:pt x="231" y="743"/>
                  </a:lnTo>
                  <a:lnTo>
                    <a:pt x="245" y="746"/>
                  </a:lnTo>
                  <a:lnTo>
                    <a:pt x="256" y="755"/>
                  </a:lnTo>
                  <a:lnTo>
                    <a:pt x="276" y="746"/>
                  </a:lnTo>
                  <a:lnTo>
                    <a:pt x="295" y="746"/>
                  </a:lnTo>
                  <a:lnTo>
                    <a:pt x="308" y="755"/>
                  </a:lnTo>
                  <a:lnTo>
                    <a:pt x="320" y="759"/>
                  </a:lnTo>
                  <a:lnTo>
                    <a:pt x="331" y="750"/>
                  </a:lnTo>
                  <a:lnTo>
                    <a:pt x="345" y="750"/>
                  </a:lnTo>
                  <a:lnTo>
                    <a:pt x="365" y="746"/>
                  </a:lnTo>
                  <a:lnTo>
                    <a:pt x="379" y="755"/>
                  </a:lnTo>
                  <a:lnTo>
                    <a:pt x="381" y="750"/>
                  </a:lnTo>
                  <a:lnTo>
                    <a:pt x="397" y="762"/>
                  </a:lnTo>
                  <a:lnTo>
                    <a:pt x="410" y="769"/>
                  </a:lnTo>
                  <a:lnTo>
                    <a:pt x="426" y="762"/>
                  </a:lnTo>
                  <a:lnTo>
                    <a:pt x="429" y="750"/>
                  </a:lnTo>
                  <a:lnTo>
                    <a:pt x="419" y="737"/>
                  </a:lnTo>
                  <a:lnTo>
                    <a:pt x="417" y="728"/>
                  </a:lnTo>
                  <a:lnTo>
                    <a:pt x="410" y="705"/>
                  </a:lnTo>
                  <a:lnTo>
                    <a:pt x="467" y="666"/>
                  </a:lnTo>
                  <a:lnTo>
                    <a:pt x="483" y="666"/>
                  </a:lnTo>
                  <a:lnTo>
                    <a:pt x="485" y="659"/>
                  </a:lnTo>
                  <a:lnTo>
                    <a:pt x="465" y="652"/>
                  </a:lnTo>
                  <a:lnTo>
                    <a:pt x="449" y="637"/>
                  </a:lnTo>
                  <a:lnTo>
                    <a:pt x="413" y="602"/>
                  </a:lnTo>
                  <a:lnTo>
                    <a:pt x="408" y="577"/>
                  </a:lnTo>
                  <a:lnTo>
                    <a:pt x="388" y="573"/>
                  </a:lnTo>
                  <a:lnTo>
                    <a:pt x="385" y="548"/>
                  </a:lnTo>
                  <a:lnTo>
                    <a:pt x="381" y="527"/>
                  </a:lnTo>
                  <a:lnTo>
                    <a:pt x="372" y="516"/>
                  </a:lnTo>
                  <a:lnTo>
                    <a:pt x="376" y="507"/>
                  </a:lnTo>
                  <a:lnTo>
                    <a:pt x="381" y="502"/>
                  </a:lnTo>
                  <a:lnTo>
                    <a:pt x="392" y="502"/>
                  </a:lnTo>
                  <a:lnTo>
                    <a:pt x="429" y="493"/>
                  </a:lnTo>
                  <a:lnTo>
                    <a:pt x="501" y="455"/>
                  </a:lnTo>
                  <a:lnTo>
                    <a:pt x="517" y="448"/>
                  </a:lnTo>
                  <a:lnTo>
                    <a:pt x="533" y="439"/>
                  </a:lnTo>
                  <a:lnTo>
                    <a:pt x="544" y="452"/>
                  </a:lnTo>
                  <a:lnTo>
                    <a:pt x="562" y="445"/>
                  </a:lnTo>
                  <a:lnTo>
                    <a:pt x="567" y="427"/>
                  </a:lnTo>
                  <a:lnTo>
                    <a:pt x="565" y="418"/>
                  </a:lnTo>
                  <a:lnTo>
                    <a:pt x="572" y="407"/>
                  </a:lnTo>
                  <a:lnTo>
                    <a:pt x="562" y="393"/>
                  </a:lnTo>
                  <a:lnTo>
                    <a:pt x="553" y="370"/>
                  </a:lnTo>
                  <a:lnTo>
                    <a:pt x="560" y="336"/>
                  </a:lnTo>
                  <a:lnTo>
                    <a:pt x="549" y="320"/>
                  </a:lnTo>
                  <a:lnTo>
                    <a:pt x="544" y="302"/>
                  </a:lnTo>
                  <a:lnTo>
                    <a:pt x="549" y="286"/>
                  </a:lnTo>
                  <a:lnTo>
                    <a:pt x="547" y="273"/>
                  </a:lnTo>
                  <a:lnTo>
                    <a:pt x="522" y="247"/>
                  </a:lnTo>
                  <a:lnTo>
                    <a:pt x="535" y="232"/>
                  </a:lnTo>
                  <a:lnTo>
                    <a:pt x="535" y="204"/>
                  </a:lnTo>
                  <a:lnTo>
                    <a:pt x="537" y="172"/>
                  </a:lnTo>
                  <a:lnTo>
                    <a:pt x="512" y="145"/>
                  </a:lnTo>
                  <a:lnTo>
                    <a:pt x="499" y="129"/>
                  </a:lnTo>
                  <a:lnTo>
                    <a:pt x="485" y="113"/>
                  </a:lnTo>
                  <a:lnTo>
                    <a:pt x="463" y="95"/>
                  </a:lnTo>
                  <a:lnTo>
                    <a:pt x="447" y="86"/>
                  </a:lnTo>
                  <a:lnTo>
                    <a:pt x="438" y="84"/>
                  </a:lnTo>
                  <a:lnTo>
                    <a:pt x="424" y="93"/>
                  </a:lnTo>
                  <a:lnTo>
                    <a:pt x="413" y="100"/>
                  </a:lnTo>
                  <a:lnTo>
                    <a:pt x="379" y="125"/>
                  </a:lnTo>
                  <a:lnTo>
                    <a:pt x="356" y="118"/>
                  </a:lnTo>
                  <a:lnTo>
                    <a:pt x="347" y="118"/>
                  </a:lnTo>
                  <a:lnTo>
                    <a:pt x="347" y="109"/>
                  </a:lnTo>
                  <a:lnTo>
                    <a:pt x="351" y="97"/>
                  </a:lnTo>
                  <a:lnTo>
                    <a:pt x="356" y="88"/>
                  </a:lnTo>
                  <a:lnTo>
                    <a:pt x="326" y="68"/>
                  </a:lnTo>
                  <a:lnTo>
                    <a:pt x="317" y="65"/>
                  </a:lnTo>
                  <a:lnTo>
                    <a:pt x="301" y="54"/>
                  </a:lnTo>
                  <a:lnTo>
                    <a:pt x="297" y="31"/>
                  </a:lnTo>
                  <a:lnTo>
                    <a:pt x="290" y="18"/>
                  </a:lnTo>
                  <a:lnTo>
                    <a:pt x="279" y="18"/>
                  </a:lnTo>
                  <a:lnTo>
                    <a:pt x="267" y="4"/>
                  </a:lnTo>
                  <a:lnTo>
                    <a:pt x="251" y="2"/>
                  </a:lnTo>
                  <a:lnTo>
                    <a:pt x="236" y="0"/>
                  </a:lnTo>
                </a:path>
              </a:pathLst>
            </a:custGeom>
            <a:solidFill>
              <a:schemeClr val="bg1"/>
            </a:solidFill>
            <a:ln w="12700" cap="rnd">
              <a:solidFill>
                <a:srgbClr val="009EE0"/>
              </a:solidFill>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GB" dirty="0"/>
            </a:p>
          </p:txBody>
        </p:sp>
      </p:grpSp>
      <p:sp>
        <p:nvSpPr>
          <p:cNvPr id="3" name="Rechteck 2"/>
          <p:cNvSpPr/>
          <p:nvPr/>
        </p:nvSpPr>
        <p:spPr>
          <a:xfrm>
            <a:off x="863600" y="2555459"/>
            <a:ext cx="3300904" cy="369332"/>
          </a:xfrm>
          <a:prstGeom prst="rect">
            <a:avLst/>
          </a:prstGeom>
        </p:spPr>
        <p:txBody>
          <a:bodyPr wrap="none">
            <a:spAutoFit/>
          </a:bodyPr>
          <a:lstStyle/>
          <a:p>
            <a:r>
              <a:rPr lang="de-DE" smtClean="0"/>
              <a:t>Show </a:t>
            </a:r>
            <a:r>
              <a:rPr lang="de-DE" dirty="0" smtClean="0"/>
              <a:t>an </a:t>
            </a:r>
            <a:r>
              <a:rPr lang="de-DE" dirty="0" err="1" smtClean="0"/>
              <a:t>example</a:t>
            </a:r>
            <a:r>
              <a:rPr lang="de-DE" dirty="0" smtClean="0"/>
              <a:t> route </a:t>
            </a:r>
            <a:r>
              <a:rPr lang="de-DE" dirty="0" err="1" smtClean="0"/>
              <a:t>matrix</a:t>
            </a:r>
            <a:endParaRPr lang="de-DE" dirty="0"/>
          </a:p>
        </p:txBody>
      </p:sp>
    </p:spTree>
    <p:extLst>
      <p:ext uri="{BB962C8B-B14F-4D97-AF65-F5344CB8AC3E}">
        <p14:creationId xmlns:p14="http://schemas.microsoft.com/office/powerpoint/2010/main" val="2508380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sp>
        <p:nvSpPr>
          <p:cNvPr id="105" name="TextBox 2"/>
          <p:cNvSpPr txBox="1"/>
          <p:nvPr/>
        </p:nvSpPr>
        <p:spPr>
          <a:xfrm>
            <a:off x="755576" y="1448780"/>
            <a:ext cx="3214485" cy="338554"/>
          </a:xfrm>
          <a:prstGeom prst="rect">
            <a:avLst/>
          </a:prstGeom>
          <a:noFill/>
        </p:spPr>
        <p:txBody>
          <a:bodyPr wrap="square" rtlCol="0">
            <a:spAutoFit/>
          </a:bodyPr>
          <a:lstStyle/>
          <a:p>
            <a:r>
              <a:rPr lang="de-DE" sz="1600" dirty="0" smtClean="0">
                <a:solidFill>
                  <a:schemeClr val="accent1"/>
                </a:solidFill>
              </a:rPr>
              <a:t>Existierender Markt</a:t>
            </a:r>
            <a:endParaRPr lang="de-DE" sz="1600" dirty="0">
              <a:solidFill>
                <a:schemeClr val="accent1"/>
              </a:solidFill>
            </a:endParaRPr>
          </a:p>
        </p:txBody>
      </p:sp>
      <p:sp>
        <p:nvSpPr>
          <p:cNvPr id="106" name="TextBox 5"/>
          <p:cNvSpPr txBox="1"/>
          <p:nvPr/>
        </p:nvSpPr>
        <p:spPr>
          <a:xfrm>
            <a:off x="1182649" y="1858601"/>
            <a:ext cx="3425355" cy="1523494"/>
          </a:xfrm>
          <a:prstGeom prst="rect">
            <a:avLst/>
          </a:prstGeom>
          <a:noFill/>
        </p:spPr>
        <p:txBody>
          <a:bodyPr wrap="square" rtlCol="0">
            <a:spAutoFit/>
          </a:bodyPr>
          <a:lstStyle/>
          <a:p>
            <a:pPr marL="171450" indent="-171450">
              <a:spcAft>
                <a:spcPts val="600"/>
              </a:spcAft>
              <a:buFont typeface="Arial"/>
              <a:buChar char="•"/>
            </a:pPr>
            <a:r>
              <a:rPr lang="de-DE" sz="1300" dirty="0"/>
              <a:t>Einzelunternehmer dominieren </a:t>
            </a:r>
          </a:p>
          <a:p>
            <a:pPr marL="171450" indent="-171450">
              <a:spcAft>
                <a:spcPts val="600"/>
              </a:spcAft>
              <a:buFont typeface="Arial"/>
              <a:buChar char="•"/>
            </a:pPr>
            <a:r>
              <a:rPr lang="de-DE" sz="1300" dirty="0"/>
              <a:t>Hoher Schwarzmarktanteil</a:t>
            </a:r>
          </a:p>
          <a:p>
            <a:pPr marL="171450" indent="-171450">
              <a:spcAft>
                <a:spcPts val="600"/>
              </a:spcAft>
              <a:buFont typeface="Arial"/>
              <a:buChar char="•"/>
            </a:pPr>
            <a:r>
              <a:rPr lang="de-DE" sz="1300" dirty="0"/>
              <a:t>Hoher Preisdruck und Absatz-Unsicherheit für Anbieter</a:t>
            </a:r>
          </a:p>
          <a:p>
            <a:pPr marL="171450" indent="-171450">
              <a:spcAft>
                <a:spcPts val="600"/>
              </a:spcAft>
              <a:buFont typeface="Arial"/>
              <a:buChar char="•"/>
            </a:pPr>
            <a:r>
              <a:rPr lang="de-DE" sz="1300" dirty="0" smtClean="0"/>
              <a:t>Geringer Technisierungsgrad </a:t>
            </a:r>
            <a:r>
              <a:rPr lang="de-DE" sz="1300" dirty="0"/>
              <a:t>in </a:t>
            </a:r>
            <a:r>
              <a:rPr lang="de-DE" sz="1300" dirty="0" smtClean="0"/>
              <a:t>        B2C</a:t>
            </a:r>
            <a:r>
              <a:rPr lang="de-DE" sz="1300" dirty="0"/>
              <a:t>-</a:t>
            </a:r>
            <a:r>
              <a:rPr lang="de-DE" sz="1300" dirty="0" smtClean="0"/>
              <a:t>Beziehungen</a:t>
            </a:r>
            <a:endParaRPr lang="de-DE" sz="1300" dirty="0"/>
          </a:p>
        </p:txBody>
      </p:sp>
      <p:sp>
        <p:nvSpPr>
          <p:cNvPr id="112" name="TextBox 2"/>
          <p:cNvSpPr txBox="1"/>
          <p:nvPr/>
        </p:nvSpPr>
        <p:spPr>
          <a:xfrm>
            <a:off x="5184068" y="1448780"/>
            <a:ext cx="3214485" cy="338554"/>
          </a:xfrm>
          <a:prstGeom prst="rect">
            <a:avLst/>
          </a:prstGeom>
          <a:noFill/>
        </p:spPr>
        <p:txBody>
          <a:bodyPr wrap="square" rtlCol="0">
            <a:spAutoFit/>
          </a:bodyPr>
          <a:lstStyle/>
          <a:p>
            <a:r>
              <a:rPr lang="de-DE" sz="1600" dirty="0" smtClean="0">
                <a:solidFill>
                  <a:schemeClr val="accent1"/>
                </a:solidFill>
              </a:rPr>
              <a:t>Geschäftsidee</a:t>
            </a:r>
            <a:endParaRPr lang="de-DE" sz="1600" dirty="0">
              <a:solidFill>
                <a:schemeClr val="accent1"/>
              </a:solidFill>
            </a:endParaRPr>
          </a:p>
        </p:txBody>
      </p:sp>
      <p:sp>
        <p:nvSpPr>
          <p:cNvPr id="113" name="TextBox 5"/>
          <p:cNvSpPr txBox="1"/>
          <p:nvPr/>
        </p:nvSpPr>
        <p:spPr>
          <a:xfrm>
            <a:off x="5580112" y="1844824"/>
            <a:ext cx="3317343" cy="1323439"/>
          </a:xfrm>
          <a:prstGeom prst="rect">
            <a:avLst/>
          </a:prstGeom>
          <a:noFill/>
        </p:spPr>
        <p:txBody>
          <a:bodyPr wrap="square" rtlCol="0">
            <a:spAutoFit/>
          </a:bodyPr>
          <a:lstStyle/>
          <a:p>
            <a:pPr marL="171450" indent="-171450">
              <a:spcAft>
                <a:spcPts val="600"/>
              </a:spcAft>
              <a:buFont typeface="Arial"/>
              <a:buChar char="•"/>
            </a:pPr>
            <a:r>
              <a:rPr lang="de-DE" sz="1300" dirty="0"/>
              <a:t>Vermittlung von Beauty-Dienstleistern </a:t>
            </a:r>
            <a:endParaRPr lang="de-DE" sz="1300" dirty="0" smtClean="0"/>
          </a:p>
          <a:p>
            <a:pPr marL="171450" indent="-171450">
              <a:spcAft>
                <a:spcPts val="600"/>
              </a:spcAft>
              <a:buFont typeface="Arial"/>
              <a:buChar char="•"/>
            </a:pPr>
            <a:r>
              <a:rPr lang="de-DE" sz="1300" dirty="0" smtClean="0"/>
              <a:t>Effiziente </a:t>
            </a:r>
            <a:r>
              <a:rPr lang="de-DE" sz="1300" dirty="0"/>
              <a:t>„on </a:t>
            </a:r>
            <a:r>
              <a:rPr lang="de-DE" sz="1300" dirty="0" err="1"/>
              <a:t>the</a:t>
            </a:r>
            <a:r>
              <a:rPr lang="de-DE" sz="1300" dirty="0"/>
              <a:t> </a:t>
            </a:r>
            <a:r>
              <a:rPr lang="de-DE" sz="1300" dirty="0" err="1"/>
              <a:t>run</a:t>
            </a:r>
            <a:r>
              <a:rPr lang="de-DE" sz="1300" dirty="0" smtClean="0"/>
              <a:t>“-Terminbuchung </a:t>
            </a:r>
            <a:endParaRPr lang="de-DE" sz="1300" dirty="0"/>
          </a:p>
          <a:p>
            <a:pPr marL="171450" indent="-171450">
              <a:spcAft>
                <a:spcPts val="600"/>
              </a:spcAft>
              <a:buFont typeface="Arial"/>
              <a:buChar char="•"/>
            </a:pPr>
            <a:r>
              <a:rPr lang="de-DE" sz="1300" dirty="0" smtClean="0"/>
              <a:t>Flexibles </a:t>
            </a:r>
            <a:r>
              <a:rPr lang="de-DE" sz="1300" dirty="0" err="1"/>
              <a:t>Pricing</a:t>
            </a:r>
            <a:r>
              <a:rPr lang="de-DE" sz="1300" dirty="0"/>
              <a:t> &amp; </a:t>
            </a:r>
            <a:r>
              <a:rPr lang="de-DE" sz="1300" dirty="0" err="1"/>
              <a:t>Yield</a:t>
            </a:r>
            <a:r>
              <a:rPr lang="de-DE" sz="1300" dirty="0"/>
              <a:t> Management</a:t>
            </a:r>
          </a:p>
          <a:p>
            <a:pPr marL="171450" indent="-171450">
              <a:spcAft>
                <a:spcPts val="600"/>
              </a:spcAft>
              <a:buFont typeface="Arial"/>
              <a:buChar char="•"/>
            </a:pPr>
            <a:r>
              <a:rPr lang="de-DE" sz="1300" dirty="0"/>
              <a:t>Qualitätssicherung durch eigene </a:t>
            </a:r>
            <a:r>
              <a:rPr lang="de-DE" sz="1300" dirty="0" smtClean="0"/>
              <a:t>Stylisten</a:t>
            </a:r>
            <a:endParaRPr lang="de-DE" sz="1300" dirty="0"/>
          </a:p>
        </p:txBody>
      </p:sp>
      <p:sp>
        <p:nvSpPr>
          <p:cNvPr id="140" name="Rectangle 11"/>
          <p:cNvSpPr/>
          <p:nvPr/>
        </p:nvSpPr>
        <p:spPr bwMode="auto">
          <a:xfrm>
            <a:off x="4499992" y="3584566"/>
            <a:ext cx="4257637" cy="2577952"/>
          </a:xfrm>
          <a:prstGeom prst="rect">
            <a:avLst/>
          </a:prstGeom>
          <a:solidFill>
            <a:schemeClr val="accent1"/>
          </a:solidFill>
          <a:ln>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1116000" tIns="0" rIns="0" bIns="0" rtlCol="0" anchor="ctr"/>
          <a:lstStyle/>
          <a:p>
            <a:pPr marL="285750" indent="-285750">
              <a:buFont typeface="Arial"/>
              <a:buChar char="•"/>
            </a:pPr>
            <a:endParaRPr lang="en-US" sz="1600" dirty="0">
              <a:solidFill>
                <a:schemeClr val="bg1"/>
              </a:solidFill>
            </a:endParaRPr>
          </a:p>
        </p:txBody>
      </p:sp>
      <p:grpSp>
        <p:nvGrpSpPr>
          <p:cNvPr id="141" name="Group 12"/>
          <p:cNvGrpSpPr/>
          <p:nvPr/>
        </p:nvGrpSpPr>
        <p:grpSpPr>
          <a:xfrm>
            <a:off x="747109" y="3573016"/>
            <a:ext cx="4612017" cy="2610695"/>
            <a:chOff x="747109" y="2712955"/>
            <a:chExt cx="4612017" cy="2870931"/>
          </a:xfrm>
          <a:solidFill>
            <a:schemeClr val="bg1">
              <a:lumMod val="95000"/>
            </a:schemeClr>
          </a:solidFill>
        </p:grpSpPr>
        <p:sp>
          <p:nvSpPr>
            <p:cNvPr id="142" name="Isosceles Triangle 8"/>
            <p:cNvSpPr/>
            <p:nvPr/>
          </p:nvSpPr>
          <p:spPr bwMode="auto">
            <a:xfrm rot="5400000">
              <a:off x="3491612" y="3716373"/>
              <a:ext cx="2870931" cy="864096"/>
            </a:xfrm>
            <a:prstGeom prst="triangle">
              <a:avLst/>
            </a:prstGeom>
            <a:grp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285750" indent="-285750">
                <a:buFont typeface="Arial"/>
                <a:buChar char="•"/>
              </a:pPr>
              <a:endParaRPr lang="en-US">
                <a:solidFill>
                  <a:schemeClr val="tx1"/>
                </a:solidFill>
              </a:endParaRPr>
            </a:p>
          </p:txBody>
        </p:sp>
        <p:sp>
          <p:nvSpPr>
            <p:cNvPr id="143" name="Rectangle 9"/>
            <p:cNvSpPr/>
            <p:nvPr/>
          </p:nvSpPr>
          <p:spPr bwMode="auto">
            <a:xfrm>
              <a:off x="747109" y="2717162"/>
              <a:ext cx="3752883" cy="2865984"/>
            </a:xfrm>
            <a:prstGeom prst="rect">
              <a:avLst/>
            </a:prstGeom>
            <a:grp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360000" tIns="0" rIns="0" bIns="0" rtlCol="0" anchor="ctr"/>
            <a:lstStyle/>
            <a:p>
              <a:endParaRPr lang="en-US" sz="1600" dirty="0">
                <a:solidFill>
                  <a:schemeClr val="tx1"/>
                </a:solidFill>
              </a:endParaRPr>
            </a:p>
          </p:txBody>
        </p:sp>
      </p:grpSp>
      <p:sp>
        <p:nvSpPr>
          <p:cNvPr id="144" name="TextBox 2"/>
          <p:cNvSpPr txBox="1"/>
          <p:nvPr/>
        </p:nvSpPr>
        <p:spPr>
          <a:xfrm>
            <a:off x="1367644" y="3651969"/>
            <a:ext cx="2340260" cy="338554"/>
          </a:xfrm>
          <a:prstGeom prst="rect">
            <a:avLst/>
          </a:prstGeom>
          <a:noFill/>
        </p:spPr>
        <p:txBody>
          <a:bodyPr wrap="square" rtlCol="0">
            <a:spAutoFit/>
          </a:bodyPr>
          <a:lstStyle/>
          <a:p>
            <a:r>
              <a:rPr lang="en-US" sz="1600" dirty="0" err="1" smtClean="0"/>
              <a:t>Kernfragen</a:t>
            </a:r>
            <a:endParaRPr lang="en-US" dirty="0"/>
          </a:p>
        </p:txBody>
      </p:sp>
      <p:sp>
        <p:nvSpPr>
          <p:cNvPr id="145" name="TextBox 15"/>
          <p:cNvSpPr txBox="1"/>
          <p:nvPr/>
        </p:nvSpPr>
        <p:spPr>
          <a:xfrm>
            <a:off x="5724128" y="3651969"/>
            <a:ext cx="2340260" cy="338554"/>
          </a:xfrm>
          <a:prstGeom prst="rect">
            <a:avLst/>
          </a:prstGeom>
          <a:noFill/>
        </p:spPr>
        <p:txBody>
          <a:bodyPr wrap="square" rtlCol="0">
            <a:spAutoFit/>
          </a:bodyPr>
          <a:lstStyle/>
          <a:p>
            <a:r>
              <a:rPr lang="en-US" sz="1600" dirty="0" err="1" smtClean="0">
                <a:solidFill>
                  <a:srgbClr val="FFFFFF"/>
                </a:solidFill>
              </a:rPr>
              <a:t>Zielsetzung</a:t>
            </a:r>
            <a:endParaRPr lang="en-US" sz="1600" dirty="0">
              <a:solidFill>
                <a:srgbClr val="FFFFFF"/>
              </a:solidFill>
            </a:endParaRPr>
          </a:p>
        </p:txBody>
      </p:sp>
      <p:sp>
        <p:nvSpPr>
          <p:cNvPr id="71" name="Oval 70"/>
          <p:cNvSpPr/>
          <p:nvPr/>
        </p:nvSpPr>
        <p:spPr bwMode="auto">
          <a:xfrm>
            <a:off x="868733" y="3657114"/>
            <a:ext cx="462907" cy="462907"/>
          </a:xfrm>
          <a:prstGeom prst="ellips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2600" dirty="0" smtClean="0">
                <a:solidFill>
                  <a:schemeClr val="bg1"/>
                </a:solidFill>
              </a:rPr>
              <a:t>?</a:t>
            </a:r>
            <a:endParaRPr lang="de-DE" sz="2600" dirty="0">
              <a:solidFill>
                <a:schemeClr val="bg1"/>
              </a:solidFill>
            </a:endParaRPr>
          </a:p>
        </p:txBody>
      </p:sp>
      <p:sp>
        <p:nvSpPr>
          <p:cNvPr id="63" name="Textfeld 41"/>
          <p:cNvSpPr txBox="1"/>
          <p:nvPr/>
        </p:nvSpPr>
        <p:spPr>
          <a:xfrm>
            <a:off x="1115616" y="4048014"/>
            <a:ext cx="3483994" cy="468051"/>
          </a:xfrm>
          <a:prstGeom prst="rect">
            <a:avLst/>
          </a:prstGeom>
          <a:noFill/>
        </p:spPr>
        <p:txBody>
          <a:bodyPr wrap="square" rtlCol="0" anchor="t">
            <a:noAutofit/>
          </a:bodyPr>
          <a:lstStyle/>
          <a:p>
            <a:pPr marL="252000">
              <a:spcBef>
                <a:spcPts val="1200"/>
              </a:spcBef>
            </a:pPr>
            <a:r>
              <a:rPr lang="de-DE" sz="1300" dirty="0">
                <a:latin typeface="+mj-lt"/>
              </a:rPr>
              <a:t>Wie </a:t>
            </a:r>
            <a:r>
              <a:rPr lang="de-DE" sz="1300" dirty="0" smtClean="0">
                <a:latin typeface="+mj-lt"/>
              </a:rPr>
              <a:t>sind der Markt und das Umfeld strukturiert?</a:t>
            </a:r>
            <a:endParaRPr lang="de-DE" sz="1300" dirty="0">
              <a:latin typeface="+mj-lt"/>
            </a:endParaRPr>
          </a:p>
        </p:txBody>
      </p:sp>
      <p:sp>
        <p:nvSpPr>
          <p:cNvPr id="64" name="Textfeld 41"/>
          <p:cNvSpPr txBox="1"/>
          <p:nvPr/>
        </p:nvSpPr>
        <p:spPr>
          <a:xfrm>
            <a:off x="1115616" y="4561865"/>
            <a:ext cx="3470979" cy="432048"/>
          </a:xfrm>
          <a:prstGeom prst="rect">
            <a:avLst/>
          </a:prstGeom>
          <a:noFill/>
        </p:spPr>
        <p:txBody>
          <a:bodyPr wrap="square" rtlCol="0" anchor="t">
            <a:noAutofit/>
          </a:bodyPr>
          <a:lstStyle>
            <a:defPPr>
              <a:defRPr lang="de-DE"/>
            </a:defPPr>
            <a:lvl1pPr marL="252000">
              <a:spcBef>
                <a:spcPts val="1200"/>
              </a:spcBef>
              <a:defRPr sz="1300">
                <a:latin typeface="+mj-lt"/>
              </a:defRPr>
            </a:lvl1pPr>
          </a:lstStyle>
          <a:p>
            <a:r>
              <a:rPr lang="de-DE" dirty="0"/>
              <a:t>Existieren relevante Konkurrenzprodukte?</a:t>
            </a:r>
          </a:p>
        </p:txBody>
      </p:sp>
      <p:sp>
        <p:nvSpPr>
          <p:cNvPr id="65" name="Textfeld 41"/>
          <p:cNvSpPr txBox="1"/>
          <p:nvPr/>
        </p:nvSpPr>
        <p:spPr>
          <a:xfrm>
            <a:off x="1115616" y="5039713"/>
            <a:ext cx="3550516" cy="474667"/>
          </a:xfrm>
          <a:prstGeom prst="rect">
            <a:avLst/>
          </a:prstGeom>
          <a:noFill/>
        </p:spPr>
        <p:txBody>
          <a:bodyPr wrap="square" rtlCol="0" anchor="t">
            <a:noAutofit/>
          </a:bodyPr>
          <a:lstStyle/>
          <a:p>
            <a:pPr marL="252000">
              <a:spcBef>
                <a:spcPts val="1200"/>
              </a:spcBef>
            </a:pPr>
            <a:r>
              <a:rPr lang="de-DE" sz="1300" dirty="0"/>
              <a:t>Welche Anforderungen haben </a:t>
            </a:r>
            <a:r>
              <a:rPr lang="de-DE" sz="1300" dirty="0" smtClean="0"/>
              <a:t>Anbieter und Kunden der Beautydienstleistungen?</a:t>
            </a:r>
            <a:endParaRPr lang="de-DE" sz="1300" dirty="0"/>
          </a:p>
        </p:txBody>
      </p:sp>
      <p:sp>
        <p:nvSpPr>
          <p:cNvPr id="73" name="Textfeld 41"/>
          <p:cNvSpPr txBox="1"/>
          <p:nvPr/>
        </p:nvSpPr>
        <p:spPr>
          <a:xfrm>
            <a:off x="1115616" y="5560181"/>
            <a:ext cx="3470979" cy="252028"/>
          </a:xfrm>
          <a:prstGeom prst="rect">
            <a:avLst/>
          </a:prstGeom>
          <a:noFill/>
        </p:spPr>
        <p:txBody>
          <a:bodyPr wrap="square" rtlCol="0" anchor="t">
            <a:noAutofit/>
          </a:bodyPr>
          <a:lstStyle/>
          <a:p>
            <a:pPr marL="252000">
              <a:spcBef>
                <a:spcPts val="1200"/>
              </a:spcBef>
            </a:pPr>
            <a:r>
              <a:rPr lang="de-DE" sz="1300" dirty="0" smtClean="0"/>
              <a:t>Wie kann der </a:t>
            </a:r>
            <a:r>
              <a:rPr lang="de-DE" sz="1300" dirty="0"/>
              <a:t>Workflow </a:t>
            </a:r>
            <a:r>
              <a:rPr lang="de-DE" sz="1300" dirty="0" smtClean="0"/>
              <a:t>umgesetzt werden?</a:t>
            </a:r>
            <a:endParaRPr lang="de-DE" sz="1300" dirty="0"/>
          </a:p>
        </p:txBody>
      </p:sp>
      <p:sp>
        <p:nvSpPr>
          <p:cNvPr id="70" name="Oval 69"/>
          <p:cNvSpPr/>
          <p:nvPr/>
        </p:nvSpPr>
        <p:spPr bwMode="auto">
          <a:xfrm>
            <a:off x="5184068" y="3693118"/>
            <a:ext cx="462907" cy="462907"/>
          </a:xfrm>
          <a:prstGeom prst="ellipse">
            <a:avLst/>
          </a:prstGeom>
          <a:solidFill>
            <a:schemeClr val="bg1">
              <a:lumMod val="95000"/>
            </a:schemeClr>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2600" dirty="0" smtClean="0">
                <a:solidFill>
                  <a:schemeClr val="accent1"/>
                </a:solidFill>
              </a:rPr>
              <a:t>!</a:t>
            </a:r>
            <a:endParaRPr lang="de-DE" sz="2600" dirty="0">
              <a:solidFill>
                <a:schemeClr val="accent1"/>
              </a:solidFill>
            </a:endParaRPr>
          </a:p>
        </p:txBody>
      </p:sp>
      <p:sp>
        <p:nvSpPr>
          <p:cNvPr id="66" name="Textfeld 41"/>
          <p:cNvSpPr txBox="1"/>
          <p:nvPr/>
        </p:nvSpPr>
        <p:spPr>
          <a:xfrm>
            <a:off x="5529514" y="5324912"/>
            <a:ext cx="3060339" cy="847337"/>
          </a:xfrm>
          <a:prstGeom prst="rect">
            <a:avLst/>
          </a:prstGeom>
          <a:noFill/>
        </p:spPr>
        <p:txBody>
          <a:bodyPr wrap="square" rtlCol="0" anchor="t">
            <a:noAutofit/>
          </a:bodyPr>
          <a:lstStyle/>
          <a:p>
            <a:pPr marL="288000">
              <a:spcBef>
                <a:spcPts val="1200"/>
              </a:spcBef>
            </a:pPr>
            <a:r>
              <a:rPr lang="de-DE" sz="1300" dirty="0" smtClean="0">
                <a:solidFill>
                  <a:schemeClr val="bg1"/>
                </a:solidFill>
              </a:rPr>
              <a:t>Qualitative Bewertung der existierenden Technologielösungen am Markt</a:t>
            </a:r>
            <a:endParaRPr lang="de-DE" sz="1300" dirty="0">
              <a:solidFill>
                <a:schemeClr val="bg1"/>
              </a:solidFill>
            </a:endParaRPr>
          </a:p>
        </p:txBody>
      </p:sp>
      <p:sp>
        <p:nvSpPr>
          <p:cNvPr id="67" name="Textfeld 41"/>
          <p:cNvSpPr txBox="1"/>
          <p:nvPr/>
        </p:nvSpPr>
        <p:spPr>
          <a:xfrm>
            <a:off x="5511511" y="4787847"/>
            <a:ext cx="3096343" cy="628318"/>
          </a:xfrm>
          <a:prstGeom prst="rect">
            <a:avLst/>
          </a:prstGeom>
          <a:noFill/>
        </p:spPr>
        <p:txBody>
          <a:bodyPr wrap="square" rtlCol="0" anchor="t">
            <a:noAutofit/>
          </a:bodyPr>
          <a:lstStyle/>
          <a:p>
            <a:pPr marL="288000">
              <a:spcBef>
                <a:spcPts val="1200"/>
              </a:spcBef>
            </a:pPr>
            <a:r>
              <a:rPr lang="de-DE" sz="1300" dirty="0">
                <a:solidFill>
                  <a:schemeClr val="bg1"/>
                </a:solidFill>
              </a:rPr>
              <a:t>Validierung </a:t>
            </a:r>
            <a:r>
              <a:rPr lang="de-DE" sz="1300" dirty="0" smtClean="0">
                <a:solidFill>
                  <a:schemeClr val="bg1"/>
                </a:solidFill>
              </a:rPr>
              <a:t>der Geschäftsidee durch Umfragen</a:t>
            </a:r>
            <a:endParaRPr lang="de-DE" sz="1300" dirty="0">
              <a:solidFill>
                <a:schemeClr val="bg1"/>
              </a:solidFill>
            </a:endParaRPr>
          </a:p>
        </p:txBody>
      </p:sp>
      <p:sp>
        <p:nvSpPr>
          <p:cNvPr id="68" name="Textfeld 41"/>
          <p:cNvSpPr txBox="1"/>
          <p:nvPr/>
        </p:nvSpPr>
        <p:spPr>
          <a:xfrm>
            <a:off x="5529513" y="4028768"/>
            <a:ext cx="3470979" cy="847337"/>
          </a:xfrm>
          <a:prstGeom prst="rect">
            <a:avLst/>
          </a:prstGeom>
          <a:noFill/>
        </p:spPr>
        <p:txBody>
          <a:bodyPr wrap="square" rtlCol="0" anchor="t">
            <a:noAutofit/>
          </a:bodyPr>
          <a:lstStyle/>
          <a:p>
            <a:pPr marL="252000">
              <a:spcBef>
                <a:spcPts val="1200"/>
              </a:spcBef>
            </a:pPr>
            <a:r>
              <a:rPr lang="de-DE" sz="1300" dirty="0">
                <a:solidFill>
                  <a:schemeClr val="bg1"/>
                </a:solidFill>
              </a:rPr>
              <a:t>Schaffung eines Überblicks </a:t>
            </a:r>
            <a:r>
              <a:rPr lang="de-DE" sz="1300" dirty="0" smtClean="0">
                <a:solidFill>
                  <a:schemeClr val="bg1"/>
                </a:solidFill>
              </a:rPr>
              <a:t>über den Markt, die </a:t>
            </a:r>
            <a:r>
              <a:rPr lang="de-DE" sz="1300" dirty="0">
                <a:solidFill>
                  <a:schemeClr val="bg1"/>
                </a:solidFill>
              </a:rPr>
              <a:t>Zielgruppen und deren Bedürfnisse</a:t>
            </a:r>
          </a:p>
        </p:txBody>
      </p:sp>
      <p:sp>
        <p:nvSpPr>
          <p:cNvPr id="28"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0" name="Gruppierung 29"/>
          <p:cNvGrpSpPr/>
          <p:nvPr/>
        </p:nvGrpSpPr>
        <p:grpSpPr>
          <a:xfrm>
            <a:off x="4467145" y="2168860"/>
            <a:ext cx="698155" cy="698155"/>
            <a:chOff x="1947398" y="695744"/>
            <a:chExt cx="5201920" cy="5201920"/>
          </a:xfrm>
        </p:grpSpPr>
        <p:pic>
          <p:nvPicPr>
            <p:cNvPr id="31" name="Bild 30" descr="1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7398" y="695744"/>
              <a:ext cx="5201920" cy="5201920"/>
            </a:xfrm>
            <a:prstGeom prst="rect">
              <a:avLst/>
            </a:prstGeom>
          </p:spPr>
        </p:pic>
        <p:sp>
          <p:nvSpPr>
            <p:cNvPr id="32" name="Oval 31"/>
            <p:cNvSpPr/>
            <p:nvPr/>
          </p:nvSpPr>
          <p:spPr bwMode="auto">
            <a:xfrm>
              <a:off x="4139952" y="1880828"/>
              <a:ext cx="1440160" cy="2052228"/>
            </a:xfrm>
            <a:prstGeom prst="ellipse">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3" name="Textfeld 32"/>
            <p:cNvSpPr txBox="1"/>
            <p:nvPr/>
          </p:nvSpPr>
          <p:spPr>
            <a:xfrm>
              <a:off x="3466170" y="1525683"/>
              <a:ext cx="1265678" cy="2215988"/>
            </a:xfrm>
            <a:prstGeom prst="rect">
              <a:avLst/>
            </a:prstGeom>
            <a:noFill/>
          </p:spPr>
          <p:txBody>
            <a:bodyPr wrap="none" rtlCol="0">
              <a:noAutofit/>
            </a:bodyPr>
            <a:lstStyle/>
            <a:p>
              <a:r>
                <a:rPr lang="de-DE" b="1" dirty="0" smtClean="0">
                  <a:solidFill>
                    <a:schemeClr val="accent1"/>
                  </a:solidFill>
                </a:rPr>
                <a:t>?</a:t>
              </a:r>
              <a:endParaRPr lang="de-DE" b="1" dirty="0">
                <a:solidFill>
                  <a:schemeClr val="accent1"/>
                </a:solidFill>
              </a:endParaRPr>
            </a:p>
          </p:txBody>
        </p:sp>
      </p:grpSp>
    </p:spTree>
    <p:extLst>
      <p:ext uri="{BB962C8B-B14F-4D97-AF65-F5344CB8AC3E}">
        <p14:creationId xmlns:p14="http://schemas.microsoft.com/office/powerpoint/2010/main" val="165654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hteck 7"/>
          <p:cNvSpPr/>
          <p:nvPr/>
        </p:nvSpPr>
        <p:spPr bwMode="auto">
          <a:xfrm>
            <a:off x="2305050" y="2541348"/>
            <a:ext cx="6443664" cy="1152128"/>
          </a:xfrm>
          <a:prstGeom prst="rect">
            <a:avLst/>
          </a:prstGeom>
          <a:solidFill>
            <a:srgbClr val="CCCCCC"/>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6" name="Textfeld 45"/>
          <p:cNvSpPr txBox="1"/>
          <p:nvPr/>
        </p:nvSpPr>
        <p:spPr>
          <a:xfrm>
            <a:off x="2312819" y="2546762"/>
            <a:ext cx="3384550" cy="1152128"/>
          </a:xfrm>
          <a:prstGeom prst="rect">
            <a:avLst/>
          </a:prstGeom>
          <a:noFill/>
        </p:spPr>
        <p:txBody>
          <a:bodyPr wrap="square" lIns="36000" rtlCol="0" anchor="ctr">
            <a:noAutofit/>
          </a:bodyPr>
          <a:lstStyle/>
          <a:p>
            <a:pPr marL="176400" indent="-140400">
              <a:spcBef>
                <a:spcPts val="0"/>
              </a:spcBef>
              <a:buFont typeface="Arial"/>
              <a:buChar char="•"/>
            </a:pPr>
            <a:r>
              <a:rPr lang="de-DE" sz="1200" dirty="0" smtClean="0"/>
              <a:t>Durchführung einer quantitativen Umfrage</a:t>
            </a:r>
          </a:p>
          <a:p>
            <a:pPr marL="176400" indent="-140400">
              <a:spcBef>
                <a:spcPts val="0"/>
              </a:spcBef>
              <a:buFont typeface="Arial"/>
              <a:buChar char="•"/>
            </a:pPr>
            <a:r>
              <a:rPr lang="de-DE" sz="1200" dirty="0" smtClean="0"/>
              <a:t>Verifikation der Hypothesen aus Phase 2</a:t>
            </a:r>
          </a:p>
          <a:p>
            <a:pPr marL="176400" indent="-140400">
              <a:spcBef>
                <a:spcPts val="0"/>
              </a:spcBef>
              <a:buFont typeface="Arial"/>
              <a:buChar char="•"/>
            </a:pPr>
            <a:r>
              <a:rPr lang="de-DE" sz="1200" dirty="0" smtClean="0"/>
              <a:t>Analyse des Standard-Workflows</a:t>
            </a:r>
          </a:p>
          <a:p>
            <a:pPr marL="176400" indent="-140400">
              <a:spcBef>
                <a:spcPts val="0"/>
              </a:spcBef>
              <a:buFont typeface="Arial"/>
              <a:buChar char="•"/>
            </a:pPr>
            <a:r>
              <a:rPr lang="de-DE" sz="1200" dirty="0" smtClean="0"/>
              <a:t>Spezifizierung von Zielkunden und Anbietern hinsichtlich soziodemographischer Merkmale</a:t>
            </a:r>
          </a:p>
        </p:txBody>
      </p:sp>
      <p:sp>
        <p:nvSpPr>
          <p:cNvPr id="50" name="Rechteck 7"/>
          <p:cNvSpPr/>
          <p:nvPr/>
        </p:nvSpPr>
        <p:spPr bwMode="auto">
          <a:xfrm>
            <a:off x="2305051" y="4940697"/>
            <a:ext cx="6443662" cy="1152128"/>
          </a:xfrm>
          <a:prstGeom prst="rect">
            <a:avLst/>
          </a:prstGeom>
          <a:solidFill>
            <a:srgbClr val="CCCCCC"/>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9" name="Textfeld 48"/>
          <p:cNvSpPr txBox="1"/>
          <p:nvPr/>
        </p:nvSpPr>
        <p:spPr>
          <a:xfrm>
            <a:off x="2303748" y="4941168"/>
            <a:ext cx="3384550" cy="1152128"/>
          </a:xfrm>
          <a:prstGeom prst="rect">
            <a:avLst/>
          </a:prstGeom>
          <a:noFill/>
        </p:spPr>
        <p:txBody>
          <a:bodyPr wrap="square" lIns="36000" rtlCol="0" anchor="ctr">
            <a:noAutofit/>
          </a:bodyPr>
          <a:lstStyle/>
          <a:p>
            <a:pPr marL="176400" indent="-140400">
              <a:spcBef>
                <a:spcPts val="0"/>
              </a:spcBef>
              <a:buFont typeface="Arial"/>
              <a:buChar char="•"/>
            </a:pPr>
            <a:r>
              <a:rPr lang="de-DE" sz="1200" dirty="0" smtClean="0"/>
              <a:t>Analyse der Branchenumwelt</a:t>
            </a:r>
          </a:p>
          <a:p>
            <a:pPr marL="176400" indent="-140400">
              <a:spcBef>
                <a:spcPts val="0"/>
              </a:spcBef>
              <a:buFont typeface="Arial"/>
              <a:buChar char="•"/>
            </a:pPr>
            <a:r>
              <a:rPr lang="de-DE" sz="1200" dirty="0" smtClean="0"/>
              <a:t>Untersuchung der globalen Umwelt</a:t>
            </a:r>
          </a:p>
          <a:p>
            <a:pPr marL="176400" indent="-140400">
              <a:spcBef>
                <a:spcPts val="0"/>
              </a:spcBef>
              <a:buFont typeface="Arial"/>
              <a:buChar char="•"/>
            </a:pPr>
            <a:r>
              <a:rPr lang="de-DE" sz="1200" dirty="0" smtClean="0"/>
              <a:t>Qualitative Bewertung der globalen &amp; Branchenumwelt</a:t>
            </a:r>
          </a:p>
        </p:txBody>
      </p:sp>
      <p:sp>
        <p:nvSpPr>
          <p:cNvPr id="68" name="Rechteck 7"/>
          <p:cNvSpPr/>
          <p:nvPr/>
        </p:nvSpPr>
        <p:spPr bwMode="auto">
          <a:xfrm>
            <a:off x="2303748" y="3743965"/>
            <a:ext cx="6444716" cy="1152128"/>
          </a:xfrm>
          <a:prstGeom prst="rect">
            <a:avLst/>
          </a:prstGeom>
          <a:solidFill>
            <a:srgbClr val="CCCCCC"/>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 name="Textfeld 4"/>
          <p:cNvSpPr txBox="1"/>
          <p:nvPr/>
        </p:nvSpPr>
        <p:spPr>
          <a:xfrm>
            <a:off x="2305051" y="3753036"/>
            <a:ext cx="3384550" cy="1152128"/>
          </a:xfrm>
          <a:prstGeom prst="rect">
            <a:avLst/>
          </a:prstGeom>
          <a:noFill/>
        </p:spPr>
        <p:txBody>
          <a:bodyPr wrap="square" lIns="36000" rtlCol="0" anchor="ctr">
            <a:noAutofit/>
          </a:bodyPr>
          <a:lstStyle/>
          <a:p>
            <a:pPr marL="176400" indent="-140400">
              <a:spcBef>
                <a:spcPts val="0"/>
              </a:spcBef>
              <a:buFont typeface="Arial"/>
              <a:buChar char="•"/>
            </a:pPr>
            <a:r>
              <a:rPr lang="de-DE" sz="1200" dirty="0" smtClean="0"/>
              <a:t>Durchführung qualitativer Interviews</a:t>
            </a:r>
          </a:p>
          <a:p>
            <a:pPr marL="176400" indent="-140400">
              <a:spcBef>
                <a:spcPts val="0"/>
              </a:spcBef>
              <a:buFont typeface="Arial"/>
              <a:buChar char="•"/>
            </a:pPr>
            <a:r>
              <a:rPr lang="de-DE" sz="1200" dirty="0" smtClean="0"/>
              <a:t>Erstellung von Customer </a:t>
            </a:r>
            <a:r>
              <a:rPr lang="de-DE" sz="1200" dirty="0" err="1" smtClean="0"/>
              <a:t>Profiles</a:t>
            </a:r>
            <a:endParaRPr lang="de-DE" sz="1200" dirty="0"/>
          </a:p>
          <a:p>
            <a:pPr marL="176400" indent="-140400">
              <a:spcBef>
                <a:spcPts val="0"/>
              </a:spcBef>
              <a:buFont typeface="Arial"/>
              <a:buChar char="•"/>
            </a:pPr>
            <a:r>
              <a:rPr lang="de-DE" sz="1200" dirty="0" smtClean="0"/>
              <a:t>Identifikation von Opinion-</a:t>
            </a:r>
            <a:r>
              <a:rPr lang="de-DE" sz="1200" dirty="0" err="1" smtClean="0"/>
              <a:t>Leaders</a:t>
            </a:r>
            <a:endParaRPr lang="de-DE" sz="1200" dirty="0" smtClean="0"/>
          </a:p>
          <a:p>
            <a:pPr marL="176400" indent="-140400">
              <a:spcBef>
                <a:spcPts val="0"/>
              </a:spcBef>
              <a:buFont typeface="Arial"/>
              <a:buChar char="•"/>
            </a:pPr>
            <a:r>
              <a:rPr lang="de-DE" sz="1200" dirty="0" smtClean="0"/>
              <a:t>Entwicklung von Hypothesen</a:t>
            </a:r>
          </a:p>
        </p:txBody>
      </p:sp>
      <p:sp>
        <p:nvSpPr>
          <p:cNvPr id="51" name="Rechteck 7"/>
          <p:cNvSpPr/>
          <p:nvPr/>
        </p:nvSpPr>
        <p:spPr bwMode="auto">
          <a:xfrm>
            <a:off x="5580112" y="3744245"/>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0" name="Rechteck 7"/>
          <p:cNvSpPr/>
          <p:nvPr/>
        </p:nvSpPr>
        <p:spPr bwMode="auto">
          <a:xfrm>
            <a:off x="2305050" y="1341438"/>
            <a:ext cx="6443664"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 name="Gleichschenkliges Dreieck 5"/>
          <p:cNvSpPr/>
          <p:nvPr/>
        </p:nvSpPr>
        <p:spPr bwMode="auto">
          <a:xfrm>
            <a:off x="5581649" y="1341438"/>
            <a:ext cx="3167063" cy="1151458"/>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2" name="Rechteck 7"/>
          <p:cNvSpPr/>
          <p:nvPr/>
        </p:nvSpPr>
        <p:spPr bwMode="auto">
          <a:xfrm>
            <a:off x="5581650" y="2541661"/>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 name="Titel 1"/>
          <p:cNvSpPr>
            <a:spLocks noGrp="1"/>
          </p:cNvSpPr>
          <p:nvPr>
            <p:ph type="title"/>
          </p:nvPr>
        </p:nvSpPr>
        <p:spPr>
          <a:xfrm>
            <a:off x="756000" y="188640"/>
            <a:ext cx="8001629" cy="305205"/>
          </a:xfrm>
        </p:spPr>
        <p:txBody>
          <a:bodyPr/>
          <a:lstStyle/>
          <a:p>
            <a:r>
              <a:rPr lang="de-DE" sz="1600" dirty="0" smtClean="0"/>
              <a:t>Aufbauend auf einer Basisanalyse wird das Geschäftsmodell mit Hilfe von Umfragen validiert. Anschließend werden technologische Anforderungen abgeleitet. </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Phasenübersicht</a:t>
            </a:r>
            <a:endParaRPr lang="de-DE" kern="0" dirty="0">
              <a:solidFill>
                <a:schemeClr val="accent1"/>
              </a:solidFill>
            </a:endParaRPr>
          </a:p>
        </p:txBody>
      </p:sp>
      <p:sp>
        <p:nvSpPr>
          <p:cNvPr id="53"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a:t>
            </a:r>
            <a:r>
              <a:rPr lang="de-DE" dirty="0" smtClean="0"/>
              <a:t>Erstgespräch mit Kunde, delta </a:t>
            </a:r>
            <a:r>
              <a:rPr lang="de-DE" dirty="0"/>
              <a:t>Karlsruhe </a:t>
            </a:r>
            <a:r>
              <a:rPr lang="de-DE" dirty="0" smtClean="0"/>
              <a:t>GmbH</a:t>
            </a:r>
            <a:endParaRPr lang="de-DE" dirty="0"/>
          </a:p>
        </p:txBody>
      </p:sp>
      <p:sp>
        <p:nvSpPr>
          <p:cNvPr id="28" name="Rechteck 7"/>
          <p:cNvSpPr/>
          <p:nvPr/>
        </p:nvSpPr>
        <p:spPr bwMode="auto">
          <a:xfrm>
            <a:off x="5581651" y="4941168"/>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3" name="Textfeld 42"/>
          <p:cNvSpPr txBox="1"/>
          <p:nvPr/>
        </p:nvSpPr>
        <p:spPr>
          <a:xfrm>
            <a:off x="763718" y="4447786"/>
            <a:ext cx="1602735" cy="523220"/>
          </a:xfrm>
          <a:prstGeom prst="rect">
            <a:avLst/>
          </a:prstGeom>
          <a:noFill/>
        </p:spPr>
        <p:txBody>
          <a:bodyPr wrap="none" rtlCol="0">
            <a:spAutoFit/>
          </a:bodyPr>
          <a:lstStyle/>
          <a:p>
            <a:pPr algn="r"/>
            <a:r>
              <a:rPr lang="de-DE" sz="1400" dirty="0" smtClean="0">
                <a:solidFill>
                  <a:srgbClr val="009EE0"/>
                </a:solidFill>
              </a:rPr>
              <a:t>Value Proposition </a:t>
            </a:r>
          </a:p>
          <a:p>
            <a:pPr algn="r"/>
            <a:r>
              <a:rPr lang="de-DE" sz="1400" dirty="0" smtClean="0">
                <a:solidFill>
                  <a:srgbClr val="009EE0"/>
                </a:solidFill>
              </a:rPr>
              <a:t>Design</a:t>
            </a:r>
            <a:endParaRPr lang="de-DE" sz="1400" dirty="0">
              <a:solidFill>
                <a:srgbClr val="009EE0"/>
              </a:solidFill>
            </a:endParaRPr>
          </a:p>
        </p:txBody>
      </p:sp>
      <p:sp>
        <p:nvSpPr>
          <p:cNvPr id="44" name="Textfeld 43"/>
          <p:cNvSpPr txBox="1"/>
          <p:nvPr/>
        </p:nvSpPr>
        <p:spPr>
          <a:xfrm>
            <a:off x="1063981" y="3257771"/>
            <a:ext cx="1302472" cy="523220"/>
          </a:xfrm>
          <a:prstGeom prst="rect">
            <a:avLst/>
          </a:prstGeom>
          <a:noFill/>
        </p:spPr>
        <p:txBody>
          <a:bodyPr wrap="none" rtlCol="0">
            <a:spAutoFit/>
          </a:bodyPr>
          <a:lstStyle/>
          <a:p>
            <a:pPr algn="r"/>
            <a:r>
              <a:rPr lang="de-DE" sz="1400" dirty="0" smtClean="0">
                <a:solidFill>
                  <a:srgbClr val="009EE0"/>
                </a:solidFill>
              </a:rPr>
              <a:t>Zielgruppen &amp;</a:t>
            </a:r>
          </a:p>
          <a:p>
            <a:pPr algn="r"/>
            <a:r>
              <a:rPr lang="de-DE" sz="1400" dirty="0" smtClean="0">
                <a:solidFill>
                  <a:srgbClr val="009EE0"/>
                </a:solidFill>
              </a:rPr>
              <a:t>Workflow</a:t>
            </a:r>
            <a:endParaRPr lang="de-DE" sz="1400" dirty="0">
              <a:solidFill>
                <a:srgbClr val="009EE0"/>
              </a:solidFill>
            </a:endParaRPr>
          </a:p>
        </p:txBody>
      </p:sp>
      <p:sp>
        <p:nvSpPr>
          <p:cNvPr id="45" name="Textfeld 44"/>
          <p:cNvSpPr txBox="1"/>
          <p:nvPr/>
        </p:nvSpPr>
        <p:spPr>
          <a:xfrm>
            <a:off x="823372" y="2060848"/>
            <a:ext cx="1534010" cy="523220"/>
          </a:xfrm>
          <a:prstGeom prst="rect">
            <a:avLst/>
          </a:prstGeom>
          <a:noFill/>
        </p:spPr>
        <p:txBody>
          <a:bodyPr wrap="square" rtlCol="0">
            <a:spAutoFit/>
          </a:bodyPr>
          <a:lstStyle/>
          <a:p>
            <a:pPr algn="r"/>
            <a:r>
              <a:rPr lang="de-DE" sz="1400" dirty="0" smtClean="0">
                <a:solidFill>
                  <a:srgbClr val="009EE0"/>
                </a:solidFill>
              </a:rPr>
              <a:t>Technologische Anforderungen</a:t>
            </a:r>
            <a:endParaRPr lang="de-DE" sz="1400" dirty="0">
              <a:solidFill>
                <a:srgbClr val="009EE0"/>
              </a:solidFill>
            </a:endParaRPr>
          </a:p>
        </p:txBody>
      </p:sp>
      <p:sp>
        <p:nvSpPr>
          <p:cNvPr id="47" name="Textfeld 46"/>
          <p:cNvSpPr txBox="1"/>
          <p:nvPr/>
        </p:nvSpPr>
        <p:spPr>
          <a:xfrm>
            <a:off x="1115384" y="5866598"/>
            <a:ext cx="1242510" cy="307777"/>
          </a:xfrm>
          <a:prstGeom prst="rect">
            <a:avLst/>
          </a:prstGeom>
          <a:noFill/>
        </p:spPr>
        <p:txBody>
          <a:bodyPr wrap="none" rtlCol="0">
            <a:spAutoFit/>
          </a:bodyPr>
          <a:lstStyle/>
          <a:p>
            <a:pPr algn="r"/>
            <a:r>
              <a:rPr lang="de-DE" sz="1400" dirty="0" smtClean="0">
                <a:solidFill>
                  <a:srgbClr val="009EE0"/>
                </a:solidFill>
              </a:rPr>
              <a:t>Basisanalyse</a:t>
            </a:r>
            <a:endParaRPr lang="de-DE" sz="1400" dirty="0">
              <a:solidFill>
                <a:srgbClr val="009EE0"/>
              </a:solidFill>
            </a:endParaRPr>
          </a:p>
        </p:txBody>
      </p:sp>
      <p:sp>
        <p:nvSpPr>
          <p:cNvPr id="61" name="Textfeld 63"/>
          <p:cNvSpPr txBox="1"/>
          <p:nvPr/>
        </p:nvSpPr>
        <p:spPr>
          <a:xfrm>
            <a:off x="1889842" y="5205970"/>
            <a:ext cx="404267" cy="923330"/>
          </a:xfrm>
          <a:prstGeom prst="rect">
            <a:avLst/>
          </a:prstGeom>
          <a:noFill/>
        </p:spPr>
        <p:txBody>
          <a:bodyPr wrap="square" rtlCol="0">
            <a:spAutoFit/>
          </a:bodyPr>
          <a:lstStyle/>
          <a:p>
            <a:r>
              <a:rPr lang="de-DE" sz="5400" b="1" dirty="0" smtClean="0">
                <a:solidFill>
                  <a:srgbClr val="009EE0"/>
                </a:solidFill>
              </a:rPr>
              <a:t>1</a:t>
            </a:r>
            <a:endParaRPr lang="de-DE" sz="4600" b="1" dirty="0">
              <a:solidFill>
                <a:srgbClr val="009DE0"/>
              </a:solidFill>
            </a:endParaRPr>
          </a:p>
        </p:txBody>
      </p:sp>
      <p:sp>
        <p:nvSpPr>
          <p:cNvPr id="62" name="Textfeld 63"/>
          <p:cNvSpPr txBox="1"/>
          <p:nvPr/>
        </p:nvSpPr>
        <p:spPr>
          <a:xfrm>
            <a:off x="1808763" y="3765810"/>
            <a:ext cx="404267" cy="923330"/>
          </a:xfrm>
          <a:prstGeom prst="rect">
            <a:avLst/>
          </a:prstGeom>
          <a:noFill/>
        </p:spPr>
        <p:txBody>
          <a:bodyPr wrap="square" rtlCol="0">
            <a:spAutoFit/>
          </a:bodyPr>
          <a:lstStyle/>
          <a:p>
            <a:r>
              <a:rPr lang="de-DE" sz="5400" b="1" dirty="0" smtClean="0">
                <a:solidFill>
                  <a:srgbClr val="009EE0"/>
                </a:solidFill>
              </a:rPr>
              <a:t>2</a:t>
            </a:r>
            <a:endParaRPr lang="de-DE" sz="4600" b="1" dirty="0">
              <a:solidFill>
                <a:srgbClr val="009DE0"/>
              </a:solidFill>
            </a:endParaRPr>
          </a:p>
        </p:txBody>
      </p:sp>
      <p:sp>
        <p:nvSpPr>
          <p:cNvPr id="63" name="Textfeld 63"/>
          <p:cNvSpPr txBox="1"/>
          <p:nvPr/>
        </p:nvSpPr>
        <p:spPr>
          <a:xfrm>
            <a:off x="1808763" y="2573975"/>
            <a:ext cx="404267" cy="923330"/>
          </a:xfrm>
          <a:prstGeom prst="rect">
            <a:avLst/>
          </a:prstGeom>
          <a:noFill/>
        </p:spPr>
        <p:txBody>
          <a:bodyPr wrap="square" rtlCol="0">
            <a:spAutoFit/>
          </a:bodyPr>
          <a:lstStyle/>
          <a:p>
            <a:r>
              <a:rPr lang="de-DE" sz="5400" b="1" dirty="0">
                <a:solidFill>
                  <a:srgbClr val="009EE0"/>
                </a:solidFill>
              </a:rPr>
              <a:t>3</a:t>
            </a:r>
            <a:endParaRPr lang="de-DE" sz="4600" b="1" dirty="0">
              <a:solidFill>
                <a:srgbClr val="009DE0"/>
              </a:solidFill>
            </a:endParaRPr>
          </a:p>
        </p:txBody>
      </p:sp>
      <p:sp>
        <p:nvSpPr>
          <p:cNvPr id="64" name="Textfeld 63"/>
          <p:cNvSpPr txBox="1"/>
          <p:nvPr/>
        </p:nvSpPr>
        <p:spPr>
          <a:xfrm>
            <a:off x="1799692" y="1385843"/>
            <a:ext cx="404267" cy="923330"/>
          </a:xfrm>
          <a:prstGeom prst="rect">
            <a:avLst/>
          </a:prstGeom>
          <a:noFill/>
        </p:spPr>
        <p:txBody>
          <a:bodyPr wrap="square" rtlCol="0">
            <a:spAutoFit/>
          </a:bodyPr>
          <a:lstStyle/>
          <a:p>
            <a:r>
              <a:rPr lang="de-DE" sz="5400" b="1" dirty="0" smtClean="0">
                <a:solidFill>
                  <a:srgbClr val="009EE0"/>
                </a:solidFill>
              </a:rPr>
              <a:t>4</a:t>
            </a:r>
            <a:endParaRPr lang="de-DE" sz="4600" b="1" dirty="0">
              <a:solidFill>
                <a:srgbClr val="009DE0"/>
              </a:solidFill>
            </a:endParaRPr>
          </a:p>
        </p:txBody>
      </p:sp>
      <p:sp>
        <p:nvSpPr>
          <p:cNvPr id="22" name="Pfeil nach oben und unten 21"/>
          <p:cNvSpPr/>
          <p:nvPr/>
        </p:nvSpPr>
        <p:spPr bwMode="auto">
          <a:xfrm rot="2718792">
            <a:off x="6456242" y="2142216"/>
            <a:ext cx="255368" cy="367193"/>
          </a:xfrm>
          <a:prstGeom prst="upDownArrow">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3" name="Pfeil nach oben und unten 22"/>
          <p:cNvSpPr/>
          <p:nvPr/>
        </p:nvSpPr>
        <p:spPr bwMode="auto">
          <a:xfrm rot="18796189">
            <a:off x="7617846" y="2143618"/>
            <a:ext cx="255368" cy="367193"/>
          </a:xfrm>
          <a:prstGeom prst="upDownArrow">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nvGrpSpPr>
          <p:cNvPr id="34" name="Gruppieren 25"/>
          <p:cNvGrpSpPr/>
          <p:nvPr/>
        </p:nvGrpSpPr>
        <p:grpSpPr>
          <a:xfrm>
            <a:off x="6000609" y="4001686"/>
            <a:ext cx="909570" cy="867474"/>
            <a:chOff x="1151620" y="3861048"/>
            <a:chExt cx="1585549" cy="1512168"/>
          </a:xfrm>
        </p:grpSpPr>
        <p:grpSp>
          <p:nvGrpSpPr>
            <p:cNvPr id="35" name="Gruppieren 23"/>
            <p:cNvGrpSpPr/>
            <p:nvPr/>
          </p:nvGrpSpPr>
          <p:grpSpPr>
            <a:xfrm>
              <a:off x="1151620" y="3861048"/>
              <a:ext cx="1512168" cy="1512168"/>
              <a:chOff x="1151620" y="3861048"/>
              <a:chExt cx="1512168" cy="1512168"/>
            </a:xfrm>
          </p:grpSpPr>
          <p:sp>
            <p:nvSpPr>
              <p:cNvPr id="39" name="Ellipse 10"/>
              <p:cNvSpPr/>
              <p:nvPr/>
            </p:nvSpPr>
            <p:spPr bwMode="auto">
              <a:xfrm>
                <a:off x="1151620" y="3861048"/>
                <a:ext cx="1512168" cy="1512168"/>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bg1"/>
                  </a:solidFill>
                </a:endParaRPr>
              </a:p>
            </p:txBody>
          </p:sp>
          <p:cxnSp>
            <p:nvCxnSpPr>
              <p:cNvPr id="40" name="Gerader Verbinder 12"/>
              <p:cNvCxnSpPr>
                <a:stCxn id="39"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r Verbinder 15"/>
              <p:cNvCxnSpPr>
                <a:stCxn id="39"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18"/>
              <p:cNvCxnSpPr>
                <a:stCxn id="39"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feld 35"/>
            <p:cNvSpPr txBox="1"/>
            <p:nvPr/>
          </p:nvSpPr>
          <p:spPr>
            <a:xfrm>
              <a:off x="1313091" y="4016080"/>
              <a:ext cx="841326" cy="456035"/>
            </a:xfrm>
            <a:prstGeom prst="rect">
              <a:avLst/>
            </a:prstGeom>
            <a:noFill/>
          </p:spPr>
          <p:txBody>
            <a:bodyPr wrap="none" rtlCol="0">
              <a:spAutoFit/>
            </a:bodyPr>
            <a:lstStyle/>
            <a:p>
              <a:r>
                <a:rPr lang="de-DE" sz="1100" dirty="0" err="1">
                  <a:solidFill>
                    <a:schemeClr val="bg1"/>
                  </a:solidFill>
                </a:rPr>
                <a:t>G</a:t>
              </a:r>
              <a:r>
                <a:rPr lang="de-DE" sz="1100" dirty="0" err="1" smtClean="0">
                  <a:solidFill>
                    <a:schemeClr val="bg1"/>
                  </a:solidFill>
                </a:rPr>
                <a:t>ain</a:t>
              </a:r>
              <a:endParaRPr lang="de-DE" dirty="0">
                <a:solidFill>
                  <a:schemeClr val="bg1"/>
                </a:solidFill>
              </a:endParaRPr>
            </a:p>
          </p:txBody>
        </p:sp>
        <p:sp>
          <p:nvSpPr>
            <p:cNvPr id="37" name="Textfeld 36"/>
            <p:cNvSpPr txBox="1"/>
            <p:nvPr/>
          </p:nvSpPr>
          <p:spPr>
            <a:xfrm>
              <a:off x="1360040" y="4774289"/>
              <a:ext cx="814069" cy="456035"/>
            </a:xfrm>
            <a:prstGeom prst="rect">
              <a:avLst/>
            </a:prstGeom>
            <a:noFill/>
          </p:spPr>
          <p:txBody>
            <a:bodyPr wrap="none" rtlCol="0">
              <a:spAutoFit/>
            </a:bodyPr>
            <a:lstStyle/>
            <a:p>
              <a:r>
                <a:rPr lang="de-DE" sz="1100" dirty="0" err="1">
                  <a:solidFill>
                    <a:schemeClr val="bg1"/>
                  </a:solidFill>
                </a:rPr>
                <a:t>P</a:t>
              </a:r>
              <a:r>
                <a:rPr lang="de-DE" sz="1100" dirty="0" err="1" smtClean="0">
                  <a:solidFill>
                    <a:schemeClr val="bg1"/>
                  </a:solidFill>
                </a:rPr>
                <a:t>ain</a:t>
              </a:r>
              <a:endParaRPr lang="de-DE" dirty="0">
                <a:solidFill>
                  <a:schemeClr val="bg1"/>
                </a:solidFill>
              </a:endParaRPr>
            </a:p>
          </p:txBody>
        </p:sp>
        <p:sp>
          <p:nvSpPr>
            <p:cNvPr id="38" name="Textfeld 37"/>
            <p:cNvSpPr txBox="1"/>
            <p:nvPr/>
          </p:nvSpPr>
          <p:spPr>
            <a:xfrm>
              <a:off x="2018794" y="4369030"/>
              <a:ext cx="718375" cy="456035"/>
            </a:xfrm>
            <a:prstGeom prst="rect">
              <a:avLst/>
            </a:prstGeom>
            <a:noFill/>
          </p:spPr>
          <p:txBody>
            <a:bodyPr wrap="none" rtlCol="0">
              <a:spAutoFit/>
            </a:bodyPr>
            <a:lstStyle/>
            <a:p>
              <a:r>
                <a:rPr lang="de-DE" sz="1100" dirty="0" smtClean="0">
                  <a:solidFill>
                    <a:schemeClr val="bg1"/>
                  </a:solidFill>
                </a:rPr>
                <a:t>Job</a:t>
              </a:r>
              <a:endParaRPr lang="de-DE" dirty="0">
                <a:solidFill>
                  <a:schemeClr val="bg1"/>
                </a:solidFill>
              </a:endParaRPr>
            </a:p>
          </p:txBody>
        </p:sp>
      </p:grpSp>
      <p:sp>
        <p:nvSpPr>
          <p:cNvPr id="48" name="Textfeld 47"/>
          <p:cNvSpPr txBox="1"/>
          <p:nvPr/>
        </p:nvSpPr>
        <p:spPr>
          <a:xfrm>
            <a:off x="2303748" y="1340768"/>
            <a:ext cx="3384550" cy="1152128"/>
          </a:xfrm>
          <a:prstGeom prst="rect">
            <a:avLst/>
          </a:prstGeom>
          <a:noFill/>
        </p:spPr>
        <p:txBody>
          <a:bodyPr wrap="square" lIns="36000" rtlCol="0" anchor="ctr">
            <a:noAutofit/>
          </a:bodyPr>
          <a:lstStyle/>
          <a:p>
            <a:pPr marL="176400" indent="-140400">
              <a:spcBef>
                <a:spcPts val="0"/>
              </a:spcBef>
              <a:buFont typeface="Arial"/>
              <a:buChar char="•"/>
            </a:pPr>
            <a:r>
              <a:rPr lang="de-DE" sz="1200" dirty="0" smtClean="0"/>
              <a:t>Ableitung technologischer Anforderungen an IT-Anwendungen aus Phase 2 &amp; 3</a:t>
            </a:r>
          </a:p>
          <a:p>
            <a:pPr marL="176400" indent="-140400">
              <a:spcBef>
                <a:spcPts val="0"/>
              </a:spcBef>
              <a:buFont typeface="Arial"/>
              <a:buChar char="•"/>
            </a:pPr>
            <a:r>
              <a:rPr lang="de-DE" sz="1200" dirty="0" smtClean="0"/>
              <a:t>Identifizierung möglicher IT-Lösung</a:t>
            </a:r>
          </a:p>
        </p:txBody>
      </p:sp>
      <p:pic>
        <p:nvPicPr>
          <p:cNvPr id="8" name="Bild 7" descr="anbieter.png"/>
          <p:cNvPicPr>
            <a:picLocks noChangeAspect="1"/>
          </p:cNvPicPr>
          <p:nvPr/>
        </p:nvPicPr>
        <p:blipFill rotWithShape="1">
          <a:blip r:embed="rId2" cstate="print">
            <a:extLst>
              <a:ext uri="{28A0092B-C50C-407E-A947-70E740481C1C}">
                <a14:useLocalDpi xmlns:a14="http://schemas.microsoft.com/office/drawing/2010/main" val="0"/>
              </a:ext>
            </a:extLst>
          </a:blip>
          <a:srcRect l="4543"/>
          <a:stretch/>
        </p:blipFill>
        <p:spPr>
          <a:xfrm>
            <a:off x="7380312" y="2536820"/>
            <a:ext cx="1110428" cy="1161899"/>
          </a:xfrm>
          <a:prstGeom prst="rect">
            <a:avLst/>
          </a:prstGeom>
        </p:spPr>
      </p:pic>
      <p:pic>
        <p:nvPicPr>
          <p:cNvPr id="9" name="Bild 8" descr="kun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5491" y="2424113"/>
            <a:ext cx="1135990" cy="1278367"/>
          </a:xfrm>
          <a:prstGeom prst="rect">
            <a:avLst/>
          </a:prstGeom>
        </p:spPr>
      </p:pic>
      <p:sp>
        <p:nvSpPr>
          <p:cNvPr id="10" name="Textfeld 9"/>
          <p:cNvSpPr txBox="1"/>
          <p:nvPr/>
        </p:nvSpPr>
        <p:spPr>
          <a:xfrm>
            <a:off x="6138594" y="3745138"/>
            <a:ext cx="629650" cy="276999"/>
          </a:xfrm>
          <a:prstGeom prst="rect">
            <a:avLst/>
          </a:prstGeom>
          <a:noFill/>
        </p:spPr>
        <p:txBody>
          <a:bodyPr wrap="none" rtlCol="0" anchor="ctr">
            <a:spAutoFit/>
          </a:bodyPr>
          <a:lstStyle/>
          <a:p>
            <a:pPr algn="ctr"/>
            <a:r>
              <a:rPr lang="de-DE" sz="1200" dirty="0" smtClean="0">
                <a:solidFill>
                  <a:schemeClr val="bg1"/>
                </a:solidFill>
              </a:rPr>
              <a:t>Kunde</a:t>
            </a:r>
            <a:endParaRPr lang="de-DE" sz="1200" dirty="0">
              <a:solidFill>
                <a:schemeClr val="bg1"/>
              </a:solidFill>
            </a:endParaRPr>
          </a:p>
        </p:txBody>
      </p:sp>
      <p:sp>
        <p:nvSpPr>
          <p:cNvPr id="54" name="Textfeld 53"/>
          <p:cNvSpPr txBox="1"/>
          <p:nvPr/>
        </p:nvSpPr>
        <p:spPr>
          <a:xfrm>
            <a:off x="7541565" y="3753036"/>
            <a:ext cx="774571" cy="276999"/>
          </a:xfrm>
          <a:prstGeom prst="rect">
            <a:avLst/>
          </a:prstGeom>
          <a:noFill/>
        </p:spPr>
        <p:txBody>
          <a:bodyPr wrap="none" rtlCol="0" anchor="ctr">
            <a:spAutoFit/>
          </a:bodyPr>
          <a:lstStyle/>
          <a:p>
            <a:pPr algn="ctr"/>
            <a:r>
              <a:rPr lang="de-DE" sz="1200" dirty="0" smtClean="0">
                <a:solidFill>
                  <a:srgbClr val="FFFFFF"/>
                </a:solidFill>
              </a:rPr>
              <a:t>Anbieter</a:t>
            </a:r>
            <a:endParaRPr lang="de-DE" sz="1200" dirty="0">
              <a:solidFill>
                <a:srgbClr val="FFFFFF"/>
              </a:solidFill>
            </a:endParaRPr>
          </a:p>
        </p:txBody>
      </p:sp>
      <p:grpSp>
        <p:nvGrpSpPr>
          <p:cNvPr id="55" name="Gruppieren 25"/>
          <p:cNvGrpSpPr/>
          <p:nvPr/>
        </p:nvGrpSpPr>
        <p:grpSpPr>
          <a:xfrm>
            <a:off x="7488044" y="4000472"/>
            <a:ext cx="867474" cy="867474"/>
            <a:chOff x="1151620" y="3861048"/>
            <a:chExt cx="1512168" cy="1512168"/>
          </a:xfrm>
        </p:grpSpPr>
        <p:grpSp>
          <p:nvGrpSpPr>
            <p:cNvPr id="56" name="Gruppieren 23"/>
            <p:cNvGrpSpPr/>
            <p:nvPr/>
          </p:nvGrpSpPr>
          <p:grpSpPr>
            <a:xfrm>
              <a:off x="1151620" y="3861048"/>
              <a:ext cx="1512168" cy="1512168"/>
              <a:chOff x="1151620" y="3861048"/>
              <a:chExt cx="1512168" cy="1512168"/>
            </a:xfrm>
          </p:grpSpPr>
          <p:sp>
            <p:nvSpPr>
              <p:cNvPr id="70" name="Ellipse 10"/>
              <p:cNvSpPr/>
              <p:nvPr/>
            </p:nvSpPr>
            <p:spPr bwMode="auto">
              <a:xfrm>
                <a:off x="1151620" y="3861048"/>
                <a:ext cx="1512168" cy="1512168"/>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cxnSp>
            <p:nvCxnSpPr>
              <p:cNvPr id="71" name="Gerader Verbinder 12"/>
              <p:cNvCxnSpPr>
                <a:stCxn id="70"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15"/>
              <p:cNvCxnSpPr>
                <a:stCxn id="70"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18"/>
              <p:cNvCxnSpPr>
                <a:stCxn id="70"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Textfeld 56"/>
            <p:cNvSpPr txBox="1"/>
            <p:nvPr/>
          </p:nvSpPr>
          <p:spPr>
            <a:xfrm>
              <a:off x="1313091" y="4016080"/>
              <a:ext cx="695311" cy="376887"/>
            </a:xfrm>
            <a:prstGeom prst="rect">
              <a:avLst/>
            </a:prstGeom>
            <a:noFill/>
          </p:spPr>
          <p:txBody>
            <a:bodyPr wrap="none" rtlCol="0">
              <a:spAutoFit/>
            </a:bodyPr>
            <a:lstStyle/>
            <a:p>
              <a:r>
                <a:rPr lang="de-DE" sz="1100" dirty="0" err="1">
                  <a:solidFill>
                    <a:schemeClr val="bg1"/>
                  </a:solidFill>
                </a:rPr>
                <a:t>G</a:t>
              </a:r>
              <a:r>
                <a:rPr lang="de-DE" sz="1100" dirty="0" err="1" smtClean="0">
                  <a:solidFill>
                    <a:schemeClr val="bg1"/>
                  </a:solidFill>
                </a:rPr>
                <a:t>ain</a:t>
              </a:r>
              <a:endParaRPr lang="de-DE" dirty="0">
                <a:solidFill>
                  <a:schemeClr val="bg1"/>
                </a:solidFill>
              </a:endParaRPr>
            </a:p>
          </p:txBody>
        </p:sp>
        <p:sp>
          <p:nvSpPr>
            <p:cNvPr id="67" name="Textfeld 66"/>
            <p:cNvSpPr txBox="1"/>
            <p:nvPr/>
          </p:nvSpPr>
          <p:spPr>
            <a:xfrm>
              <a:off x="1360041" y="4774289"/>
              <a:ext cx="672784" cy="376887"/>
            </a:xfrm>
            <a:prstGeom prst="rect">
              <a:avLst/>
            </a:prstGeom>
            <a:noFill/>
          </p:spPr>
          <p:txBody>
            <a:bodyPr wrap="none" rtlCol="0">
              <a:spAutoFit/>
            </a:bodyPr>
            <a:lstStyle/>
            <a:p>
              <a:r>
                <a:rPr lang="de-DE" sz="1100" dirty="0" err="1">
                  <a:solidFill>
                    <a:schemeClr val="bg1"/>
                  </a:solidFill>
                </a:rPr>
                <a:t>P</a:t>
              </a:r>
              <a:r>
                <a:rPr lang="de-DE" sz="1100" dirty="0" err="1" smtClean="0">
                  <a:solidFill>
                    <a:schemeClr val="bg1"/>
                  </a:solidFill>
                </a:rPr>
                <a:t>ain</a:t>
              </a:r>
              <a:endParaRPr lang="de-DE" dirty="0">
                <a:solidFill>
                  <a:schemeClr val="bg1"/>
                </a:solidFill>
              </a:endParaRPr>
            </a:p>
          </p:txBody>
        </p:sp>
        <p:sp>
          <p:nvSpPr>
            <p:cNvPr id="69" name="Textfeld 68"/>
            <p:cNvSpPr txBox="1"/>
            <p:nvPr/>
          </p:nvSpPr>
          <p:spPr>
            <a:xfrm>
              <a:off x="2018794" y="4371146"/>
              <a:ext cx="593968" cy="376887"/>
            </a:xfrm>
            <a:prstGeom prst="rect">
              <a:avLst/>
            </a:prstGeom>
            <a:noFill/>
          </p:spPr>
          <p:txBody>
            <a:bodyPr wrap="none" rtlCol="0">
              <a:spAutoFit/>
            </a:bodyPr>
            <a:lstStyle/>
            <a:p>
              <a:r>
                <a:rPr lang="de-DE" sz="1100" dirty="0" smtClean="0">
                  <a:solidFill>
                    <a:schemeClr val="bg1"/>
                  </a:solidFill>
                </a:rPr>
                <a:t>Job</a:t>
              </a:r>
              <a:endParaRPr lang="de-DE" dirty="0">
                <a:solidFill>
                  <a:schemeClr val="bg1"/>
                </a:solidFill>
              </a:endParaRPr>
            </a:p>
          </p:txBody>
        </p:sp>
      </p:grpSp>
      <p:pic>
        <p:nvPicPr>
          <p:cNvPr id="7" name="Bild 6"/>
          <p:cNvPicPr>
            <a:picLocks noChangeAspect="1"/>
          </p:cNvPicPr>
          <p:nvPr/>
        </p:nvPicPr>
        <p:blipFill>
          <a:blip r:embed="rId4"/>
          <a:stretch>
            <a:fillRect/>
          </a:stretch>
        </p:blipFill>
        <p:spPr>
          <a:xfrm>
            <a:off x="6281706" y="5049180"/>
            <a:ext cx="1763627" cy="867133"/>
          </a:xfrm>
          <a:prstGeom prst="rect">
            <a:avLst/>
          </a:prstGeom>
        </p:spPr>
      </p:pic>
      <p:pic>
        <p:nvPicPr>
          <p:cNvPr id="13" name="Bild 12" descr="28_gree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520788"/>
            <a:ext cx="850555" cy="850555"/>
          </a:xfrm>
          <a:prstGeom prst="rect">
            <a:avLst/>
          </a:prstGeom>
        </p:spPr>
      </p:pic>
      <p:sp>
        <p:nvSpPr>
          <p:cNvPr id="58" name="Textfeld 2"/>
          <p:cNvSpPr txBox="1"/>
          <p:nvPr/>
        </p:nvSpPr>
        <p:spPr>
          <a:xfrm rot="494891">
            <a:off x="7681393" y="5012394"/>
            <a:ext cx="506776" cy="218464"/>
          </a:xfrm>
          <a:prstGeom prst="rect">
            <a:avLst/>
          </a:prstGeom>
          <a:solidFill>
            <a:schemeClr val="accent3"/>
          </a:solidFill>
          <a:ln>
            <a:noFill/>
          </a:ln>
        </p:spPr>
        <p:txBody>
          <a:bodyPr wrap="square" lIns="0" rIns="0" rtlCol="0" anchor="ctr">
            <a:noAutofit/>
          </a:bodyPr>
          <a:lstStyle/>
          <a:p>
            <a:pPr algn="ctr"/>
            <a:r>
              <a:rPr lang="de-DE" sz="900" dirty="0" smtClean="0">
                <a:solidFill>
                  <a:schemeClr val="bg1"/>
                </a:solidFill>
              </a:rPr>
              <a:t>Entwurf</a:t>
            </a:r>
            <a:endParaRPr lang="de-DE" sz="500" dirty="0" smtClean="0">
              <a:solidFill>
                <a:schemeClr val="bg1"/>
              </a:solidFill>
            </a:endParaRPr>
          </a:p>
        </p:txBody>
      </p:sp>
      <p:sp>
        <p:nvSpPr>
          <p:cNvPr id="65" name="Rechteck 64"/>
          <p:cNvSpPr/>
          <p:nvPr/>
        </p:nvSpPr>
        <p:spPr bwMode="auto">
          <a:xfrm>
            <a:off x="756000" y="1226716"/>
            <a:ext cx="8064472" cy="2484555"/>
          </a:xfrm>
          <a:prstGeom prst="rect">
            <a:avLst/>
          </a:prstGeom>
          <a:solidFill>
            <a:schemeClr val="bg1">
              <a:alpha val="78000"/>
            </a:schemeClr>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6" name="Textfeld 65"/>
          <p:cNvSpPr txBox="1"/>
          <p:nvPr/>
        </p:nvSpPr>
        <p:spPr>
          <a:xfrm rot="867799">
            <a:off x="6767917" y="1035559"/>
            <a:ext cx="2191771" cy="862430"/>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Weiß überblendete Phasen sind nicht Teil der Aufwandsschätzung</a:t>
            </a:r>
            <a:endParaRPr lang="de-DE" sz="1400" dirty="0">
              <a:solidFill>
                <a:schemeClr val="bg1"/>
              </a:solidFill>
            </a:endParaRPr>
          </a:p>
        </p:txBody>
      </p:sp>
    </p:spTree>
    <p:extLst>
      <p:ext uri="{BB962C8B-B14F-4D97-AF65-F5344CB8AC3E}">
        <p14:creationId xmlns:p14="http://schemas.microsoft.com/office/powerpoint/2010/main" val="128590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ext uri="{D42A27DB-BD31-4B8C-83A1-F6EECF244321}">
                <p14:modId xmlns:p14="http://schemas.microsoft.com/office/powerpoint/2010/main" val="2989021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497"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2204864"/>
            <a:ext cx="4679950" cy="2201478"/>
            <a:chOff x="2502055" y="1692000"/>
            <a:chExt cx="4679950" cy="2201478"/>
          </a:xfrm>
        </p:grpSpPr>
        <p:sp>
          <p:nvSpPr>
            <p:cNvPr id="38" name="Rechteck 37"/>
            <p:cNvSpPr/>
            <p:nvPr/>
          </p:nvSpPr>
          <p:spPr bwMode="auto">
            <a:xfrm>
              <a:off x="2502055" y="1692000"/>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smtClean="0">
                  <a:solidFill>
                    <a:schemeClr val="bg1"/>
                  </a:solidFill>
                </a:rPr>
                <a:t>Introduction</a:t>
              </a:r>
              <a:endParaRPr lang="de-DE" dirty="0">
                <a:solidFill>
                  <a:schemeClr val="bg1"/>
                </a:solidFill>
              </a:endParaRPr>
            </a:p>
          </p:txBody>
        </p:sp>
        <p:sp>
          <p:nvSpPr>
            <p:cNvPr id="39" name="Rechteck 38"/>
            <p:cNvSpPr/>
            <p:nvPr/>
          </p:nvSpPr>
          <p:spPr bwMode="auto">
            <a:xfrm>
              <a:off x="2502055" y="2269826"/>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smtClean="0">
                  <a:solidFill>
                    <a:schemeClr val="tx1"/>
                  </a:solidFill>
                </a:rPr>
                <a:t>Model </a:t>
              </a:r>
              <a:r>
                <a:rPr lang="de-DE" dirty="0" err="1" smtClean="0">
                  <a:solidFill>
                    <a:schemeClr val="tx1"/>
                  </a:solidFill>
                </a:rPr>
                <a:t>description</a:t>
              </a:r>
              <a:r>
                <a:rPr lang="de-DE" dirty="0" smtClean="0">
                  <a:solidFill>
                    <a:schemeClr val="tx1"/>
                  </a:solidFill>
                </a:rPr>
                <a:t> </a:t>
              </a:r>
              <a:r>
                <a:rPr lang="de-DE" dirty="0" err="1" smtClean="0">
                  <a:solidFill>
                    <a:schemeClr val="tx1"/>
                  </a:solidFill>
                </a:rPr>
                <a:t>and</a:t>
              </a:r>
              <a:r>
                <a:rPr lang="de-DE" dirty="0" smtClean="0">
                  <a:solidFill>
                    <a:schemeClr val="tx1"/>
                  </a:solidFill>
                </a:rPr>
                <a:t> </a:t>
              </a:r>
              <a:r>
                <a:rPr lang="de-DE" dirty="0" err="1" smtClean="0">
                  <a:solidFill>
                    <a:schemeClr val="tx1"/>
                  </a:solidFill>
                </a:rPr>
                <a:t>implementation</a:t>
              </a:r>
              <a:endParaRPr lang="de-DE" dirty="0">
                <a:solidFill>
                  <a:schemeClr val="tx1"/>
                </a:solidFill>
              </a:endParaRPr>
            </a:p>
          </p:txBody>
        </p:sp>
        <p:sp>
          <p:nvSpPr>
            <p:cNvPr id="40" name="Rechteck 39"/>
            <p:cNvSpPr/>
            <p:nvPr/>
          </p:nvSpPr>
          <p:spPr bwMode="auto">
            <a:xfrm>
              <a:off x="2502055" y="2847652"/>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smtClean="0">
                  <a:solidFill>
                    <a:schemeClr val="tx1"/>
                  </a:solidFill>
                </a:rPr>
                <a:t>Forecasting</a:t>
              </a:r>
              <a:r>
                <a:rPr lang="de-DE" dirty="0" smtClean="0">
                  <a:solidFill>
                    <a:schemeClr val="tx1"/>
                  </a:solidFill>
                </a:rPr>
                <a:t> </a:t>
              </a:r>
              <a:r>
                <a:rPr lang="de-DE" dirty="0">
                  <a:solidFill>
                    <a:schemeClr val="tx1"/>
                  </a:solidFill>
                </a:rPr>
                <a:t>2015 </a:t>
              </a:r>
              <a:r>
                <a:rPr lang="de-DE" dirty="0" err="1">
                  <a:solidFill>
                    <a:schemeClr val="tx1"/>
                  </a:solidFill>
                </a:rPr>
                <a:t>migration</a:t>
              </a:r>
              <a:r>
                <a:rPr lang="de-DE" dirty="0">
                  <a:solidFill>
                    <a:schemeClr val="tx1"/>
                  </a:solidFill>
                </a:rPr>
                <a:t> </a:t>
              </a:r>
              <a:r>
                <a:rPr lang="de-DE" dirty="0" err="1" smtClean="0">
                  <a:solidFill>
                    <a:schemeClr val="tx1"/>
                  </a:solidFill>
                </a:rPr>
                <a:t>flows</a:t>
              </a:r>
              <a:endParaRPr lang="de-DE" dirty="0">
                <a:solidFill>
                  <a:schemeClr val="tx1"/>
                </a:solidFill>
              </a:endParaRPr>
            </a:p>
          </p:txBody>
        </p:sp>
        <p:sp>
          <p:nvSpPr>
            <p:cNvPr id="41" name="Rechteck 40"/>
            <p:cNvSpPr/>
            <p:nvPr/>
          </p:nvSpPr>
          <p:spPr bwMode="auto">
            <a:xfrm>
              <a:off x="2502055" y="342547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smtClean="0">
                  <a:solidFill>
                    <a:schemeClr val="tx1"/>
                  </a:solidFill>
                </a:rPr>
                <a:t>Conclusion</a:t>
              </a:r>
              <a:endParaRPr lang="de-DE" dirty="0">
                <a:solidFill>
                  <a:schemeClr val="tx1"/>
                </a:solidFill>
              </a:endParaRPr>
            </a:p>
          </p:txBody>
        </p:sp>
      </p:grpSp>
    </p:spTree>
    <p:extLst>
      <p:ext uri="{BB962C8B-B14F-4D97-AF65-F5344CB8AC3E}">
        <p14:creationId xmlns:p14="http://schemas.microsoft.com/office/powerpoint/2010/main" val="1838155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 gutes Verständnis für den Markt wird durch eine ganzheitliche Betrachtung der globalen und der Branchenumwelt gewährleistet.</a:t>
            </a:r>
            <a:endParaRPr lang="de-DE" dirty="0"/>
          </a:p>
        </p:txBody>
      </p:sp>
      <p:sp>
        <p:nvSpPr>
          <p:cNvPr id="4" name="Textplatzhalter 3"/>
          <p:cNvSpPr>
            <a:spLocks noGrp="1"/>
          </p:cNvSpPr>
          <p:nvPr>
            <p:ph type="body" sz="quarter" idx="11"/>
          </p:nvPr>
        </p:nvSpPr>
        <p:spPr/>
        <p:txBody>
          <a:bodyPr/>
          <a:lstStyle/>
          <a:p>
            <a:r>
              <a:rPr lang="de-DE" dirty="0" smtClean="0">
                <a:solidFill>
                  <a:schemeClr val="accent1"/>
                </a:solidFill>
              </a:rPr>
              <a:t>Ebene 1: Basisanalyse (1/3)</a:t>
            </a:r>
            <a:endParaRPr lang="de-DE" dirty="0">
              <a:solidFill>
                <a:schemeClr val="accent1"/>
              </a:solidFill>
            </a:endParaRPr>
          </a:p>
        </p:txBody>
      </p:sp>
      <p:grpSp>
        <p:nvGrpSpPr>
          <p:cNvPr id="7" name="Gruppierung 6"/>
          <p:cNvGrpSpPr/>
          <p:nvPr/>
        </p:nvGrpSpPr>
        <p:grpSpPr>
          <a:xfrm>
            <a:off x="755650" y="1530730"/>
            <a:ext cx="7993063" cy="4866280"/>
            <a:chOff x="755650" y="1530730"/>
            <a:chExt cx="7993063" cy="4866280"/>
          </a:xfrm>
        </p:grpSpPr>
        <p:grpSp>
          <p:nvGrpSpPr>
            <p:cNvPr id="6" name="Gruppierung 5"/>
            <p:cNvGrpSpPr/>
            <p:nvPr/>
          </p:nvGrpSpPr>
          <p:grpSpPr>
            <a:xfrm>
              <a:off x="755650" y="1530730"/>
              <a:ext cx="7993063" cy="4686840"/>
              <a:chOff x="647564" y="1530730"/>
              <a:chExt cx="8172909" cy="4686840"/>
            </a:xfrm>
          </p:grpSpPr>
          <p:grpSp>
            <p:nvGrpSpPr>
              <p:cNvPr id="26" name="Gruppierung 25"/>
              <p:cNvGrpSpPr/>
              <p:nvPr/>
            </p:nvGrpSpPr>
            <p:grpSpPr>
              <a:xfrm>
                <a:off x="4752021" y="4468826"/>
                <a:ext cx="3996692" cy="1552466"/>
                <a:chOff x="4834315" y="4495580"/>
                <a:chExt cx="4377330" cy="1485621"/>
              </a:xfrm>
            </p:grpSpPr>
            <p:sp>
              <p:nvSpPr>
                <p:cNvPr id="24" name="Rechteck 23"/>
                <p:cNvSpPr/>
                <p:nvPr/>
              </p:nvSpPr>
              <p:spPr bwMode="auto">
                <a:xfrm>
                  <a:off x="4834315" y="4603049"/>
                  <a:ext cx="4377330" cy="1378152"/>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lvl="2"/>
                  <a:endParaRPr lang="de-DE" sz="1200" dirty="0" smtClean="0">
                    <a:solidFill>
                      <a:srgbClr val="FFFFFF"/>
                    </a:solidFill>
                  </a:endParaRPr>
                </a:p>
              </p:txBody>
            </p:sp>
            <p:sp>
              <p:nvSpPr>
                <p:cNvPr id="25" name="Textfeld 24"/>
                <p:cNvSpPr txBox="1"/>
                <p:nvPr/>
              </p:nvSpPr>
              <p:spPr>
                <a:xfrm>
                  <a:off x="8580445" y="4495580"/>
                  <a:ext cx="432573" cy="830997"/>
                </a:xfrm>
                <a:prstGeom prst="rect">
                  <a:avLst/>
                </a:prstGeom>
                <a:noFill/>
              </p:spPr>
              <p:txBody>
                <a:bodyPr wrap="square" rtlCol="0">
                  <a:spAutoFit/>
                </a:bodyPr>
                <a:lstStyle/>
                <a:p>
                  <a:r>
                    <a:rPr lang="de-DE" sz="4600" b="1" dirty="0" smtClean="0">
                      <a:solidFill>
                        <a:schemeClr val="bg1"/>
                      </a:solidFill>
                    </a:rPr>
                    <a:t>S</a:t>
                  </a:r>
                  <a:endParaRPr lang="de-DE" sz="4600" b="1" dirty="0">
                    <a:solidFill>
                      <a:schemeClr val="bg1"/>
                    </a:solidFill>
                  </a:endParaRPr>
                </a:p>
              </p:txBody>
            </p:sp>
          </p:grpSp>
          <p:grpSp>
            <p:nvGrpSpPr>
              <p:cNvPr id="27" name="Gruppierung 26"/>
              <p:cNvGrpSpPr/>
              <p:nvPr/>
            </p:nvGrpSpPr>
            <p:grpSpPr>
              <a:xfrm>
                <a:off x="755576" y="4464986"/>
                <a:ext cx="3780420" cy="1556306"/>
                <a:chOff x="3039604" y="4491689"/>
                <a:chExt cx="4045113" cy="1489298"/>
              </a:xfrm>
            </p:grpSpPr>
            <p:sp>
              <p:nvSpPr>
                <p:cNvPr id="28" name="Rechteck 27"/>
                <p:cNvSpPr/>
                <p:nvPr/>
              </p:nvSpPr>
              <p:spPr bwMode="auto">
                <a:xfrm>
                  <a:off x="3039604" y="4602834"/>
                  <a:ext cx="4045113" cy="1378153"/>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lvl="2"/>
                  <a:endParaRPr lang="de-DE" sz="1200" dirty="0">
                    <a:solidFill>
                      <a:srgbClr val="FFFFFF"/>
                    </a:solidFill>
                  </a:endParaRPr>
                </a:p>
              </p:txBody>
            </p:sp>
            <p:sp>
              <p:nvSpPr>
                <p:cNvPr id="29" name="Textfeld 28"/>
                <p:cNvSpPr txBox="1"/>
                <p:nvPr/>
              </p:nvSpPr>
              <p:spPr>
                <a:xfrm>
                  <a:off x="3039604" y="4491689"/>
                  <a:ext cx="432573" cy="800219"/>
                </a:xfrm>
                <a:prstGeom prst="rect">
                  <a:avLst/>
                </a:prstGeom>
                <a:noFill/>
              </p:spPr>
              <p:txBody>
                <a:bodyPr wrap="square" rtlCol="0">
                  <a:spAutoFit/>
                </a:bodyPr>
                <a:lstStyle/>
                <a:p>
                  <a:r>
                    <a:rPr lang="de-DE" sz="4600" b="1" dirty="0">
                      <a:solidFill>
                        <a:schemeClr val="bg1"/>
                      </a:solidFill>
                    </a:rPr>
                    <a:t>E</a:t>
                  </a:r>
                </a:p>
              </p:txBody>
            </p:sp>
          </p:grpSp>
          <p:grpSp>
            <p:nvGrpSpPr>
              <p:cNvPr id="30" name="Gruppierung 29"/>
              <p:cNvGrpSpPr/>
              <p:nvPr/>
            </p:nvGrpSpPr>
            <p:grpSpPr>
              <a:xfrm rot="5400000">
                <a:off x="423153" y="2088466"/>
                <a:ext cx="2645065" cy="1980220"/>
                <a:chOff x="4698313" y="4678646"/>
                <a:chExt cx="2569093" cy="1980220"/>
              </a:xfrm>
            </p:grpSpPr>
            <p:sp>
              <p:nvSpPr>
                <p:cNvPr id="31" name="Rechteck 30"/>
                <p:cNvSpPr/>
                <p:nvPr/>
              </p:nvSpPr>
              <p:spPr bwMode="auto">
                <a:xfrm>
                  <a:off x="4788024" y="4678646"/>
                  <a:ext cx="2479382" cy="198022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lvl="2"/>
                  <a:endParaRPr lang="de-DE" sz="1200" dirty="0">
                    <a:solidFill>
                      <a:srgbClr val="FFFFFF"/>
                    </a:solidFill>
                  </a:endParaRPr>
                </a:p>
              </p:txBody>
            </p:sp>
            <p:sp>
              <p:nvSpPr>
                <p:cNvPr id="32" name="Textfeld 31"/>
                <p:cNvSpPr txBox="1"/>
                <p:nvPr/>
              </p:nvSpPr>
              <p:spPr>
                <a:xfrm rot="16200000">
                  <a:off x="4862351" y="6026774"/>
                  <a:ext cx="457553" cy="785630"/>
                </a:xfrm>
                <a:prstGeom prst="rect">
                  <a:avLst/>
                </a:prstGeom>
                <a:noFill/>
              </p:spPr>
              <p:txBody>
                <a:bodyPr wrap="square" rtlCol="0">
                  <a:spAutoFit/>
                </a:bodyPr>
                <a:lstStyle/>
                <a:p>
                  <a:r>
                    <a:rPr lang="de-DE" sz="4800" b="1" dirty="0" smtClean="0">
                      <a:solidFill>
                        <a:schemeClr val="bg1"/>
                      </a:solidFill>
                    </a:rPr>
                    <a:t>P</a:t>
                  </a:r>
                  <a:endParaRPr lang="de-DE" sz="4800" b="1" dirty="0">
                    <a:solidFill>
                      <a:schemeClr val="bg1"/>
                    </a:solidFill>
                  </a:endParaRPr>
                </a:p>
              </p:txBody>
            </p:sp>
          </p:grpSp>
          <p:sp>
            <p:nvSpPr>
              <p:cNvPr id="38" name="Rechteck 37"/>
              <p:cNvSpPr/>
              <p:nvPr/>
            </p:nvSpPr>
            <p:spPr>
              <a:xfrm>
                <a:off x="1904103" y="4617132"/>
                <a:ext cx="2455473" cy="1600438"/>
              </a:xfrm>
              <a:prstGeom prst="rect">
                <a:avLst/>
              </a:prstGeom>
            </p:spPr>
            <p:txBody>
              <a:bodyPr wrap="square">
                <a:spAutoFit/>
              </a:bodyPr>
              <a:lstStyle/>
              <a:p>
                <a:pPr lvl="0"/>
                <a:r>
                  <a:rPr lang="de-DE" sz="1400" dirty="0" smtClean="0">
                    <a:solidFill>
                      <a:srgbClr val="FFFFFF"/>
                    </a:solidFill>
                  </a:rPr>
                  <a:t>Ökonomische Umwelt</a:t>
                </a:r>
              </a:p>
              <a:p>
                <a:pPr lvl="0"/>
                <a:endParaRPr lang="de-DE" sz="1400" dirty="0" smtClean="0">
                  <a:solidFill>
                    <a:srgbClr val="FFFFFF"/>
                  </a:solidFill>
                </a:endParaRPr>
              </a:p>
              <a:p>
                <a:pPr marL="285750" lvl="0" indent="-285750">
                  <a:buFont typeface="Arial"/>
                  <a:buChar char="•"/>
                </a:pPr>
                <a:r>
                  <a:rPr lang="de-DE" sz="1400" dirty="0" smtClean="0">
                    <a:solidFill>
                      <a:srgbClr val="FFFFFF"/>
                    </a:solidFill>
                  </a:rPr>
                  <a:t>Marktgröße</a:t>
                </a:r>
              </a:p>
              <a:p>
                <a:pPr marL="285750" lvl="0" indent="-285750">
                  <a:buFont typeface="Arial"/>
                  <a:buChar char="•"/>
                </a:pPr>
                <a:r>
                  <a:rPr lang="de-DE" sz="1400" dirty="0" smtClean="0">
                    <a:solidFill>
                      <a:srgbClr val="FFFFFF"/>
                    </a:solidFill>
                  </a:rPr>
                  <a:t>Marktwachstum/-trends</a:t>
                </a:r>
              </a:p>
              <a:p>
                <a:pPr marL="285750" lvl="0" indent="-285750">
                  <a:buFont typeface="Arial"/>
                  <a:buChar char="•"/>
                </a:pPr>
                <a:r>
                  <a:rPr lang="de-DE" sz="1400" dirty="0" smtClean="0">
                    <a:solidFill>
                      <a:srgbClr val="FFFFFF"/>
                    </a:solidFill>
                  </a:rPr>
                  <a:t>Marktteilnehmer</a:t>
                </a:r>
              </a:p>
              <a:p>
                <a:pPr marL="285750" lvl="0" indent="-285750">
                  <a:buFont typeface="Arial"/>
                  <a:buChar char="•"/>
                </a:pPr>
                <a:endParaRPr lang="de-DE" sz="1400" dirty="0">
                  <a:solidFill>
                    <a:srgbClr val="000000"/>
                  </a:solidFill>
                </a:endParaRPr>
              </a:p>
            </p:txBody>
          </p:sp>
          <p:grpSp>
            <p:nvGrpSpPr>
              <p:cNvPr id="48" name="Gruppierung 47"/>
              <p:cNvGrpSpPr/>
              <p:nvPr/>
            </p:nvGrpSpPr>
            <p:grpSpPr>
              <a:xfrm>
                <a:off x="6660232" y="1736811"/>
                <a:ext cx="2088481" cy="2785669"/>
                <a:chOff x="6660232" y="1736811"/>
                <a:chExt cx="2088481" cy="2785669"/>
              </a:xfrm>
            </p:grpSpPr>
            <p:grpSp>
              <p:nvGrpSpPr>
                <p:cNvPr id="33" name="Gruppierung 32"/>
                <p:cNvGrpSpPr/>
                <p:nvPr/>
              </p:nvGrpSpPr>
              <p:grpSpPr>
                <a:xfrm rot="5400000">
                  <a:off x="6372324" y="2024719"/>
                  <a:ext cx="2664298" cy="2088481"/>
                  <a:chOff x="4682459" y="2636665"/>
                  <a:chExt cx="2587774" cy="2088481"/>
                </a:xfrm>
              </p:grpSpPr>
              <p:sp>
                <p:nvSpPr>
                  <p:cNvPr id="34" name="Rechteck 33"/>
                  <p:cNvSpPr/>
                  <p:nvPr/>
                </p:nvSpPr>
                <p:spPr bwMode="auto">
                  <a:xfrm>
                    <a:off x="4788024" y="2636665"/>
                    <a:ext cx="2482209" cy="2088481"/>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lvl="2"/>
                    <a:endParaRPr lang="de-DE" sz="1200" dirty="0" smtClean="0">
                      <a:solidFill>
                        <a:srgbClr val="FFFFFF"/>
                      </a:solidFill>
                    </a:endParaRPr>
                  </a:p>
                </p:txBody>
              </p:sp>
              <p:sp>
                <p:nvSpPr>
                  <p:cNvPr id="35" name="Textfeld 34"/>
                  <p:cNvSpPr txBox="1"/>
                  <p:nvPr/>
                </p:nvSpPr>
                <p:spPr>
                  <a:xfrm rot="16200000">
                    <a:off x="4846497" y="2591385"/>
                    <a:ext cx="457553" cy="785629"/>
                  </a:xfrm>
                  <a:prstGeom prst="rect">
                    <a:avLst/>
                  </a:prstGeom>
                  <a:noFill/>
                </p:spPr>
                <p:txBody>
                  <a:bodyPr wrap="square" rtlCol="0">
                    <a:spAutoFit/>
                  </a:bodyPr>
                  <a:lstStyle/>
                  <a:p>
                    <a:r>
                      <a:rPr lang="de-DE" sz="4800" b="1" dirty="0">
                        <a:solidFill>
                          <a:schemeClr val="bg1"/>
                        </a:solidFill>
                      </a:rPr>
                      <a:t>T</a:t>
                    </a:r>
                  </a:p>
                </p:txBody>
              </p:sp>
            </p:grpSp>
            <p:sp>
              <p:nvSpPr>
                <p:cNvPr id="45" name="Rechteck 44"/>
                <p:cNvSpPr/>
                <p:nvPr/>
              </p:nvSpPr>
              <p:spPr>
                <a:xfrm>
                  <a:off x="6732239" y="1844824"/>
                  <a:ext cx="2014351" cy="2677656"/>
                </a:xfrm>
                <a:prstGeom prst="rect">
                  <a:avLst/>
                </a:prstGeom>
              </p:spPr>
              <p:txBody>
                <a:bodyPr wrap="square">
                  <a:spAutoFit/>
                </a:bodyPr>
                <a:lstStyle/>
                <a:p>
                  <a:pPr lvl="0"/>
                  <a:r>
                    <a:rPr lang="de-DE" sz="1400" dirty="0" smtClean="0">
                      <a:solidFill>
                        <a:srgbClr val="FFFFFF"/>
                      </a:solidFill>
                    </a:rPr>
                    <a:t>Technologische Umwelt</a:t>
                  </a:r>
                </a:p>
                <a:p>
                  <a:pPr lvl="0"/>
                  <a:endParaRPr lang="de-DE" sz="1400" dirty="0">
                    <a:solidFill>
                      <a:srgbClr val="FFFFFF"/>
                    </a:solidFill>
                  </a:endParaRPr>
                </a:p>
                <a:p>
                  <a:pPr lvl="0"/>
                  <a:endParaRPr lang="de-DE" sz="1200" dirty="0">
                    <a:solidFill>
                      <a:srgbClr val="FFFFFF"/>
                    </a:solidFill>
                  </a:endParaRPr>
                </a:p>
                <a:p>
                  <a:pPr lvl="0"/>
                  <a:r>
                    <a:rPr lang="de-DE" sz="1400" dirty="0" smtClean="0">
                      <a:solidFill>
                        <a:srgbClr val="FFFFFF"/>
                      </a:solidFill>
                    </a:rPr>
                    <a:t>Betrachtung von Lösungen hinsichtlich</a:t>
                  </a:r>
                </a:p>
                <a:p>
                  <a:pPr marL="285750" lvl="0" indent="-285750">
                    <a:buFont typeface="Arial"/>
                    <a:buChar char="•"/>
                  </a:pPr>
                  <a:r>
                    <a:rPr lang="de-DE" sz="1400" dirty="0" smtClean="0">
                      <a:solidFill>
                        <a:srgbClr val="FFFFFF"/>
                      </a:solidFill>
                    </a:rPr>
                    <a:t>Infrastruktur (App, Website, etc.)</a:t>
                  </a:r>
                </a:p>
                <a:p>
                  <a:pPr marL="285750" lvl="0" indent="-285750">
                    <a:buFont typeface="Arial"/>
                    <a:buChar char="•"/>
                  </a:pPr>
                  <a:r>
                    <a:rPr lang="de-DE" sz="1400" dirty="0" smtClean="0">
                      <a:solidFill>
                        <a:srgbClr val="FFFFFF"/>
                      </a:solidFill>
                    </a:rPr>
                    <a:t>Unterstützung des Workflows</a:t>
                  </a:r>
                </a:p>
                <a:p>
                  <a:pPr marL="285750" lvl="0" indent="-285750">
                    <a:buFont typeface="Arial"/>
                    <a:buChar char="•"/>
                  </a:pPr>
                  <a:endParaRPr lang="de-DE" sz="1400" dirty="0" smtClean="0">
                    <a:solidFill>
                      <a:srgbClr val="FFFFFF"/>
                    </a:solidFill>
                  </a:endParaRPr>
                </a:p>
                <a:p>
                  <a:pPr marL="285750" lvl="0" indent="-285750">
                    <a:buFont typeface="Arial"/>
                    <a:buChar char="•"/>
                  </a:pPr>
                  <a:endParaRPr lang="de-DE" sz="1400" dirty="0">
                    <a:solidFill>
                      <a:srgbClr val="FFFFFF"/>
                    </a:solidFill>
                  </a:endParaRPr>
                </a:p>
              </p:txBody>
            </p:sp>
          </p:grpSp>
          <p:sp>
            <p:nvSpPr>
              <p:cNvPr id="46" name="Rechteck 45"/>
              <p:cNvSpPr/>
              <p:nvPr/>
            </p:nvSpPr>
            <p:spPr>
              <a:xfrm>
                <a:off x="1236515" y="1866307"/>
                <a:ext cx="1607295" cy="1169551"/>
              </a:xfrm>
              <a:prstGeom prst="rect">
                <a:avLst/>
              </a:prstGeom>
            </p:spPr>
            <p:txBody>
              <a:bodyPr wrap="square">
                <a:spAutoFit/>
              </a:bodyPr>
              <a:lstStyle/>
              <a:p>
                <a:pPr lvl="0"/>
                <a:r>
                  <a:rPr lang="de-DE" sz="1400" dirty="0" smtClean="0">
                    <a:solidFill>
                      <a:schemeClr val="bg1"/>
                    </a:solidFill>
                  </a:rPr>
                  <a:t>Politisch- rechtliche Umwelt</a:t>
                </a:r>
              </a:p>
              <a:p>
                <a:pPr marL="285750" lvl="0" indent="-285750">
                  <a:buFont typeface="Arial"/>
                  <a:buChar char="•"/>
                </a:pPr>
                <a:endParaRPr lang="de-DE" sz="1400" dirty="0" smtClean="0">
                  <a:solidFill>
                    <a:srgbClr val="000000"/>
                  </a:solidFill>
                </a:endParaRPr>
              </a:p>
              <a:p>
                <a:pPr marL="285750" lvl="0" indent="-285750">
                  <a:buFont typeface="Arial"/>
                  <a:buChar char="•"/>
                </a:pPr>
                <a:endParaRPr lang="de-DE" sz="1400" dirty="0">
                  <a:solidFill>
                    <a:srgbClr val="000000"/>
                  </a:solidFill>
                </a:endParaRPr>
              </a:p>
            </p:txBody>
          </p:sp>
          <p:sp>
            <p:nvSpPr>
              <p:cNvPr id="43" name="Rechteck 42"/>
              <p:cNvSpPr/>
              <p:nvPr/>
            </p:nvSpPr>
            <p:spPr bwMode="auto">
              <a:xfrm>
                <a:off x="647564" y="1772816"/>
                <a:ext cx="8172909" cy="4320480"/>
              </a:xfrm>
              <a:custGeom>
                <a:avLst/>
                <a:gdLst/>
                <a:ahLst/>
                <a:cxnLst/>
                <a:rect l="l" t="t" r="r" b="b"/>
                <a:pathLst>
                  <a:path w="8172909" h="4320480">
                    <a:moveTo>
                      <a:pt x="0" y="0"/>
                    </a:moveTo>
                    <a:lnTo>
                      <a:pt x="2196244" y="0"/>
                    </a:lnTo>
                    <a:lnTo>
                      <a:pt x="2196244" y="2727920"/>
                    </a:lnTo>
                    <a:lnTo>
                      <a:pt x="5904657" y="2727920"/>
                    </a:lnTo>
                    <a:lnTo>
                      <a:pt x="5904657" y="0"/>
                    </a:lnTo>
                    <a:lnTo>
                      <a:pt x="8172909" y="0"/>
                    </a:lnTo>
                    <a:lnTo>
                      <a:pt x="8172909" y="4320480"/>
                    </a:lnTo>
                    <a:lnTo>
                      <a:pt x="5976664" y="4320480"/>
                    </a:lnTo>
                    <a:lnTo>
                      <a:pt x="5904657" y="4320480"/>
                    </a:lnTo>
                    <a:lnTo>
                      <a:pt x="2196244" y="4320480"/>
                    </a:lnTo>
                    <a:lnTo>
                      <a:pt x="2160240" y="4320480"/>
                    </a:lnTo>
                    <a:lnTo>
                      <a:pt x="0" y="4320480"/>
                    </a:lnTo>
                    <a:close/>
                  </a:path>
                </a:pathLst>
              </a:custGeom>
              <a:noFill/>
              <a:ln>
                <a:solidFill>
                  <a:srgbClr val="009EE0"/>
                </a:solidFill>
                <a:prstDash val="sysDash"/>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7" name="Rechteck 46"/>
              <p:cNvSpPr/>
              <p:nvPr/>
            </p:nvSpPr>
            <p:spPr>
              <a:xfrm>
                <a:off x="899592" y="1530730"/>
                <a:ext cx="1728192" cy="307776"/>
              </a:xfrm>
              <a:prstGeom prst="rect">
                <a:avLst/>
              </a:prstGeom>
              <a:solidFill>
                <a:schemeClr val="bg1"/>
              </a:solidFill>
            </p:spPr>
            <p:txBody>
              <a:bodyPr wrap="square">
                <a:spAutoFit/>
              </a:bodyPr>
              <a:lstStyle/>
              <a:p>
                <a:pPr algn="ctr"/>
                <a:r>
                  <a:rPr lang="de-DE" sz="1400" dirty="0" smtClean="0">
                    <a:solidFill>
                      <a:schemeClr val="accent1"/>
                    </a:solidFill>
                  </a:rPr>
                  <a:t>Globale Umwelt</a:t>
                </a:r>
                <a:r>
                  <a:rPr lang="de-DE" sz="1400" baseline="30000" dirty="0" smtClean="0">
                    <a:solidFill>
                      <a:schemeClr val="accent1"/>
                    </a:solidFill>
                  </a:rPr>
                  <a:t>1</a:t>
                </a:r>
                <a:endParaRPr lang="de-DE" sz="1400" dirty="0">
                  <a:solidFill>
                    <a:schemeClr val="accent1"/>
                  </a:solidFill>
                </a:endParaRPr>
              </a:p>
            </p:txBody>
          </p:sp>
        </p:grpSp>
        <p:sp>
          <p:nvSpPr>
            <p:cNvPr id="39" name="Rechteck 38"/>
            <p:cNvSpPr/>
            <p:nvPr/>
          </p:nvSpPr>
          <p:spPr>
            <a:xfrm>
              <a:off x="5241495" y="4581128"/>
              <a:ext cx="2930905" cy="1815882"/>
            </a:xfrm>
            <a:prstGeom prst="rect">
              <a:avLst/>
            </a:prstGeom>
          </p:spPr>
          <p:txBody>
            <a:bodyPr wrap="square">
              <a:spAutoFit/>
            </a:bodyPr>
            <a:lstStyle/>
            <a:p>
              <a:pPr lvl="0"/>
              <a:r>
                <a:rPr lang="de-DE" sz="1400" dirty="0" smtClean="0">
                  <a:solidFill>
                    <a:srgbClr val="FFFFFF"/>
                  </a:solidFill>
                </a:rPr>
                <a:t>Sozio-kulturelle Umwelt</a:t>
              </a:r>
            </a:p>
            <a:p>
              <a:pPr lvl="0"/>
              <a:endParaRPr lang="de-DE" sz="1400" dirty="0">
                <a:solidFill>
                  <a:srgbClr val="FFFFFF"/>
                </a:solidFill>
              </a:endParaRPr>
            </a:p>
            <a:p>
              <a:pPr lvl="0"/>
              <a:r>
                <a:rPr lang="de-DE" sz="1400" dirty="0" smtClean="0">
                  <a:solidFill>
                    <a:srgbClr val="FFFFFF"/>
                  </a:solidFill>
                </a:rPr>
                <a:t>Vergleich der sozio-kulturellen Unterschiede der Marktakteure in den USA,UK und Deutschland</a:t>
              </a:r>
            </a:p>
            <a:p>
              <a:pPr marL="285750" lvl="0" indent="-285750">
                <a:buFont typeface="Arial"/>
                <a:buChar char="•"/>
              </a:pPr>
              <a:endParaRPr lang="de-DE" sz="1400" dirty="0" smtClean="0">
                <a:solidFill>
                  <a:srgbClr val="000000"/>
                </a:solidFill>
              </a:endParaRPr>
            </a:p>
            <a:p>
              <a:pPr marL="285750" lvl="0" indent="-285750">
                <a:buFont typeface="Arial"/>
                <a:buChar char="•"/>
              </a:pPr>
              <a:endParaRPr lang="de-DE" sz="1400" dirty="0" smtClean="0">
                <a:solidFill>
                  <a:srgbClr val="000000"/>
                </a:solidFill>
              </a:endParaRPr>
            </a:p>
            <a:p>
              <a:pPr marL="285750" lvl="0" indent="-285750">
                <a:buFont typeface="Arial"/>
                <a:buChar char="•"/>
              </a:pPr>
              <a:endParaRPr lang="de-DE" sz="1400" dirty="0">
                <a:solidFill>
                  <a:srgbClr val="000000"/>
                </a:solidFill>
              </a:endParaRPr>
            </a:p>
          </p:txBody>
        </p:sp>
      </p:grpSp>
      <p:grpSp>
        <p:nvGrpSpPr>
          <p:cNvPr id="5" name="Gruppierung 4"/>
          <p:cNvGrpSpPr/>
          <p:nvPr/>
        </p:nvGrpSpPr>
        <p:grpSpPr>
          <a:xfrm>
            <a:off x="3032899" y="1123570"/>
            <a:ext cx="3348372" cy="3205530"/>
            <a:chOff x="3059834" y="1330803"/>
            <a:chExt cx="3204355" cy="2998297"/>
          </a:xfrm>
        </p:grpSpPr>
        <p:grpSp>
          <p:nvGrpSpPr>
            <p:cNvPr id="16" name="Gruppierung 15"/>
            <p:cNvGrpSpPr>
              <a:grpSpLocks noChangeAspect="1"/>
            </p:cNvGrpSpPr>
            <p:nvPr/>
          </p:nvGrpSpPr>
          <p:grpSpPr>
            <a:xfrm>
              <a:off x="3095836" y="2024844"/>
              <a:ext cx="3132348" cy="2196244"/>
              <a:chOff x="2735796" y="1700213"/>
              <a:chExt cx="3672408" cy="3824289"/>
            </a:xfrm>
            <a:solidFill>
              <a:schemeClr val="tx2"/>
            </a:solidFill>
          </p:grpSpPr>
          <p:sp>
            <p:nvSpPr>
              <p:cNvPr id="13" name="Rechteck 12"/>
              <p:cNvSpPr>
                <a:spLocks noChangeAspect="1"/>
              </p:cNvSpPr>
              <p:nvPr/>
            </p:nvSpPr>
            <p:spPr bwMode="auto">
              <a:xfrm>
                <a:off x="2735796" y="1700213"/>
                <a:ext cx="3672408" cy="3824287"/>
              </a:xfrm>
              <a:prstGeom prst="rect">
                <a:avLst/>
              </a:prstGeom>
              <a:grp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400" dirty="0" err="1">
                  <a:solidFill>
                    <a:schemeClr val="tx1"/>
                  </a:solidFill>
                </a:endParaRPr>
              </a:p>
            </p:txBody>
          </p:sp>
          <p:sp>
            <p:nvSpPr>
              <p:cNvPr id="14" name="Gleichschenkliges Dreieck 13"/>
              <p:cNvSpPr>
                <a:spLocks noChangeAspect="1"/>
              </p:cNvSpPr>
              <p:nvPr/>
            </p:nvSpPr>
            <p:spPr bwMode="auto">
              <a:xfrm rot="5400000">
                <a:off x="1640892" y="2795118"/>
                <a:ext cx="3824288" cy="1634480"/>
              </a:xfrm>
              <a:prstGeom prst="triangle">
                <a:avLst/>
              </a:prstGeom>
              <a:grpFill/>
              <a:ln w="76200">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400" dirty="0">
                  <a:solidFill>
                    <a:schemeClr val="tx1"/>
                  </a:solidFill>
                </a:endParaRPr>
              </a:p>
            </p:txBody>
          </p:sp>
          <p:sp>
            <p:nvSpPr>
              <p:cNvPr id="15" name="Gleichschenkliges Dreieck 14"/>
              <p:cNvSpPr>
                <a:spLocks noChangeAspect="1"/>
              </p:cNvSpPr>
              <p:nvPr/>
            </p:nvSpPr>
            <p:spPr bwMode="auto">
              <a:xfrm rot="16200000">
                <a:off x="3678820" y="2795118"/>
                <a:ext cx="3824288" cy="1634480"/>
              </a:xfrm>
              <a:prstGeom prst="triangle">
                <a:avLst/>
              </a:prstGeom>
              <a:grpFill/>
              <a:ln w="76200">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400" dirty="0" err="1">
                  <a:solidFill>
                    <a:schemeClr val="tx1"/>
                  </a:solidFill>
                </a:endParaRPr>
              </a:p>
            </p:txBody>
          </p:sp>
        </p:grpSp>
        <p:sp>
          <p:nvSpPr>
            <p:cNvPr id="12" name="Oval 11"/>
            <p:cNvSpPr/>
            <p:nvPr/>
          </p:nvSpPr>
          <p:spPr bwMode="auto">
            <a:xfrm>
              <a:off x="4139952" y="2636912"/>
              <a:ext cx="1044116" cy="1044116"/>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400" dirty="0" smtClean="0">
                  <a:solidFill>
                    <a:schemeClr val="bg1"/>
                  </a:solidFill>
                </a:rPr>
                <a:t>Unter-nehmen</a:t>
              </a:r>
              <a:endParaRPr lang="de-DE" sz="1400" dirty="0">
                <a:solidFill>
                  <a:schemeClr val="bg1"/>
                </a:solidFill>
              </a:endParaRPr>
            </a:p>
          </p:txBody>
        </p:sp>
        <p:sp>
          <p:nvSpPr>
            <p:cNvPr id="17" name="Textfeld 16"/>
            <p:cNvSpPr txBox="1"/>
            <p:nvPr/>
          </p:nvSpPr>
          <p:spPr>
            <a:xfrm>
              <a:off x="3239852" y="2977788"/>
              <a:ext cx="972108" cy="523220"/>
            </a:xfrm>
            <a:prstGeom prst="rect">
              <a:avLst/>
            </a:prstGeom>
            <a:noFill/>
          </p:spPr>
          <p:txBody>
            <a:bodyPr wrap="square" rtlCol="0">
              <a:spAutoFit/>
            </a:bodyPr>
            <a:lstStyle/>
            <a:p>
              <a:r>
                <a:rPr lang="de-DE" sz="1400" dirty="0" smtClean="0"/>
                <a:t>Anbieter</a:t>
              </a:r>
              <a:endParaRPr lang="de-DE" sz="1400" dirty="0"/>
            </a:p>
            <a:p>
              <a:endParaRPr lang="de-DE" sz="1400" dirty="0"/>
            </a:p>
          </p:txBody>
        </p:sp>
        <p:sp>
          <p:nvSpPr>
            <p:cNvPr id="18" name="Textfeld 17"/>
            <p:cNvSpPr txBox="1"/>
            <p:nvPr/>
          </p:nvSpPr>
          <p:spPr>
            <a:xfrm>
              <a:off x="5292080" y="2977788"/>
              <a:ext cx="972108" cy="523220"/>
            </a:xfrm>
            <a:prstGeom prst="rect">
              <a:avLst/>
            </a:prstGeom>
            <a:noFill/>
          </p:spPr>
          <p:txBody>
            <a:bodyPr wrap="square" rtlCol="0">
              <a:spAutoFit/>
            </a:bodyPr>
            <a:lstStyle/>
            <a:p>
              <a:r>
                <a:rPr lang="de-DE" sz="1400" dirty="0" smtClean="0"/>
                <a:t>Kunden</a:t>
              </a:r>
              <a:endParaRPr lang="de-DE" sz="1400" dirty="0"/>
            </a:p>
            <a:p>
              <a:endParaRPr lang="de-DE" sz="1400" dirty="0"/>
            </a:p>
          </p:txBody>
        </p:sp>
        <p:sp>
          <p:nvSpPr>
            <p:cNvPr id="19" name="Textfeld 18"/>
            <p:cNvSpPr txBox="1"/>
            <p:nvPr/>
          </p:nvSpPr>
          <p:spPr>
            <a:xfrm>
              <a:off x="4067944" y="2240868"/>
              <a:ext cx="1188132" cy="523220"/>
            </a:xfrm>
            <a:prstGeom prst="rect">
              <a:avLst/>
            </a:prstGeom>
            <a:noFill/>
          </p:spPr>
          <p:txBody>
            <a:bodyPr wrap="square" rtlCol="0">
              <a:spAutoFit/>
            </a:bodyPr>
            <a:lstStyle/>
            <a:p>
              <a:pPr algn="ctr"/>
              <a:r>
                <a:rPr lang="de-DE" sz="1400" dirty="0" smtClean="0"/>
                <a:t>Wettbewerb</a:t>
              </a:r>
              <a:endParaRPr lang="de-DE" sz="1400" dirty="0"/>
            </a:p>
            <a:p>
              <a:endParaRPr lang="de-DE" sz="1400" dirty="0"/>
            </a:p>
          </p:txBody>
        </p:sp>
        <p:sp>
          <p:nvSpPr>
            <p:cNvPr id="20" name="Textfeld 19"/>
            <p:cNvSpPr txBox="1"/>
            <p:nvPr/>
          </p:nvSpPr>
          <p:spPr>
            <a:xfrm>
              <a:off x="4175956" y="3769876"/>
              <a:ext cx="972108" cy="523220"/>
            </a:xfrm>
            <a:prstGeom prst="rect">
              <a:avLst/>
            </a:prstGeom>
            <a:noFill/>
          </p:spPr>
          <p:txBody>
            <a:bodyPr wrap="square" rtlCol="0">
              <a:spAutoFit/>
            </a:bodyPr>
            <a:lstStyle/>
            <a:p>
              <a:pPr algn="ctr"/>
              <a:r>
                <a:rPr lang="de-DE" sz="1400" dirty="0" smtClean="0"/>
                <a:t>Substitute</a:t>
              </a:r>
              <a:endParaRPr lang="de-DE" sz="1400" dirty="0"/>
            </a:p>
            <a:p>
              <a:endParaRPr lang="de-DE" sz="1400" dirty="0"/>
            </a:p>
          </p:txBody>
        </p:sp>
        <p:grpSp>
          <p:nvGrpSpPr>
            <p:cNvPr id="40" name="Gruppierung 39"/>
            <p:cNvGrpSpPr/>
            <p:nvPr/>
          </p:nvGrpSpPr>
          <p:grpSpPr>
            <a:xfrm>
              <a:off x="3059834" y="1330803"/>
              <a:ext cx="3204355" cy="2998297"/>
              <a:chOff x="6992877" y="4748866"/>
              <a:chExt cx="1839705" cy="1227147"/>
            </a:xfrm>
          </p:grpSpPr>
          <p:sp>
            <p:nvSpPr>
              <p:cNvPr id="41" name="Rechteck 40"/>
              <p:cNvSpPr/>
              <p:nvPr/>
            </p:nvSpPr>
            <p:spPr bwMode="auto">
              <a:xfrm>
                <a:off x="6992877" y="4999374"/>
                <a:ext cx="1839705" cy="976639"/>
              </a:xfrm>
              <a:prstGeom prst="rect">
                <a:avLst/>
              </a:prstGeom>
              <a:noFill/>
              <a:ln>
                <a:solidFill>
                  <a:schemeClr val="accent3"/>
                </a:solidFill>
                <a:prstDash val="sysDash"/>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2" name="Rechteck 41"/>
              <p:cNvSpPr/>
              <p:nvPr/>
            </p:nvSpPr>
            <p:spPr bwMode="auto">
              <a:xfrm>
                <a:off x="7137572" y="4748866"/>
                <a:ext cx="1570985" cy="180909"/>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100" dirty="0">
                  <a:solidFill>
                    <a:schemeClr val="tx1"/>
                  </a:solidFill>
                </a:endParaRPr>
              </a:p>
            </p:txBody>
          </p:sp>
        </p:grpSp>
        <p:sp>
          <p:nvSpPr>
            <p:cNvPr id="44" name="Rechteck 43"/>
            <p:cNvSpPr/>
            <p:nvPr/>
          </p:nvSpPr>
          <p:spPr>
            <a:xfrm>
              <a:off x="3598001" y="1711903"/>
              <a:ext cx="2164027" cy="287879"/>
            </a:xfrm>
            <a:prstGeom prst="rect">
              <a:avLst/>
            </a:prstGeom>
            <a:solidFill>
              <a:schemeClr val="bg1"/>
            </a:solidFill>
          </p:spPr>
          <p:txBody>
            <a:bodyPr wrap="square">
              <a:spAutoFit/>
            </a:bodyPr>
            <a:lstStyle/>
            <a:p>
              <a:pPr algn="ctr"/>
              <a:r>
                <a:rPr lang="de-DE" sz="1400" dirty="0" smtClean="0">
                  <a:solidFill>
                    <a:schemeClr val="accent3"/>
                  </a:solidFill>
                </a:rPr>
                <a:t>Branchenumwelt</a:t>
              </a:r>
              <a:r>
                <a:rPr lang="de-DE" sz="1400" baseline="30000" dirty="0" smtClean="0">
                  <a:solidFill>
                    <a:schemeClr val="accent3"/>
                  </a:solidFill>
                </a:rPr>
                <a:t>2</a:t>
              </a:r>
              <a:endParaRPr lang="de-DE" sz="1400" dirty="0">
                <a:solidFill>
                  <a:schemeClr val="accent3"/>
                </a:solidFill>
              </a:endParaRPr>
            </a:p>
          </p:txBody>
        </p:sp>
      </p:grpSp>
      <p:grpSp>
        <p:nvGrpSpPr>
          <p:cNvPr id="37" name="Gruppierung 36"/>
          <p:cNvGrpSpPr/>
          <p:nvPr/>
        </p:nvGrpSpPr>
        <p:grpSpPr>
          <a:xfrm>
            <a:off x="8378265" y="967218"/>
            <a:ext cx="356886" cy="534191"/>
            <a:chOff x="5580112" y="1350509"/>
            <a:chExt cx="3168600" cy="4742787"/>
          </a:xfrm>
        </p:grpSpPr>
        <p:sp>
          <p:nvSpPr>
            <p:cNvPr id="49"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0" name="Gleichschenkliges Dreieck 49"/>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1" name="Rechteck 7"/>
            <p:cNvSpPr/>
            <p:nvPr/>
          </p:nvSpPr>
          <p:spPr bwMode="auto">
            <a:xfrm>
              <a:off x="5581650" y="254694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2" name="Rechteck 7"/>
            <p:cNvSpPr/>
            <p:nvPr/>
          </p:nvSpPr>
          <p:spPr bwMode="auto">
            <a:xfrm>
              <a:off x="5581651" y="4941168"/>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53" name="Rechteck 52"/>
          <p:cNvSpPr/>
          <p:nvPr/>
        </p:nvSpPr>
        <p:spPr>
          <a:xfrm>
            <a:off x="863588" y="2781300"/>
            <a:ext cx="1944216" cy="1600438"/>
          </a:xfrm>
          <a:prstGeom prst="rect">
            <a:avLst/>
          </a:prstGeom>
        </p:spPr>
        <p:txBody>
          <a:bodyPr wrap="square">
            <a:spAutoFit/>
          </a:bodyPr>
          <a:lstStyle/>
          <a:p>
            <a:pPr lvl="0"/>
            <a:r>
              <a:rPr lang="de-DE" sz="1400" dirty="0" smtClean="0">
                <a:solidFill>
                  <a:srgbClr val="FFFFFF"/>
                </a:solidFill>
              </a:rPr>
              <a:t>Verständnis über heutige und zukünftige gesetzliche Regelungen</a:t>
            </a:r>
          </a:p>
          <a:p>
            <a:pPr marL="285750" lvl="0" indent="-285750">
              <a:buFont typeface="Arial"/>
              <a:buChar char="•"/>
            </a:pPr>
            <a:endParaRPr lang="de-DE" sz="1400" dirty="0" smtClean="0">
              <a:solidFill>
                <a:srgbClr val="000000"/>
              </a:solidFill>
            </a:endParaRPr>
          </a:p>
          <a:p>
            <a:pPr marL="285750" lvl="0" indent="-285750">
              <a:buFont typeface="Arial"/>
              <a:buChar char="•"/>
            </a:pPr>
            <a:endParaRPr lang="de-DE" sz="1400" dirty="0" smtClean="0">
              <a:solidFill>
                <a:srgbClr val="000000"/>
              </a:solidFill>
            </a:endParaRPr>
          </a:p>
          <a:p>
            <a:pPr marL="285750" lvl="0" indent="-285750">
              <a:buFont typeface="Arial"/>
              <a:buChar char="•"/>
            </a:pPr>
            <a:endParaRPr lang="de-DE" sz="1400" dirty="0">
              <a:solidFill>
                <a:srgbClr val="000000"/>
              </a:solidFill>
            </a:endParaRPr>
          </a:p>
        </p:txBody>
      </p:sp>
      <p:sp>
        <p:nvSpPr>
          <p:cNvPr id="55" name="Textplatzhalter 77"/>
          <p:cNvSpPr txBox="1">
            <a:spLocks/>
          </p:cNvSpPr>
          <p:nvPr/>
        </p:nvSpPr>
        <p:spPr bwMode="auto">
          <a:xfrm>
            <a:off x="761021" y="6237312"/>
            <a:ext cx="9000000"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Quellen: 1) PEST-Analyse nach L. </a:t>
            </a:r>
            <a:r>
              <a:rPr lang="de-DE" dirty="0" err="1"/>
              <a:t>Fahey</a:t>
            </a:r>
            <a:r>
              <a:rPr lang="de-DE" dirty="0"/>
              <a:t> und V.K. Narayanan, 1986. </a:t>
            </a:r>
            <a:endParaRPr lang="de-DE" dirty="0" smtClean="0"/>
          </a:p>
          <a:p>
            <a:r>
              <a:rPr lang="de-DE" dirty="0"/>
              <a:t>	 </a:t>
            </a:r>
            <a:r>
              <a:rPr lang="de-DE" dirty="0" smtClean="0"/>
              <a:t>    2</a:t>
            </a:r>
            <a:r>
              <a:rPr lang="de-DE" dirty="0"/>
              <a:t>) </a:t>
            </a:r>
            <a:r>
              <a:rPr lang="de-DE" dirty="0" smtClean="0"/>
              <a:t>Modifizierte Branchenstrukturanalyse </a:t>
            </a:r>
            <a:r>
              <a:rPr lang="de-DE" dirty="0"/>
              <a:t>nach Michael E. Porter, </a:t>
            </a:r>
            <a:r>
              <a:rPr lang="de-DE" dirty="0" smtClean="0"/>
              <a:t>1980; </a:t>
            </a:r>
            <a:r>
              <a:rPr lang="de-DE" dirty="0" err="1"/>
              <a:t>delta</a:t>
            </a:r>
            <a:r>
              <a:rPr lang="de-DE" dirty="0"/>
              <a:t> Karlsruhe GmbH</a:t>
            </a:r>
          </a:p>
        </p:txBody>
      </p:sp>
    </p:spTree>
    <p:extLst>
      <p:ext uri="{BB962C8B-B14F-4D97-AF65-F5344CB8AC3E}">
        <p14:creationId xmlns:p14="http://schemas.microsoft.com/office/powerpoint/2010/main" val="4018848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 </a:t>
            </a:r>
            <a:r>
              <a:rPr lang="de-DE" dirty="0" smtClean="0"/>
              <a:t>einer </a:t>
            </a:r>
            <a:r>
              <a:rPr lang="de-DE" dirty="0"/>
              <a:t>Executive Summary werden die Ergebnisse der Basisanalyse festgehalten.</a:t>
            </a:r>
          </a:p>
        </p:txBody>
      </p:sp>
      <p:graphicFrame>
        <p:nvGraphicFramePr>
          <p:cNvPr id="7" name="Tabelle 2"/>
          <p:cNvGraphicFramePr>
            <a:graphicFrameLocks noGrp="1"/>
          </p:cNvGraphicFramePr>
          <p:nvPr>
            <p:extLst>
              <p:ext uri="{D42A27DB-BD31-4B8C-83A1-F6EECF244321}">
                <p14:modId xmlns:p14="http://schemas.microsoft.com/office/powerpoint/2010/main" val="1853819762"/>
              </p:ext>
            </p:extLst>
          </p:nvPr>
        </p:nvGraphicFramePr>
        <p:xfrm>
          <a:off x="755576" y="1777069"/>
          <a:ext cx="8028892" cy="3933360"/>
        </p:xfrm>
        <a:graphic>
          <a:graphicData uri="http://schemas.openxmlformats.org/drawingml/2006/table">
            <a:tbl>
              <a:tblPr firstRow="1" bandRow="1">
                <a:tableStyleId>{B301B821-A1FF-4177-AEE7-76D212191A09}</a:tableStyleId>
              </a:tblPr>
              <a:tblGrid>
                <a:gridCol w="2232248"/>
                <a:gridCol w="3240360"/>
                <a:gridCol w="828092"/>
                <a:gridCol w="828092"/>
                <a:gridCol w="900100"/>
              </a:tblGrid>
              <a:tr h="393336">
                <a:tc>
                  <a:txBody>
                    <a:bodyPr/>
                    <a:lstStyle/>
                    <a:p>
                      <a:pPr marL="0" lvl="0" algn="l" fontAlgn="ctr"/>
                      <a:r>
                        <a:rPr lang="de-DE" sz="1200" b="0" i="0" u="none" strike="noStrike" dirty="0" smtClean="0">
                          <a:solidFill>
                            <a:srgbClr val="FFFFFF"/>
                          </a:solidFill>
                          <a:effectLst/>
                          <a:latin typeface="+mn-lt"/>
                        </a:rPr>
                        <a:t>Aspekt</a:t>
                      </a:r>
                      <a:endParaRPr lang="de-DE" sz="1200" b="0" i="0" u="none" strike="noStrike" dirty="0">
                        <a:solidFill>
                          <a:srgbClr val="FFFFFF"/>
                        </a:solidFill>
                        <a:effectLst/>
                        <a:latin typeface="+mn-lt"/>
                      </a:endParaRPr>
                    </a:p>
                  </a:txBody>
                  <a:tcPr marL="36000" marR="12700" marT="12700" marB="0" anchor="ctr"/>
                </a:tc>
                <a:tc>
                  <a:txBody>
                    <a:bodyPr/>
                    <a:lstStyle/>
                    <a:p>
                      <a:pPr marL="0" lvl="0" algn="l" fontAlgn="ctr"/>
                      <a:r>
                        <a:rPr lang="de-DE" sz="1200" b="0" i="0" u="none" strike="noStrike" dirty="0" smtClean="0">
                          <a:solidFill>
                            <a:srgbClr val="FFFFFF"/>
                          </a:solidFill>
                          <a:effectLst/>
                          <a:latin typeface="+mn-lt"/>
                        </a:rPr>
                        <a:t>Fragestellung</a:t>
                      </a:r>
                      <a:endParaRPr lang="de-DE" sz="1200" b="0" i="0" u="none" strike="noStrike" dirty="0">
                        <a:solidFill>
                          <a:srgbClr val="FFFFFF"/>
                        </a:solidFill>
                        <a:effectLst/>
                        <a:latin typeface="+mn-lt"/>
                      </a:endParaRPr>
                    </a:p>
                  </a:txBody>
                  <a:tcPr marL="12700" marR="12700" marT="12700" marB="0" anchor="ctr"/>
                </a:tc>
                <a:tc>
                  <a:txBody>
                    <a:bodyPr/>
                    <a:lstStyle/>
                    <a:p>
                      <a:pPr marL="0" lvl="0" algn="ctr" fontAlgn="ctr"/>
                      <a:r>
                        <a:rPr lang="de-DE" sz="1200" b="0" i="0" u="none" strike="noStrike" dirty="0" smtClean="0">
                          <a:solidFill>
                            <a:srgbClr val="FFFFFF"/>
                          </a:solidFill>
                          <a:effectLst/>
                          <a:latin typeface="+mn-lt"/>
                        </a:rPr>
                        <a:t>Go </a:t>
                      </a:r>
                      <a:r>
                        <a:rPr lang="de-DE" sz="1200" b="0" i="0" u="none" strike="noStrike" dirty="0" err="1" smtClean="0">
                          <a:solidFill>
                            <a:srgbClr val="FFFFFF"/>
                          </a:solidFill>
                          <a:effectLst/>
                          <a:latin typeface="+mn-lt"/>
                        </a:rPr>
                        <a:t>ahead</a:t>
                      </a:r>
                      <a:r>
                        <a:rPr lang="de-DE" sz="1200" b="0" i="0" u="none" strike="noStrike" dirty="0" smtClean="0">
                          <a:solidFill>
                            <a:srgbClr val="FFFFFF"/>
                          </a:solidFill>
                          <a:effectLst/>
                          <a:latin typeface="+mn-lt"/>
                        </a:rPr>
                        <a:t>!</a:t>
                      </a:r>
                      <a:endParaRPr lang="de-DE" sz="1200" b="0" i="0" u="none" strike="noStrike" dirty="0">
                        <a:solidFill>
                          <a:srgbClr val="FFFFFF"/>
                        </a:solidFill>
                        <a:effectLst/>
                        <a:latin typeface="+mn-lt"/>
                      </a:endParaRPr>
                    </a:p>
                  </a:txBody>
                  <a:tcPr marL="12700" marR="12700" marT="12700" marB="0" anchor="ctr"/>
                </a:tc>
                <a:tc>
                  <a:txBody>
                    <a:bodyPr/>
                    <a:lstStyle/>
                    <a:p>
                      <a:pPr marL="0" lvl="0" algn="ctr" fontAlgn="ctr"/>
                      <a:r>
                        <a:rPr lang="de-DE" sz="1200" b="0" i="0" u="none" strike="noStrike" dirty="0" smtClean="0">
                          <a:solidFill>
                            <a:srgbClr val="FFFFFF"/>
                          </a:solidFill>
                          <a:effectLst/>
                          <a:latin typeface="+mn-lt"/>
                        </a:rPr>
                        <a:t>Attention!</a:t>
                      </a:r>
                      <a:endParaRPr lang="de-DE" sz="1200" b="0" i="0" u="none" strike="noStrike" dirty="0">
                        <a:solidFill>
                          <a:srgbClr val="FFFFFF"/>
                        </a:solidFill>
                        <a:effectLst/>
                        <a:latin typeface="+mn-lt"/>
                      </a:endParaRPr>
                    </a:p>
                  </a:txBody>
                  <a:tcPr marL="12700" marR="12700" marT="12700" marB="0" anchor="ctr"/>
                </a:tc>
                <a:tc>
                  <a:txBody>
                    <a:bodyPr/>
                    <a:lstStyle/>
                    <a:p>
                      <a:pPr marL="0" lvl="0" algn="ctr" fontAlgn="ctr"/>
                      <a:r>
                        <a:rPr lang="de-DE" sz="1200" b="0" i="0" u="none" strike="noStrike" dirty="0" smtClean="0">
                          <a:solidFill>
                            <a:srgbClr val="FFFFFF"/>
                          </a:solidFill>
                          <a:effectLst/>
                          <a:latin typeface="+mn-lt"/>
                        </a:rPr>
                        <a:t>Take Action!</a:t>
                      </a:r>
                      <a:endParaRPr lang="de-DE" sz="1200" b="0" i="0" u="none" strike="noStrike" dirty="0">
                        <a:solidFill>
                          <a:srgbClr val="FFFFFF"/>
                        </a:solidFill>
                        <a:effectLst/>
                        <a:latin typeface="+mn-lt"/>
                      </a:endParaRPr>
                    </a:p>
                  </a:txBody>
                  <a:tcPr marL="12700" marR="12700" marT="12700" marB="0" anchor="ctr"/>
                </a:tc>
              </a:tr>
              <a:tr h="393336">
                <a:tc>
                  <a:txBody>
                    <a:bodyPr/>
                    <a:lstStyle/>
                    <a:p>
                      <a:pPr marL="36000" lvl="0" algn="l" fontAlgn="ctr"/>
                      <a:r>
                        <a:rPr lang="de-DE" sz="1200" b="0" i="0" u="none" strike="noStrike" dirty="0" smtClean="0">
                          <a:solidFill>
                            <a:srgbClr val="000000"/>
                          </a:solidFill>
                          <a:effectLst/>
                          <a:latin typeface="+mn-lt"/>
                        </a:rPr>
                        <a:t>Rechtliche Umwelt</a:t>
                      </a:r>
                    </a:p>
                  </a:txBody>
                  <a:tcPr marL="36000" marR="12700" marT="12700" marB="0" anchor="ctr"/>
                </a:tc>
                <a:tc>
                  <a:txBody>
                    <a:bodyPr/>
                    <a:lstStyle/>
                    <a:p>
                      <a:pPr marL="0" lvl="0" indent="0" algn="l" fontAlgn="ctr">
                        <a:buFont typeface="Arial"/>
                        <a:buNone/>
                      </a:pPr>
                      <a:r>
                        <a:rPr lang="de-DE" sz="1200" b="0" i="0" u="none" strike="noStrike" dirty="0" smtClean="0">
                          <a:solidFill>
                            <a:srgbClr val="000000"/>
                          </a:solidFill>
                          <a:effectLst/>
                          <a:latin typeface="+mn-lt"/>
                        </a:rPr>
                        <a:t>Wie sind die gesetzlichen</a:t>
                      </a:r>
                      <a:r>
                        <a:rPr lang="de-DE" sz="1200" b="0" i="0" u="none" strike="noStrike" baseline="0" dirty="0" smtClean="0">
                          <a:solidFill>
                            <a:srgbClr val="000000"/>
                          </a:solidFill>
                          <a:effectLst/>
                          <a:latin typeface="+mn-lt"/>
                        </a:rPr>
                        <a:t> Rahmen-bedingungen </a:t>
                      </a:r>
                      <a:r>
                        <a:rPr lang="de-DE" sz="1200" b="0" i="0" u="none" strike="noStrike" dirty="0" smtClean="0">
                          <a:solidFill>
                            <a:srgbClr val="000000"/>
                          </a:solidFill>
                          <a:effectLst/>
                          <a:latin typeface="+mn-lt"/>
                        </a:rPr>
                        <a:t>heute und in Zukunft?</a:t>
                      </a: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Marktgröße</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Welche</a:t>
                      </a:r>
                      <a:r>
                        <a:rPr lang="de-DE" sz="1200" b="0" i="0" u="none" strike="noStrike" baseline="0" dirty="0" smtClean="0">
                          <a:solidFill>
                            <a:srgbClr val="000000"/>
                          </a:solidFill>
                          <a:effectLst/>
                          <a:latin typeface="+mn-lt"/>
                        </a:rPr>
                        <a:t> Größe und Zusammensetzung hat der Markt der relevanten Dienstleistungen in D?</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dirty="0" smtClean="0"/>
                        <a:t>Markttrends</a:t>
                      </a:r>
                      <a:endParaRPr lang="de-DE" sz="1200" b="0" i="0" u="none" strike="noStrike" dirty="0">
                        <a:solidFill>
                          <a:srgbClr val="000000"/>
                        </a:solidFill>
                        <a:effectLst/>
                        <a:latin typeface="+mn-lt"/>
                      </a:endParaRP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Wohin bewegt sich der Markt in den kommenden Jahren</a:t>
                      </a:r>
                      <a:r>
                        <a:rPr lang="de-DE" sz="1200" b="0" i="0" u="none" strike="noStrike" baseline="0" dirty="0" smtClean="0">
                          <a:solidFill>
                            <a:srgbClr val="000000"/>
                          </a:solidFill>
                          <a:effectLst/>
                          <a:latin typeface="+mn-lt"/>
                        </a:rPr>
                        <a:t> bis 2020?</a:t>
                      </a:r>
                      <a:endParaRPr lang="de-DE" sz="1200" b="0" i="0" u="none" strike="noStrike" dirty="0">
                        <a:solidFill>
                          <a:srgbClr val="000000"/>
                        </a:solidFill>
                        <a:effectLst/>
                        <a:latin typeface="+mn-lt"/>
                      </a:endParaRP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Sozio-kulturelle Umwelt</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Inwiefern beeinflussen</a:t>
                      </a:r>
                      <a:r>
                        <a:rPr lang="de-DE" sz="1200" b="0" i="0" u="none" strike="noStrike" baseline="0" dirty="0" smtClean="0">
                          <a:solidFill>
                            <a:srgbClr val="000000"/>
                          </a:solidFill>
                          <a:effectLst/>
                          <a:latin typeface="+mn-lt"/>
                        </a:rPr>
                        <a:t> soziale</a:t>
                      </a:r>
                      <a:r>
                        <a:rPr lang="de-DE" sz="1200" b="0" i="0" u="none" strike="noStrike" dirty="0" smtClean="0">
                          <a:solidFill>
                            <a:srgbClr val="000000"/>
                          </a:solidFill>
                          <a:effectLst/>
                          <a:latin typeface="+mn-lt"/>
                        </a:rPr>
                        <a:t> oder kulturelle Unterschiede </a:t>
                      </a:r>
                      <a:r>
                        <a:rPr lang="de-DE" sz="1200" b="0" i="0" u="none" strike="noStrike" baseline="0" dirty="0" smtClean="0">
                          <a:solidFill>
                            <a:srgbClr val="000000"/>
                          </a:solidFill>
                          <a:effectLst/>
                          <a:latin typeface="+mn-lt"/>
                        </a:rPr>
                        <a:t>nationale Märkte?</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Technologische Umwelt</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Welche IT-Lösungen stehen</a:t>
                      </a:r>
                      <a:r>
                        <a:rPr lang="de-DE" sz="1200" b="0" i="0" u="none" strike="noStrike" baseline="0" dirty="0" smtClean="0">
                          <a:solidFill>
                            <a:srgbClr val="000000"/>
                          </a:solidFill>
                          <a:effectLst/>
                          <a:latin typeface="+mn-lt"/>
                        </a:rPr>
                        <a:t> bereit zur Unterstützung des Workflows?</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Anbieter</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Welche</a:t>
                      </a:r>
                      <a:r>
                        <a:rPr lang="de-DE" sz="1200" b="0" i="0" u="none" strike="noStrike" baseline="0" dirty="0" smtClean="0">
                          <a:solidFill>
                            <a:srgbClr val="000000"/>
                          </a:solidFill>
                          <a:effectLst/>
                          <a:latin typeface="+mn-lt"/>
                        </a:rPr>
                        <a:t> Anbieter sind potenzielle Schlüssel-partner und wie ist deren Verhandlungsstärke?</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Kunden</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Welche</a:t>
                      </a:r>
                      <a:r>
                        <a:rPr lang="de-DE" sz="1200" b="0" i="0" u="none" strike="noStrike" baseline="0" dirty="0" smtClean="0">
                          <a:solidFill>
                            <a:srgbClr val="000000"/>
                          </a:solidFill>
                          <a:effectLst/>
                          <a:latin typeface="+mn-lt"/>
                        </a:rPr>
                        <a:t> Kunden kommen als Zielgruppe in Frage und wie ist deren Verhandlungsstärke?</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Wettbewerber</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Wer dominiert bislang den (Vermittlungs-)</a:t>
                      </a:r>
                      <a:r>
                        <a:rPr lang="de-DE" sz="1200" b="0" i="0" u="none" strike="noStrike" baseline="0" dirty="0" smtClean="0">
                          <a:solidFill>
                            <a:srgbClr val="000000"/>
                          </a:solidFill>
                          <a:effectLst/>
                          <a:latin typeface="+mn-lt"/>
                        </a:rPr>
                        <a:t>Markt für Beauty-</a:t>
                      </a:r>
                      <a:r>
                        <a:rPr lang="de-DE" sz="1200" b="0" i="0" u="none" strike="noStrike" baseline="0" dirty="0" err="1" smtClean="0">
                          <a:solidFill>
                            <a:srgbClr val="000000"/>
                          </a:solidFill>
                          <a:effectLst/>
                          <a:latin typeface="+mn-lt"/>
                        </a:rPr>
                        <a:t>at</a:t>
                      </a:r>
                      <a:r>
                        <a:rPr lang="de-DE" sz="1200" b="0" i="0" u="none" strike="noStrike" baseline="0" dirty="0" smtClean="0">
                          <a:solidFill>
                            <a:srgbClr val="000000"/>
                          </a:solidFill>
                          <a:effectLst/>
                          <a:latin typeface="+mn-lt"/>
                        </a:rPr>
                        <a:t>-Home Dienstleistungen?</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c>
                  <a:txBody>
                    <a:bodyPr/>
                    <a:lstStyle/>
                    <a:p>
                      <a:pPr marL="0"/>
                      <a:endParaRPr lang="de-DE" b="0" i="0" dirty="0"/>
                    </a:p>
                  </a:txBody>
                  <a:tcPr marL="12700" marR="12700" marT="12700" marB="0" anchor="ctr"/>
                </a:tc>
              </a:tr>
              <a:tr h="393336">
                <a:tc>
                  <a:txBody>
                    <a:bodyPr/>
                    <a:lstStyle/>
                    <a:p>
                      <a:pPr marL="36000" lvl="0" algn="l" fontAlgn="b"/>
                      <a:r>
                        <a:rPr lang="de-DE" sz="1200" b="0" i="0" u="none" strike="noStrike" dirty="0" smtClean="0">
                          <a:solidFill>
                            <a:srgbClr val="000000"/>
                          </a:solidFill>
                          <a:effectLst/>
                          <a:latin typeface="+mn-lt"/>
                        </a:rPr>
                        <a:t>Substitute</a:t>
                      </a:r>
                    </a:p>
                  </a:txBody>
                  <a:tcPr marL="36000" marR="12700" marT="12700" marB="0" anchor="ctr"/>
                </a:tc>
                <a:tc>
                  <a:txBody>
                    <a:bodyPr/>
                    <a:lstStyle/>
                    <a:p>
                      <a:pPr marL="0" lvl="0" algn="l" fontAlgn="b"/>
                      <a:r>
                        <a:rPr lang="de-DE" sz="1200" b="0" i="0" u="none" strike="noStrike" dirty="0" smtClean="0">
                          <a:solidFill>
                            <a:srgbClr val="000000"/>
                          </a:solidFill>
                          <a:effectLst/>
                          <a:latin typeface="+mn-lt"/>
                        </a:rPr>
                        <a:t>Welche substituierenden Dienstleistungen</a:t>
                      </a:r>
                      <a:r>
                        <a:rPr lang="de-DE" sz="1200" b="0" i="0" u="none" strike="noStrike" baseline="0" dirty="0" smtClean="0">
                          <a:solidFill>
                            <a:srgbClr val="000000"/>
                          </a:solidFill>
                          <a:effectLst/>
                          <a:latin typeface="+mn-lt"/>
                        </a:rPr>
                        <a:t> gibt es?</a:t>
                      </a:r>
                      <a:endParaRPr lang="de-DE" sz="1200" b="0" i="0" u="none" strike="noStrike" dirty="0" smtClean="0">
                        <a:solidFill>
                          <a:srgbClr val="000000"/>
                        </a:solidFill>
                        <a:effectLst/>
                        <a:latin typeface="+mn-lt"/>
                      </a:endParaRPr>
                    </a:p>
                  </a:txBody>
                  <a:tcPr marL="12700" marR="12700" marT="12700" marB="0" anchor="ctr"/>
                </a:tc>
                <a:tc>
                  <a:txBody>
                    <a:bodyPr/>
                    <a:lstStyle/>
                    <a:p>
                      <a:pPr marL="0"/>
                      <a:endParaRPr lang="de-DE" b="0" i="0"/>
                    </a:p>
                  </a:txBody>
                  <a:tcPr marL="12700" marR="12700" marT="12700" marB="0" anchor="ctr"/>
                </a:tc>
                <a:tc>
                  <a:txBody>
                    <a:bodyPr/>
                    <a:lstStyle/>
                    <a:p>
                      <a:pPr marL="0"/>
                      <a:endParaRPr lang="de-DE" b="0" i="0"/>
                    </a:p>
                  </a:txBody>
                  <a:tcPr marL="12700" marR="12700" marT="12700" marB="0" anchor="ctr"/>
                </a:tc>
                <a:tc>
                  <a:txBody>
                    <a:bodyPr/>
                    <a:lstStyle/>
                    <a:p>
                      <a:pPr marL="0"/>
                      <a:endParaRPr lang="de-DE" b="0" i="0" dirty="0"/>
                    </a:p>
                  </a:txBody>
                  <a:tcPr marL="12700" marR="12700" marT="12700" marB="0" anchor="ctr"/>
                </a:tc>
              </a:tr>
            </a:tbl>
          </a:graphicData>
        </a:graphic>
      </p:graphicFrame>
      <p:sp>
        <p:nvSpPr>
          <p:cNvPr id="8" name="Textplatzhalter 3"/>
          <p:cNvSpPr txBox="1">
            <a:spLocks/>
          </p:cNvSpPr>
          <p:nvPr/>
        </p:nvSpPr>
        <p:spPr bwMode="auto">
          <a:xfrm>
            <a:off x="756000" y="952475"/>
            <a:ext cx="8001629" cy="265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1" fontAlgn="base" hangingPunct="1">
              <a:spcBef>
                <a:spcPct val="20000"/>
              </a:spcBef>
              <a:spcAft>
                <a:spcPct val="0"/>
              </a:spcAft>
              <a:buFont typeface="Wingdings" pitchFamily="2" charset="2"/>
              <a:buNone/>
              <a:defRPr sz="1600" b="0">
                <a:solidFill>
                  <a:schemeClr val="accent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5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3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3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3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smtClean="0"/>
              <a:t>Ebene </a:t>
            </a:r>
            <a:r>
              <a:rPr lang="de-DE" dirty="0"/>
              <a:t>1: Basisanalyse (2</a:t>
            </a:r>
            <a:r>
              <a:rPr lang="de-DE" dirty="0" smtClean="0"/>
              <a:t>/3)</a:t>
            </a:r>
            <a:endParaRPr lang="de-DE" dirty="0"/>
          </a:p>
        </p:txBody>
      </p:sp>
      <p:grpSp>
        <p:nvGrpSpPr>
          <p:cNvPr id="4" name="Gruppierung 3"/>
          <p:cNvGrpSpPr/>
          <p:nvPr/>
        </p:nvGrpSpPr>
        <p:grpSpPr>
          <a:xfrm>
            <a:off x="6588244" y="2263263"/>
            <a:ext cx="1908192" cy="2160240"/>
            <a:chOff x="6588244" y="1916832"/>
            <a:chExt cx="1908192" cy="2160240"/>
          </a:xfrm>
        </p:grpSpPr>
        <p:sp>
          <p:nvSpPr>
            <p:cNvPr id="12" name="Oval 11"/>
            <p:cNvSpPr/>
            <p:nvPr/>
          </p:nvSpPr>
          <p:spPr bwMode="auto">
            <a:xfrm rot="16200000">
              <a:off x="6588244" y="1916832"/>
              <a:ext cx="180000" cy="180000"/>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3" name="Oval 12"/>
            <p:cNvSpPr/>
            <p:nvPr/>
          </p:nvSpPr>
          <p:spPr bwMode="auto">
            <a:xfrm rot="16200000">
              <a:off x="7416336" y="2312876"/>
              <a:ext cx="180000" cy="180000"/>
            </a:xfrm>
            <a:prstGeom prst="ellipse">
              <a:avLst/>
            </a:prstGeom>
            <a:solidFill>
              <a:schemeClr val="accent4"/>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4" name="Oval 13"/>
            <p:cNvSpPr/>
            <p:nvPr/>
          </p:nvSpPr>
          <p:spPr bwMode="auto">
            <a:xfrm rot="16200000">
              <a:off x="8316436" y="2744944"/>
              <a:ext cx="180000" cy="180000"/>
            </a:xfrm>
            <a:prstGeom prst="ellipse">
              <a:avLst/>
            </a:prstGeom>
            <a:solidFill>
              <a:schemeClr val="accent5"/>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5" name="Oval 14"/>
            <p:cNvSpPr/>
            <p:nvPr/>
          </p:nvSpPr>
          <p:spPr bwMode="auto">
            <a:xfrm rot="16200000">
              <a:off x="6588244" y="3897072"/>
              <a:ext cx="180000" cy="180000"/>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6" name="Oval 15"/>
            <p:cNvSpPr/>
            <p:nvPr/>
          </p:nvSpPr>
          <p:spPr bwMode="auto">
            <a:xfrm rot="16200000">
              <a:off x="7416336" y="3104964"/>
              <a:ext cx="180000" cy="180000"/>
            </a:xfrm>
            <a:prstGeom prst="ellipse">
              <a:avLst/>
            </a:prstGeom>
            <a:solidFill>
              <a:schemeClr val="accent4"/>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7" name="Oval 16"/>
            <p:cNvSpPr/>
            <p:nvPr/>
          </p:nvSpPr>
          <p:spPr bwMode="auto">
            <a:xfrm rot="16200000">
              <a:off x="8316436" y="3501028"/>
              <a:ext cx="180000" cy="180000"/>
            </a:xfrm>
            <a:prstGeom prst="ellipse">
              <a:avLst/>
            </a:prstGeom>
            <a:solidFill>
              <a:schemeClr val="accent5"/>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20" name="Line 23"/>
          <p:cNvSpPr>
            <a:spLocks noChangeShapeType="1"/>
          </p:cNvSpPr>
          <p:nvPr/>
        </p:nvSpPr>
        <p:spPr bwMode="auto">
          <a:xfrm>
            <a:off x="6228184" y="1799744"/>
            <a:ext cx="0" cy="3919903"/>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21" name="Line 23"/>
          <p:cNvSpPr>
            <a:spLocks noChangeShapeType="1"/>
          </p:cNvSpPr>
          <p:nvPr/>
        </p:nvSpPr>
        <p:spPr bwMode="auto">
          <a:xfrm>
            <a:off x="7056276" y="1831215"/>
            <a:ext cx="0" cy="3919903"/>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22" name="Line 23"/>
          <p:cNvSpPr>
            <a:spLocks noChangeShapeType="1"/>
          </p:cNvSpPr>
          <p:nvPr/>
        </p:nvSpPr>
        <p:spPr bwMode="auto">
          <a:xfrm>
            <a:off x="7866226" y="1795211"/>
            <a:ext cx="0" cy="3919903"/>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18" name="Rechteck 96269"/>
          <p:cNvSpPr/>
          <p:nvPr/>
        </p:nvSpPr>
        <p:spPr bwMode="auto">
          <a:xfrm>
            <a:off x="683568" y="1295693"/>
            <a:ext cx="7632848" cy="441362"/>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0" bIns="0" rtlCol="0" anchor="ctr"/>
          <a:lstStyle/>
          <a:p>
            <a:r>
              <a:rPr lang="de-DE" sz="1400" dirty="0" smtClean="0">
                <a:solidFill>
                  <a:schemeClr val="tx1"/>
                </a:solidFill>
              </a:rPr>
              <a:t>Ein Überblick über den Markt der Beauty-Dienstleistungen wird in Form einer Executive Summary bereitgestellt.</a:t>
            </a:r>
            <a:endParaRPr lang="de-DE" sz="1400" dirty="0">
              <a:solidFill>
                <a:schemeClr val="tx1"/>
              </a:solidFill>
            </a:endParaRPr>
          </a:p>
        </p:txBody>
      </p:sp>
      <p:grpSp>
        <p:nvGrpSpPr>
          <p:cNvPr id="35" name="Gruppierung 34"/>
          <p:cNvGrpSpPr/>
          <p:nvPr/>
        </p:nvGrpSpPr>
        <p:grpSpPr>
          <a:xfrm>
            <a:off x="8378265" y="967218"/>
            <a:ext cx="356886" cy="534191"/>
            <a:chOff x="5580112" y="1350509"/>
            <a:chExt cx="3168600" cy="4742787"/>
          </a:xfrm>
        </p:grpSpPr>
        <p:sp>
          <p:nvSpPr>
            <p:cNvPr id="36"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7" name="Gleichschenkliges Dreieck 36"/>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3" name="Rechteck 7"/>
            <p:cNvSpPr/>
            <p:nvPr/>
          </p:nvSpPr>
          <p:spPr bwMode="auto">
            <a:xfrm>
              <a:off x="5581650" y="254694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4" name="Rechteck 7"/>
            <p:cNvSpPr/>
            <p:nvPr/>
          </p:nvSpPr>
          <p:spPr bwMode="auto">
            <a:xfrm>
              <a:off x="5581651" y="4941168"/>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39" name="Oval 38"/>
          <p:cNvSpPr/>
          <p:nvPr/>
        </p:nvSpPr>
        <p:spPr bwMode="auto">
          <a:xfrm rot="16200000">
            <a:off x="6588224" y="4639527"/>
            <a:ext cx="180000" cy="180000"/>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0" name="Oval 39"/>
          <p:cNvSpPr/>
          <p:nvPr/>
        </p:nvSpPr>
        <p:spPr bwMode="auto">
          <a:xfrm rot="16200000">
            <a:off x="7416316" y="5035571"/>
            <a:ext cx="180000" cy="180000"/>
          </a:xfrm>
          <a:prstGeom prst="ellipse">
            <a:avLst/>
          </a:prstGeom>
          <a:solidFill>
            <a:schemeClr val="accent4"/>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1" name="Oval 40"/>
          <p:cNvSpPr/>
          <p:nvPr/>
        </p:nvSpPr>
        <p:spPr bwMode="auto">
          <a:xfrm rot="16200000">
            <a:off x="8316416" y="5467639"/>
            <a:ext cx="180000" cy="180000"/>
          </a:xfrm>
          <a:prstGeom prst="ellipse">
            <a:avLst/>
          </a:prstGeom>
          <a:solidFill>
            <a:schemeClr val="accent5"/>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7" name="Textfeld 2"/>
          <p:cNvSpPr txBox="1"/>
          <p:nvPr/>
        </p:nvSpPr>
        <p:spPr>
          <a:xfrm rot="494891">
            <a:off x="7979917" y="1545275"/>
            <a:ext cx="816166" cy="387022"/>
          </a:xfrm>
          <a:prstGeom prst="rect">
            <a:avLst/>
          </a:prstGeom>
          <a:solidFill>
            <a:schemeClr val="accent3"/>
          </a:solidFill>
          <a:ln>
            <a:noFill/>
          </a:ln>
        </p:spPr>
        <p:txBody>
          <a:bodyPr wrap="square" rtlCol="0" anchor="ctr">
            <a:noAutofit/>
          </a:bodyPr>
          <a:lstStyle/>
          <a:p>
            <a:pPr algn="ctr"/>
            <a:r>
              <a:rPr lang="de-DE" sz="1100" dirty="0" smtClean="0">
                <a:solidFill>
                  <a:schemeClr val="bg1"/>
                </a:solidFill>
              </a:rPr>
              <a:t>Beispiel</a:t>
            </a:r>
            <a:endParaRPr lang="de-DE" sz="800" dirty="0" smtClean="0">
              <a:solidFill>
                <a:schemeClr val="bg1"/>
              </a:solidFill>
            </a:endParaRPr>
          </a:p>
        </p:txBody>
      </p:sp>
      <p:sp>
        <p:nvSpPr>
          <p:cNvPr id="3" name="Rechteck 2"/>
          <p:cNvSpPr/>
          <p:nvPr/>
        </p:nvSpPr>
        <p:spPr bwMode="auto">
          <a:xfrm>
            <a:off x="755576" y="5733256"/>
            <a:ext cx="8028892" cy="469233"/>
          </a:xfrm>
          <a:prstGeom prst="rect">
            <a:avLst/>
          </a:prstGeom>
          <a:solidFill>
            <a:schemeClr val="tx2"/>
          </a:solidFill>
          <a:ln>
            <a:solidFill>
              <a:schemeClr val="tx2"/>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72000" tIns="0" rIns="0" bIns="0" rtlCol="0" anchor="ctr"/>
          <a:lstStyle/>
          <a:p>
            <a:r>
              <a:rPr lang="de-DE" sz="1200" dirty="0" smtClean="0">
                <a:solidFill>
                  <a:schemeClr val="tx1"/>
                </a:solidFill>
              </a:rPr>
              <a:t>Recherchetätigkeiten </a:t>
            </a:r>
            <a:r>
              <a:rPr lang="de-DE" sz="1200" dirty="0">
                <a:solidFill>
                  <a:schemeClr val="tx1"/>
                </a:solidFill>
              </a:rPr>
              <a:t>werden über einen zuvor definierten Zeitraum durchgeführt und bei Bedarf und nach Rücksprache intensiviert</a:t>
            </a:r>
            <a:r>
              <a:rPr lang="de-DE" sz="1200" dirty="0" smtClean="0">
                <a:solidFill>
                  <a:schemeClr val="tx1"/>
                </a:solidFill>
              </a:rPr>
              <a:t>.</a:t>
            </a:r>
            <a:endParaRPr lang="de-DE" sz="1200" dirty="0">
              <a:solidFill>
                <a:schemeClr val="tx1"/>
              </a:solidFill>
            </a:endParaRPr>
          </a:p>
        </p:txBody>
      </p:sp>
      <p:sp>
        <p:nvSpPr>
          <p:cNvPr id="27"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BCG Traffic Light </a:t>
            </a:r>
            <a:r>
              <a:rPr lang="de-DE" dirty="0" smtClean="0"/>
              <a:t>Portfolio, </a:t>
            </a:r>
            <a:r>
              <a:rPr lang="de-DE" dirty="0" err="1"/>
              <a:t>delta</a:t>
            </a:r>
            <a:r>
              <a:rPr lang="de-DE" dirty="0"/>
              <a:t> Karlsruhe GmbH </a:t>
            </a:r>
          </a:p>
        </p:txBody>
      </p:sp>
    </p:spTree>
    <p:extLst>
      <p:ext uri="{BB962C8B-B14F-4D97-AF65-F5344CB8AC3E}">
        <p14:creationId xmlns:p14="http://schemas.microsoft.com/office/powerpoint/2010/main" val="8720223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feld 20"/>
          <p:cNvSpPr txBox="1"/>
          <p:nvPr/>
        </p:nvSpPr>
        <p:spPr>
          <a:xfrm>
            <a:off x="755576" y="2852936"/>
            <a:ext cx="3456384" cy="3293209"/>
          </a:xfrm>
          <a:prstGeom prst="rect">
            <a:avLst/>
          </a:prstGeom>
          <a:noFill/>
        </p:spPr>
        <p:txBody>
          <a:bodyPr wrap="square" rtlCol="0">
            <a:spAutoFit/>
          </a:bodyPr>
          <a:lstStyle/>
          <a:p>
            <a:r>
              <a:rPr lang="de-DE" sz="1400" dirty="0" smtClean="0">
                <a:solidFill>
                  <a:srgbClr val="009EE0"/>
                </a:solidFill>
              </a:rPr>
              <a:t>Qualitative Dokumentation</a:t>
            </a:r>
          </a:p>
          <a:p>
            <a:endParaRPr lang="de-DE" sz="1400" dirty="0"/>
          </a:p>
          <a:p>
            <a:r>
              <a:rPr lang="de-DE" sz="1400" dirty="0" smtClean="0"/>
              <a:t>Ausarbeitung der für die Geschäftsidee relevanten Faktoren </a:t>
            </a:r>
          </a:p>
          <a:p>
            <a:endParaRPr lang="de-DE" sz="1400" dirty="0"/>
          </a:p>
          <a:p>
            <a:pPr marL="285750" indent="-285750">
              <a:buFont typeface="Arial"/>
              <a:buChar char="•"/>
            </a:pPr>
            <a:r>
              <a:rPr lang="de-DE" sz="1400" dirty="0" smtClean="0"/>
              <a:t>Rechtliche Umwelt</a:t>
            </a:r>
          </a:p>
          <a:p>
            <a:pPr marL="285750" indent="-285750">
              <a:buFont typeface="Arial"/>
              <a:buChar char="•"/>
            </a:pPr>
            <a:r>
              <a:rPr lang="de-DE" sz="1400" dirty="0" smtClean="0"/>
              <a:t>Markttrends</a:t>
            </a:r>
          </a:p>
          <a:p>
            <a:pPr marL="285750" indent="-285750">
              <a:buFont typeface="Arial"/>
              <a:buChar char="•"/>
            </a:pPr>
            <a:r>
              <a:rPr lang="de-DE" sz="1400" dirty="0" smtClean="0"/>
              <a:t>Sozio-kulturelle Umwelt</a:t>
            </a:r>
          </a:p>
          <a:p>
            <a:pPr marL="285750" indent="-285750">
              <a:buFont typeface="Arial"/>
              <a:buChar char="•"/>
            </a:pPr>
            <a:r>
              <a:rPr lang="de-DE" sz="1400" dirty="0" smtClean="0"/>
              <a:t>Kunden</a:t>
            </a:r>
          </a:p>
          <a:p>
            <a:pPr marL="285750" indent="-285750">
              <a:buFont typeface="Arial"/>
              <a:buChar char="•"/>
            </a:pPr>
            <a:r>
              <a:rPr lang="de-DE" sz="1400" dirty="0" smtClean="0"/>
              <a:t>Substitute</a:t>
            </a:r>
          </a:p>
          <a:p>
            <a:pPr marL="285750" indent="-285750">
              <a:buFont typeface="Arial"/>
              <a:buChar char="•"/>
            </a:pPr>
            <a:endParaRPr lang="de-DE" sz="1400" dirty="0" smtClean="0"/>
          </a:p>
          <a:p>
            <a:pPr marL="285750" indent="-285750">
              <a:buFont typeface="Arial"/>
              <a:buChar char="•"/>
            </a:pPr>
            <a:endParaRPr lang="de-DE" sz="1400" dirty="0" smtClean="0"/>
          </a:p>
          <a:p>
            <a:pPr marL="285750" indent="-285750">
              <a:buFont typeface="Arial"/>
              <a:buChar char="•"/>
            </a:pPr>
            <a:endParaRPr lang="de-DE" sz="1400" dirty="0" smtClean="0"/>
          </a:p>
          <a:p>
            <a:pPr marL="285750" indent="-285750">
              <a:buFont typeface="Arial"/>
              <a:buChar char="•"/>
            </a:pPr>
            <a:endParaRPr lang="de-DE" sz="1400" dirty="0" smtClean="0"/>
          </a:p>
          <a:p>
            <a:pPr marL="285750" indent="-285750">
              <a:buFont typeface="Arial" panose="020B0604020202020204" pitchFamily="34" charset="0"/>
              <a:buChar char="•"/>
            </a:pPr>
            <a:endParaRPr lang="de-DE" sz="1200" dirty="0"/>
          </a:p>
        </p:txBody>
      </p:sp>
      <p:grpSp>
        <p:nvGrpSpPr>
          <p:cNvPr id="60" name="Gruppieren 1"/>
          <p:cNvGrpSpPr/>
          <p:nvPr/>
        </p:nvGrpSpPr>
        <p:grpSpPr>
          <a:xfrm>
            <a:off x="755576" y="5445224"/>
            <a:ext cx="7988474" cy="648000"/>
            <a:chOff x="759298" y="5436000"/>
            <a:chExt cx="7988474" cy="648000"/>
          </a:xfrm>
        </p:grpSpPr>
        <p:sp>
          <p:nvSpPr>
            <p:cNvPr id="61" name="Textfeld 60"/>
            <p:cNvSpPr txBox="1"/>
            <p:nvPr/>
          </p:nvSpPr>
          <p:spPr>
            <a:xfrm>
              <a:off x="759600" y="5436000"/>
              <a:ext cx="7988172" cy="648000"/>
            </a:xfrm>
            <a:prstGeom prst="rect">
              <a:avLst/>
            </a:prstGeom>
            <a:solidFill>
              <a:srgbClr val="009E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0" rIns="0" rtlCol="0" anchor="ctr">
              <a:noAutofit/>
            </a:bodyPr>
            <a:lstStyle/>
            <a:p>
              <a:pPr marL="358775">
                <a:buClr>
                  <a:srgbClr val="FFFFFF"/>
                </a:buClr>
              </a:pPr>
              <a:r>
                <a:rPr lang="de-DE" sz="1400" dirty="0" smtClean="0">
                  <a:solidFill>
                    <a:srgbClr val="FFFFFF"/>
                  </a:solidFill>
                </a:rPr>
                <a:t>Bewertung der einzelnen Aspekte mit Hilfe des Ampelsystems </a:t>
              </a:r>
              <a:br>
                <a:rPr lang="de-DE" sz="1400" dirty="0" smtClean="0">
                  <a:solidFill>
                    <a:srgbClr val="FFFFFF"/>
                  </a:solidFill>
                </a:rPr>
              </a:br>
              <a:r>
                <a:rPr lang="de-DE" sz="1400" dirty="0" smtClean="0">
                  <a:solidFill>
                    <a:srgbClr val="FFFFFF"/>
                  </a:solidFill>
                </a:rPr>
                <a:t>zugunsten eines ganzheitlichen Marktverständnisses</a:t>
              </a:r>
              <a:endParaRPr lang="de-DE" sz="1400" dirty="0">
                <a:solidFill>
                  <a:srgbClr val="FFFFFF"/>
                </a:solidFill>
              </a:endParaRPr>
            </a:p>
          </p:txBody>
        </p:sp>
        <p:sp>
          <p:nvSpPr>
            <p:cNvPr id="62" name="Gleichschenkliges Dreieck 61"/>
            <p:cNvSpPr/>
            <p:nvPr/>
          </p:nvSpPr>
          <p:spPr bwMode="auto">
            <a:xfrm rot="5400000">
              <a:off x="569328" y="5635193"/>
              <a:ext cx="628245" cy="248306"/>
            </a:xfrm>
            <a:prstGeom prst="triangle">
              <a:avLst/>
            </a:prstGeom>
            <a:solidFill>
              <a:schemeClr val="bg1"/>
            </a:solidFill>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rgbClr val="000000"/>
                </a:solidFill>
              </a:endParaRPr>
            </a:p>
          </p:txBody>
        </p:sp>
      </p:grpSp>
      <p:sp>
        <p:nvSpPr>
          <p:cNvPr id="2" name="Titel 1"/>
          <p:cNvSpPr>
            <a:spLocks noGrp="1"/>
          </p:cNvSpPr>
          <p:nvPr>
            <p:ph type="title"/>
          </p:nvPr>
        </p:nvSpPr>
        <p:spPr/>
        <p:txBody>
          <a:bodyPr/>
          <a:lstStyle/>
          <a:p>
            <a:r>
              <a:rPr lang="de-DE" dirty="0" smtClean="0"/>
              <a:t>Die Ausarbeitung wird differenziert nach qualitativen und quantitativen Merkmalen und abschließend bewertet mit Hilfe des Ampelsystems.</a:t>
            </a:r>
            <a:endParaRPr lang="de-DE" dirty="0"/>
          </a:p>
        </p:txBody>
      </p:sp>
      <p:sp>
        <p:nvSpPr>
          <p:cNvPr id="4" name="Textplatzhalter 3"/>
          <p:cNvSpPr>
            <a:spLocks noGrp="1"/>
          </p:cNvSpPr>
          <p:nvPr>
            <p:ph type="body" sz="quarter" idx="11"/>
          </p:nvPr>
        </p:nvSpPr>
        <p:spPr/>
        <p:txBody>
          <a:bodyPr/>
          <a:lstStyle/>
          <a:p>
            <a:r>
              <a:rPr lang="de-DE" dirty="0" smtClean="0"/>
              <a:t>Ebene </a:t>
            </a:r>
            <a:r>
              <a:rPr lang="de-DE" dirty="0"/>
              <a:t>1: Basisanalyse </a:t>
            </a:r>
            <a:r>
              <a:rPr lang="de-DE" dirty="0" smtClean="0"/>
              <a:t>(3/3)</a:t>
            </a:r>
            <a:endParaRPr lang="de-DE" dirty="0"/>
          </a:p>
        </p:txBody>
      </p:sp>
      <p:sp>
        <p:nvSpPr>
          <p:cNvPr id="5" name="Rechteck 96269"/>
          <p:cNvSpPr/>
          <p:nvPr/>
        </p:nvSpPr>
        <p:spPr bwMode="auto">
          <a:xfrm>
            <a:off x="4463988" y="1736812"/>
            <a:ext cx="3740387" cy="441362"/>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0" bIns="0" rtlCol="0" anchor="ctr"/>
          <a:lstStyle/>
          <a:p>
            <a:r>
              <a:rPr lang="de-DE" sz="1400" dirty="0" smtClean="0">
                <a:solidFill>
                  <a:schemeClr val="tx1"/>
                </a:solidFill>
              </a:rPr>
              <a:t>Jeder Aspekt wird ergebnisorientiert ausgearbeitet und in einem adäquaten Format zusammengefasst.</a:t>
            </a:r>
            <a:endParaRPr lang="de-DE" sz="1400" dirty="0">
              <a:solidFill>
                <a:schemeClr val="tx1"/>
              </a:solidFill>
            </a:endParaRPr>
          </a:p>
        </p:txBody>
      </p:sp>
      <p:grpSp>
        <p:nvGrpSpPr>
          <p:cNvPr id="14" name="Gruppierung 13"/>
          <p:cNvGrpSpPr/>
          <p:nvPr/>
        </p:nvGrpSpPr>
        <p:grpSpPr>
          <a:xfrm>
            <a:off x="1295636" y="1448780"/>
            <a:ext cx="1656184" cy="1080120"/>
            <a:chOff x="611560" y="3068960"/>
            <a:chExt cx="3240360" cy="2175018"/>
          </a:xfrm>
        </p:grpSpPr>
        <p:pic>
          <p:nvPicPr>
            <p:cNvPr id="3" name="Bild 2"/>
            <p:cNvPicPr>
              <a:picLocks noChangeAspect="1"/>
            </p:cNvPicPr>
            <p:nvPr/>
          </p:nvPicPr>
          <p:blipFill>
            <a:blip r:embed="rId2"/>
            <a:stretch>
              <a:fillRect/>
            </a:stretch>
          </p:blipFill>
          <p:spPr>
            <a:xfrm>
              <a:off x="755576" y="3068960"/>
              <a:ext cx="2988332" cy="1620180"/>
            </a:xfrm>
            <a:prstGeom prst="rect">
              <a:avLst/>
            </a:prstGeom>
          </p:spPr>
        </p:pic>
        <p:sp>
          <p:nvSpPr>
            <p:cNvPr id="10" name="Rechteck 9"/>
            <p:cNvSpPr/>
            <p:nvPr/>
          </p:nvSpPr>
          <p:spPr bwMode="auto">
            <a:xfrm>
              <a:off x="611560" y="4031456"/>
              <a:ext cx="3240360" cy="189632"/>
            </a:xfrm>
            <a:prstGeom prst="rect">
              <a:avLst/>
            </a:prstGeom>
            <a:noFill/>
            <a:ln>
              <a:solidFill>
                <a:schemeClr val="accent3"/>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nvGrpSpPr>
            <p:cNvPr id="41" name="Gruppieren 46"/>
            <p:cNvGrpSpPr>
              <a:grpSpLocks noChangeAspect="1"/>
            </p:cNvGrpSpPr>
            <p:nvPr/>
          </p:nvGrpSpPr>
          <p:grpSpPr>
            <a:xfrm>
              <a:off x="2748170" y="3808483"/>
              <a:ext cx="1015021" cy="1435495"/>
              <a:chOff x="2647240" y="3345977"/>
              <a:chExt cx="1242927" cy="1757808"/>
            </a:xfrm>
          </p:grpSpPr>
          <p:sp>
            <p:nvSpPr>
              <p:cNvPr id="36" name="Ellipse 47"/>
              <p:cNvSpPr>
                <a:spLocks noChangeAspect="1"/>
              </p:cNvSpPr>
              <p:nvPr/>
            </p:nvSpPr>
            <p:spPr bwMode="auto">
              <a:xfrm>
                <a:off x="2647240" y="3345977"/>
                <a:ext cx="900000" cy="900000"/>
              </a:xfrm>
              <a:prstGeom prst="ellipse">
                <a:avLst/>
              </a:prstGeom>
              <a:solidFill>
                <a:schemeClr val="bg1">
                  <a:lumMod val="95000"/>
                  <a:alpha val="59000"/>
                </a:schemeClr>
              </a:solidFill>
              <a:ln w="38100" cmpd="sng">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nvGrpSpPr>
              <p:cNvPr id="39" name="Gruppieren 48"/>
              <p:cNvGrpSpPr>
                <a:grpSpLocks noChangeAspect="1"/>
              </p:cNvGrpSpPr>
              <p:nvPr/>
            </p:nvGrpSpPr>
            <p:grpSpPr>
              <a:xfrm rot="13712946">
                <a:off x="3262782" y="4476399"/>
                <a:ext cx="1087452" cy="167319"/>
                <a:chOff x="4103948" y="1111323"/>
                <a:chExt cx="2505352" cy="230400"/>
              </a:xfrm>
            </p:grpSpPr>
            <p:sp>
              <p:nvSpPr>
                <p:cNvPr id="37" name="Ellipse 49"/>
                <p:cNvSpPr/>
                <p:nvPr/>
              </p:nvSpPr>
              <p:spPr bwMode="auto">
                <a:xfrm>
                  <a:off x="4103948" y="1111911"/>
                  <a:ext cx="268644" cy="229527"/>
                </a:xfrm>
                <a:prstGeom prst="ellips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8" name="Rechteck 50"/>
                <p:cNvSpPr/>
                <p:nvPr/>
              </p:nvSpPr>
              <p:spPr bwMode="auto">
                <a:xfrm>
                  <a:off x="4233036" y="1111323"/>
                  <a:ext cx="2376264" cy="23040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grpSp>
      </p:grpSp>
      <p:sp>
        <p:nvSpPr>
          <p:cNvPr id="65" name="Pfeil nach rechts 122"/>
          <p:cNvSpPr/>
          <p:nvPr/>
        </p:nvSpPr>
        <p:spPr bwMode="auto">
          <a:xfrm>
            <a:off x="3632279" y="1808820"/>
            <a:ext cx="435665" cy="27622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7" name="Gruppierung 16"/>
          <p:cNvGrpSpPr/>
          <p:nvPr/>
        </p:nvGrpSpPr>
        <p:grpSpPr>
          <a:xfrm>
            <a:off x="3239852" y="4113076"/>
            <a:ext cx="756084" cy="900100"/>
            <a:chOff x="1072768" y="1934431"/>
            <a:chExt cx="2427176" cy="3392625"/>
          </a:xfrm>
        </p:grpSpPr>
        <p:pic>
          <p:nvPicPr>
            <p:cNvPr id="18"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768" y="1934431"/>
              <a:ext cx="1974447" cy="2778361"/>
            </a:xfrm>
            <a:prstGeom prst="rect">
              <a:avLst/>
            </a:prstGeom>
            <a:ln>
              <a:solidFill>
                <a:srgbClr val="31B6FF"/>
              </a:solidFill>
            </a:ln>
          </p:spPr>
        </p:pic>
        <p:pic>
          <p:nvPicPr>
            <p:cNvPr id="19" name="Grafik 8"/>
            <p:cNvPicPr>
              <a:picLocks noChangeAspect="1"/>
            </p:cNvPicPr>
            <p:nvPr/>
          </p:nvPicPr>
          <p:blipFill rotWithShape="1">
            <a:blip r:embed="rId4" cstate="print"/>
            <a:srcRect l="50782" t="21020" r="21651" b="10101"/>
            <a:stretch/>
          </p:blipFill>
          <p:spPr>
            <a:xfrm>
              <a:off x="1264684" y="2197272"/>
              <a:ext cx="2005473" cy="2818657"/>
            </a:xfrm>
            <a:prstGeom prst="rect">
              <a:avLst/>
            </a:prstGeom>
            <a:ln>
              <a:solidFill>
                <a:srgbClr val="31B6FF"/>
              </a:solidFill>
            </a:ln>
          </p:spPr>
        </p:pic>
        <p:pic>
          <p:nvPicPr>
            <p:cNvPr id="20"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1660" y="2522390"/>
              <a:ext cx="1988284" cy="2804666"/>
            </a:xfrm>
            <a:prstGeom prst="rect">
              <a:avLst/>
            </a:prstGeom>
            <a:ln>
              <a:solidFill>
                <a:srgbClr val="31B6FF"/>
              </a:solidFill>
            </a:ln>
          </p:spPr>
        </p:pic>
      </p:grpSp>
      <p:sp>
        <p:nvSpPr>
          <p:cNvPr id="24" name="Textfeld 23"/>
          <p:cNvSpPr txBox="1"/>
          <p:nvPr/>
        </p:nvSpPr>
        <p:spPr>
          <a:xfrm>
            <a:off x="4572000" y="2852936"/>
            <a:ext cx="4212468" cy="3508653"/>
          </a:xfrm>
          <a:prstGeom prst="rect">
            <a:avLst/>
          </a:prstGeom>
          <a:noFill/>
        </p:spPr>
        <p:txBody>
          <a:bodyPr wrap="square" rtlCol="0">
            <a:spAutoFit/>
          </a:bodyPr>
          <a:lstStyle/>
          <a:p>
            <a:r>
              <a:rPr lang="de-DE" sz="1400" dirty="0" smtClean="0">
                <a:solidFill>
                  <a:srgbClr val="009EE0"/>
                </a:solidFill>
              </a:rPr>
              <a:t>Quantitative Dokumentation</a:t>
            </a:r>
          </a:p>
          <a:p>
            <a:endParaRPr lang="de-DE" sz="1400" dirty="0"/>
          </a:p>
          <a:p>
            <a:r>
              <a:rPr lang="de-DE" sz="1400" dirty="0" smtClean="0"/>
              <a:t>Ausarbeitung in Form von übersichtlichen Tabellen mit Ableitung von Handlungsempfehlungen </a:t>
            </a:r>
          </a:p>
          <a:p>
            <a:endParaRPr lang="de-DE" sz="1400" dirty="0" smtClean="0"/>
          </a:p>
          <a:p>
            <a:pPr marL="285750" indent="-285750">
              <a:buFont typeface="Arial"/>
              <a:buChar char="•"/>
            </a:pPr>
            <a:r>
              <a:rPr lang="de-DE" sz="1400" dirty="0" smtClean="0"/>
              <a:t>Marktgröße</a:t>
            </a:r>
          </a:p>
          <a:p>
            <a:pPr marL="285750" indent="-285750">
              <a:buFont typeface="Arial"/>
              <a:buChar char="•"/>
            </a:pPr>
            <a:r>
              <a:rPr lang="de-DE" sz="1400" dirty="0" smtClean="0"/>
              <a:t>Technologische </a:t>
            </a:r>
          </a:p>
          <a:p>
            <a:r>
              <a:rPr lang="de-DE" sz="1400" dirty="0"/>
              <a:t> </a:t>
            </a:r>
            <a:r>
              <a:rPr lang="de-DE" sz="1400" dirty="0" smtClean="0"/>
              <a:t>     Umwelt</a:t>
            </a:r>
          </a:p>
          <a:p>
            <a:pPr marL="285750" indent="-285750">
              <a:buFont typeface="Arial"/>
              <a:buChar char="•"/>
            </a:pPr>
            <a:r>
              <a:rPr lang="de-DE" sz="1400" dirty="0" smtClean="0"/>
              <a:t>Anbieter</a:t>
            </a:r>
          </a:p>
          <a:p>
            <a:pPr marL="285750" indent="-285750">
              <a:buFont typeface="Arial"/>
              <a:buChar char="•"/>
            </a:pPr>
            <a:r>
              <a:rPr lang="de-DE" sz="1400" dirty="0" smtClean="0"/>
              <a:t>Wettbewerber</a:t>
            </a:r>
          </a:p>
          <a:p>
            <a:pPr marL="285750" indent="-285750">
              <a:buFont typeface="Arial"/>
              <a:buChar char="•"/>
            </a:pPr>
            <a:endParaRPr lang="de-DE" sz="1400" dirty="0" smtClean="0"/>
          </a:p>
          <a:p>
            <a:endParaRPr lang="de-DE" sz="1400" dirty="0" smtClean="0"/>
          </a:p>
          <a:p>
            <a:pPr marL="285750" indent="-285750">
              <a:buFont typeface="Arial"/>
              <a:buChar char="•"/>
            </a:pPr>
            <a:endParaRPr lang="de-DE" sz="1400" dirty="0" smtClean="0"/>
          </a:p>
          <a:p>
            <a:pPr marL="285750" indent="-285750">
              <a:buFont typeface="Arial"/>
              <a:buChar char="•"/>
            </a:pPr>
            <a:endParaRPr lang="de-DE" sz="1400" dirty="0"/>
          </a:p>
          <a:p>
            <a:pPr marL="285750" indent="-285750">
              <a:buFont typeface="Arial"/>
              <a:buChar char="•"/>
            </a:pPr>
            <a:endParaRPr lang="de-DE" sz="1400" dirty="0" smtClean="0"/>
          </a:p>
          <a:p>
            <a:pPr marL="285750" indent="-285750">
              <a:buFont typeface="Arial" panose="020B0604020202020204" pitchFamily="34" charset="0"/>
              <a:buChar char="•"/>
            </a:pPr>
            <a:endParaRPr lang="de-DE" sz="1200" dirty="0"/>
          </a:p>
        </p:txBody>
      </p:sp>
      <p:graphicFrame>
        <p:nvGraphicFramePr>
          <p:cNvPr id="25" name="Tabelle 24"/>
          <p:cNvGraphicFramePr>
            <a:graphicFrameLocks noGrp="1"/>
          </p:cNvGraphicFramePr>
          <p:nvPr>
            <p:extLst>
              <p:ext uri="{D42A27DB-BD31-4B8C-83A1-F6EECF244321}">
                <p14:modId xmlns:p14="http://schemas.microsoft.com/office/powerpoint/2010/main" val="3225708322"/>
              </p:ext>
            </p:extLst>
          </p:nvPr>
        </p:nvGraphicFramePr>
        <p:xfrm>
          <a:off x="6588224" y="4168451"/>
          <a:ext cx="1800198" cy="856771"/>
        </p:xfrm>
        <a:graphic>
          <a:graphicData uri="http://schemas.openxmlformats.org/drawingml/2006/table">
            <a:tbl>
              <a:tblPr firstRow="1" bandRow="1">
                <a:tableStyleId>{B301B821-A1FF-4177-AEE7-76D212191A09}</a:tableStyleId>
              </a:tblPr>
              <a:tblGrid>
                <a:gridCol w="774503"/>
                <a:gridCol w="725662"/>
                <a:gridCol w="300033"/>
              </a:tblGrid>
              <a:tr h="220906">
                <a:tc>
                  <a:txBody>
                    <a:bodyPr/>
                    <a:lstStyle/>
                    <a:p>
                      <a:pPr marL="36000" lvl="0" algn="ctr" fontAlgn="ctr"/>
                      <a:r>
                        <a:rPr lang="de-DE" sz="1000" b="0" u="none" strike="noStrike" dirty="0" smtClean="0">
                          <a:effectLst/>
                        </a:rPr>
                        <a:t>Dienst-leistung</a:t>
                      </a:r>
                      <a:endParaRPr lang="de-DE" sz="1000" b="0" i="0" u="none" strike="noStrike" dirty="0">
                        <a:solidFill>
                          <a:srgbClr val="FFFFFF"/>
                        </a:solidFill>
                        <a:effectLst/>
                        <a:latin typeface="+mn-lt"/>
                      </a:endParaRPr>
                    </a:p>
                  </a:txBody>
                  <a:tcPr marL="12700" marR="12700" marT="12700" marB="0" anchor="ctr"/>
                </a:tc>
                <a:tc>
                  <a:txBody>
                    <a:bodyPr/>
                    <a:lstStyle/>
                    <a:p>
                      <a:pPr marL="36000" lvl="0" algn="ctr" fontAlgn="ctr"/>
                      <a:r>
                        <a:rPr lang="de-DE" sz="1000" b="0" i="0" u="none" strike="noStrike" dirty="0" smtClean="0">
                          <a:solidFill>
                            <a:schemeClr val="lt1"/>
                          </a:solidFill>
                          <a:effectLst/>
                          <a:latin typeface="+mn-lt"/>
                        </a:rPr>
                        <a:t>Beschrei-</a:t>
                      </a:r>
                      <a:r>
                        <a:rPr lang="de-DE" sz="1000" b="0" i="0" u="none" strike="noStrike" dirty="0" err="1" smtClean="0">
                          <a:solidFill>
                            <a:schemeClr val="lt1"/>
                          </a:solidFill>
                          <a:effectLst/>
                          <a:latin typeface="+mn-lt"/>
                        </a:rPr>
                        <a:t>bung</a:t>
                      </a:r>
                      <a:endParaRPr lang="de-DE" sz="1000" b="0" i="0" u="none" strike="noStrike" dirty="0">
                        <a:solidFill>
                          <a:srgbClr val="FFFFFF"/>
                        </a:solidFill>
                        <a:effectLst/>
                        <a:latin typeface="+mn-lt"/>
                      </a:endParaRPr>
                    </a:p>
                  </a:txBody>
                  <a:tcPr marL="12700" marR="12700" marT="12700" marB="0" anchor="ctr"/>
                </a:tc>
                <a:tc>
                  <a:txBody>
                    <a:bodyPr/>
                    <a:lstStyle/>
                    <a:p>
                      <a:pPr marL="36000" lvl="0" algn="ctr" fontAlgn="ctr"/>
                      <a:r>
                        <a:rPr lang="de-DE" sz="1000" b="0" i="0" u="none" strike="noStrike" dirty="0" smtClean="0">
                          <a:solidFill>
                            <a:schemeClr val="lt1"/>
                          </a:solidFill>
                          <a:effectLst/>
                          <a:latin typeface="+mn-lt"/>
                        </a:rPr>
                        <a:t>Link</a:t>
                      </a:r>
                      <a:endParaRPr lang="de-DE" sz="1000" b="0" i="0" u="none" strike="noStrike" dirty="0">
                        <a:solidFill>
                          <a:srgbClr val="FFFFFF"/>
                        </a:solidFill>
                        <a:effectLst/>
                        <a:latin typeface="+mn-lt"/>
                      </a:endParaRPr>
                    </a:p>
                  </a:txBody>
                  <a:tcPr marL="12700" marR="12700" marT="12700" marB="0" anchor="ctr"/>
                </a:tc>
              </a:tr>
              <a:tr h="179757">
                <a:tc>
                  <a:txBody>
                    <a:bodyPr/>
                    <a:lstStyle/>
                    <a:p>
                      <a:pPr marL="36000" lvl="0" algn="ctr" fontAlgn="ctr"/>
                      <a:r>
                        <a:rPr lang="de-DE" sz="1000" b="0" i="0" u="none" strike="noStrike" dirty="0" smtClean="0">
                          <a:solidFill>
                            <a:srgbClr val="000000"/>
                          </a:solidFill>
                          <a:effectLst/>
                          <a:latin typeface="+mn-lt"/>
                        </a:rPr>
                        <a:t>Pediküre</a:t>
                      </a:r>
                      <a:endParaRPr lang="de-DE" sz="1000" b="0" i="0" u="none" strike="noStrike" dirty="0">
                        <a:solidFill>
                          <a:srgbClr val="000000"/>
                        </a:solidFill>
                        <a:effectLst/>
                        <a:latin typeface="+mn-lt"/>
                      </a:endParaRPr>
                    </a:p>
                  </a:txBody>
                  <a:tcPr marL="12700" marR="12700" marT="12700" marB="0" anchor="ctr"/>
                </a:tc>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r>
              <a:tr h="179757">
                <a:tc>
                  <a:txBody>
                    <a:bodyPr/>
                    <a:lstStyle/>
                    <a:p>
                      <a:pPr marL="36000" lvl="0" algn="ctr" fontAlgn="ctr"/>
                      <a:r>
                        <a:rPr lang="de-DE" sz="1000" b="0" i="0" u="none" strike="noStrike" dirty="0" smtClean="0">
                          <a:solidFill>
                            <a:srgbClr val="000000"/>
                          </a:solidFill>
                          <a:effectLst/>
                          <a:latin typeface="+mn-lt"/>
                        </a:rPr>
                        <a:t>Maniküre</a:t>
                      </a:r>
                      <a:endParaRPr lang="de-DE" sz="1000" b="0" i="0" u="none" strike="noStrike" dirty="0">
                        <a:solidFill>
                          <a:srgbClr val="000000"/>
                        </a:solidFill>
                        <a:effectLst/>
                        <a:latin typeface="+mn-lt"/>
                      </a:endParaRPr>
                    </a:p>
                  </a:txBody>
                  <a:tcPr marL="12700" marR="12700" marT="12700" marB="0" anchor="ctr"/>
                </a:tc>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r>
              <a:tr h="179757">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c>
                  <a:txBody>
                    <a:bodyPr/>
                    <a:lstStyle/>
                    <a:p>
                      <a:pPr marL="36000" lvl="0" algn="ctr" fontAlgn="ctr"/>
                      <a:r>
                        <a:rPr lang="de-DE" sz="1000" b="0" i="0" u="none" strike="noStrike" dirty="0" smtClean="0">
                          <a:solidFill>
                            <a:srgbClr val="000000"/>
                          </a:solidFill>
                          <a:effectLst/>
                          <a:latin typeface="+mn-lt"/>
                        </a:rPr>
                        <a:t>...</a:t>
                      </a:r>
                      <a:endParaRPr lang="de-DE" sz="1000" b="0" i="0" u="none" strike="noStrike" dirty="0">
                        <a:solidFill>
                          <a:srgbClr val="000000"/>
                        </a:solidFill>
                        <a:effectLst/>
                        <a:latin typeface="+mn-lt"/>
                      </a:endParaRPr>
                    </a:p>
                  </a:txBody>
                  <a:tcPr marL="12700" marR="12700" marT="12700" marB="0" anchor="ctr"/>
                </a:tc>
              </a:tr>
            </a:tbl>
          </a:graphicData>
        </a:graphic>
      </p:graphicFrame>
      <p:sp>
        <p:nvSpPr>
          <p:cNvPr id="47" name="Textfeld 2"/>
          <p:cNvSpPr txBox="1"/>
          <p:nvPr/>
        </p:nvSpPr>
        <p:spPr>
          <a:xfrm rot="1175543">
            <a:off x="8026480" y="3904417"/>
            <a:ext cx="674517" cy="319853"/>
          </a:xfrm>
          <a:prstGeom prst="rect">
            <a:avLst/>
          </a:prstGeom>
          <a:solidFill>
            <a:schemeClr val="accent3"/>
          </a:solidFill>
          <a:ln>
            <a:noFill/>
          </a:ln>
        </p:spPr>
        <p:txBody>
          <a:bodyPr wrap="square" rtlCol="0" anchor="ctr">
            <a:noAutofit/>
          </a:bodyPr>
          <a:lstStyle/>
          <a:p>
            <a:pPr algn="ctr"/>
            <a:r>
              <a:rPr lang="de-DE" sz="800" dirty="0" smtClean="0">
                <a:solidFill>
                  <a:schemeClr val="bg1"/>
                </a:solidFill>
              </a:rPr>
              <a:t>Beispiel</a:t>
            </a:r>
          </a:p>
        </p:txBody>
      </p:sp>
      <p:sp>
        <p:nvSpPr>
          <p:cNvPr id="50" name="Textfeld 2"/>
          <p:cNvSpPr txBox="1"/>
          <p:nvPr/>
        </p:nvSpPr>
        <p:spPr>
          <a:xfrm rot="1175543">
            <a:off x="3633993" y="3905787"/>
            <a:ext cx="674517" cy="319853"/>
          </a:xfrm>
          <a:prstGeom prst="rect">
            <a:avLst/>
          </a:prstGeom>
          <a:solidFill>
            <a:schemeClr val="accent3"/>
          </a:solidFill>
          <a:ln>
            <a:noFill/>
          </a:ln>
        </p:spPr>
        <p:txBody>
          <a:bodyPr wrap="square" rtlCol="0" anchor="ctr">
            <a:noAutofit/>
          </a:bodyPr>
          <a:lstStyle/>
          <a:p>
            <a:pPr algn="ctr"/>
            <a:r>
              <a:rPr lang="de-DE" sz="800" dirty="0" smtClean="0">
                <a:solidFill>
                  <a:schemeClr val="bg1"/>
                </a:solidFill>
              </a:rPr>
              <a:t>Beispiel</a:t>
            </a:r>
          </a:p>
        </p:txBody>
      </p:sp>
      <p:grpSp>
        <p:nvGrpSpPr>
          <p:cNvPr id="52" name="Gruppierung 51"/>
          <p:cNvGrpSpPr/>
          <p:nvPr/>
        </p:nvGrpSpPr>
        <p:grpSpPr>
          <a:xfrm>
            <a:off x="8378265" y="967218"/>
            <a:ext cx="356886" cy="534191"/>
            <a:chOff x="5580112" y="1350509"/>
            <a:chExt cx="3168600" cy="4742787"/>
          </a:xfrm>
        </p:grpSpPr>
        <p:sp>
          <p:nvSpPr>
            <p:cNvPr id="53"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4" name="Gleichschenkliges Dreieck 53"/>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5" name="Rechteck 7"/>
            <p:cNvSpPr/>
            <p:nvPr/>
          </p:nvSpPr>
          <p:spPr bwMode="auto">
            <a:xfrm>
              <a:off x="5581650" y="254694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6" name="Rechteck 7"/>
            <p:cNvSpPr/>
            <p:nvPr/>
          </p:nvSpPr>
          <p:spPr bwMode="auto">
            <a:xfrm>
              <a:off x="5581651" y="4941168"/>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grpSp>
        <p:nvGrpSpPr>
          <p:cNvPr id="57" name="Gruppieren 11"/>
          <p:cNvGrpSpPr/>
          <p:nvPr/>
        </p:nvGrpSpPr>
        <p:grpSpPr>
          <a:xfrm>
            <a:off x="8244407" y="4712602"/>
            <a:ext cx="351862" cy="390157"/>
            <a:chOff x="6367487" y="4977596"/>
            <a:chExt cx="351862" cy="390157"/>
          </a:xfrm>
        </p:grpSpPr>
        <p:sp>
          <p:nvSpPr>
            <p:cNvPr id="58" name="Rechteck 57"/>
            <p:cNvSpPr/>
            <p:nvPr/>
          </p:nvSpPr>
          <p:spPr bwMode="auto">
            <a:xfrm>
              <a:off x="6367487" y="4977596"/>
              <a:ext cx="351862" cy="390157"/>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59" name="Picture 13" descr="Files-Xls icon"/>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7487" y="4977596"/>
              <a:ext cx="351862" cy="35186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4" name="Rechteck 43"/>
          <p:cNvSpPr/>
          <p:nvPr/>
        </p:nvSpPr>
        <p:spPr bwMode="auto">
          <a:xfrm>
            <a:off x="753789" y="2600908"/>
            <a:ext cx="7994923" cy="33795"/>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6" name="Gleichschenkliges Dreieck 45"/>
          <p:cNvSpPr/>
          <p:nvPr/>
        </p:nvSpPr>
        <p:spPr bwMode="auto">
          <a:xfrm>
            <a:off x="1871700" y="2469444"/>
            <a:ext cx="371770" cy="135920"/>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4"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8" name="Gruppierung 7"/>
          <p:cNvGrpSpPr/>
          <p:nvPr/>
        </p:nvGrpSpPr>
        <p:grpSpPr>
          <a:xfrm>
            <a:off x="7434354" y="5607230"/>
            <a:ext cx="1072919" cy="316835"/>
            <a:chOff x="5997759" y="6438935"/>
            <a:chExt cx="1072919" cy="316835"/>
          </a:xfrm>
        </p:grpSpPr>
        <p:sp>
          <p:nvSpPr>
            <p:cNvPr id="6" name="Oval 5"/>
            <p:cNvSpPr/>
            <p:nvPr/>
          </p:nvSpPr>
          <p:spPr bwMode="auto">
            <a:xfrm>
              <a:off x="5997759" y="6438935"/>
              <a:ext cx="316835" cy="316835"/>
            </a:xfrm>
            <a:prstGeom prst="ellipse">
              <a:avLst/>
            </a:prstGeom>
            <a:solidFill>
              <a:schemeClr val="accent5"/>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1" name="Oval 50"/>
            <p:cNvSpPr/>
            <p:nvPr/>
          </p:nvSpPr>
          <p:spPr bwMode="auto">
            <a:xfrm>
              <a:off x="6375801" y="6438935"/>
              <a:ext cx="316835" cy="316835"/>
            </a:xfrm>
            <a:prstGeom prst="ellipse">
              <a:avLst/>
            </a:prstGeom>
            <a:solidFill>
              <a:schemeClr val="accent4"/>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3" name="Oval 62"/>
            <p:cNvSpPr/>
            <p:nvPr/>
          </p:nvSpPr>
          <p:spPr bwMode="auto">
            <a:xfrm>
              <a:off x="6753843" y="6438935"/>
              <a:ext cx="316835" cy="316835"/>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Tree>
    <p:extLst>
      <p:ext uri="{BB962C8B-B14F-4D97-AF65-F5344CB8AC3E}">
        <p14:creationId xmlns:p14="http://schemas.microsoft.com/office/powerpoint/2010/main" val="1944357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auto">
          <a:xfrm>
            <a:off x="755650" y="4725144"/>
            <a:ext cx="4824413" cy="1440160"/>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 name="Titel 1"/>
          <p:cNvSpPr>
            <a:spLocks noGrp="1"/>
          </p:cNvSpPr>
          <p:nvPr>
            <p:ph type="title"/>
          </p:nvPr>
        </p:nvSpPr>
        <p:spPr/>
        <p:txBody>
          <a:bodyPr/>
          <a:lstStyle/>
          <a:p>
            <a:r>
              <a:rPr lang="de-DE" sz="1600" dirty="0" smtClean="0"/>
              <a:t>Aus qualitativen Interviews mit potentiellen Kunden und Anbietern werden Customer </a:t>
            </a:r>
            <a:r>
              <a:rPr lang="de-DE" sz="1600" dirty="0" err="1" smtClean="0"/>
              <a:t>Profiles</a:t>
            </a:r>
            <a:r>
              <a:rPr lang="de-DE" sz="1600" dirty="0"/>
              <a:t> </a:t>
            </a:r>
            <a:r>
              <a:rPr lang="de-DE" sz="1600" dirty="0" smtClean="0"/>
              <a:t>sowie Hypothesen für die quantitativen Interviews erarbeitet.</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Ebene 2: Value Proposition Design</a:t>
            </a:r>
            <a:endParaRPr lang="de-DE" kern="0" dirty="0">
              <a:solidFill>
                <a:schemeClr val="accent1"/>
              </a:solidFill>
            </a:endParaRPr>
          </a:p>
        </p:txBody>
      </p:sp>
      <p:sp>
        <p:nvSpPr>
          <p:cNvPr id="12" name="Textfeld 11"/>
          <p:cNvSpPr txBox="1"/>
          <p:nvPr/>
        </p:nvSpPr>
        <p:spPr>
          <a:xfrm>
            <a:off x="4492931" y="1174188"/>
            <a:ext cx="1243933" cy="202584"/>
          </a:xfrm>
          <a:prstGeom prst="rect">
            <a:avLst/>
          </a:prstGeom>
          <a:noFill/>
        </p:spPr>
        <p:txBody>
          <a:bodyPr wrap="none" rtlCol="0">
            <a:spAutoFit/>
          </a:bodyPr>
          <a:lstStyle/>
          <a:p>
            <a:r>
              <a:rPr lang="de-DE" sz="1600" dirty="0" smtClean="0">
                <a:solidFill>
                  <a:schemeClr val="bg1"/>
                </a:solidFill>
                <a:latin typeface="+mj-lt"/>
              </a:rPr>
              <a:t>Zielsetzung</a:t>
            </a:r>
            <a:endParaRPr lang="de-DE" sz="1600" dirty="0">
              <a:solidFill>
                <a:schemeClr val="bg1"/>
              </a:solidFill>
              <a:latin typeface="+mj-lt"/>
            </a:endParaRPr>
          </a:p>
        </p:txBody>
      </p:sp>
      <p:grpSp>
        <p:nvGrpSpPr>
          <p:cNvPr id="18" name="Gruppierung 17"/>
          <p:cNvGrpSpPr/>
          <p:nvPr/>
        </p:nvGrpSpPr>
        <p:grpSpPr>
          <a:xfrm>
            <a:off x="8378265" y="967218"/>
            <a:ext cx="356886" cy="534191"/>
            <a:chOff x="5580112" y="1350509"/>
            <a:chExt cx="3168600" cy="4742787"/>
          </a:xfrm>
        </p:grpSpPr>
        <p:sp>
          <p:nvSpPr>
            <p:cNvPr id="19" name="Rechteck 7"/>
            <p:cNvSpPr/>
            <p:nvPr/>
          </p:nvSpPr>
          <p:spPr bwMode="auto">
            <a:xfrm>
              <a:off x="5580112" y="3744059"/>
              <a:ext cx="3166908" cy="115212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5" name="Gleichschenkliges Dreieck 24"/>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6" name="Rechteck 7"/>
            <p:cNvSpPr/>
            <p:nvPr/>
          </p:nvSpPr>
          <p:spPr bwMode="auto">
            <a:xfrm>
              <a:off x="5581650" y="254694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7" name="Rechteck 7"/>
            <p:cNvSpPr/>
            <p:nvPr/>
          </p:nvSpPr>
          <p:spPr bwMode="auto">
            <a:xfrm>
              <a:off x="5581651" y="4941168"/>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5" name="Rechteck 4"/>
          <p:cNvSpPr/>
          <p:nvPr/>
        </p:nvSpPr>
        <p:spPr bwMode="auto">
          <a:xfrm>
            <a:off x="5652120" y="4728879"/>
            <a:ext cx="3094324" cy="1407091"/>
          </a:xfrm>
          <a:prstGeom prst="rect">
            <a:avLst/>
          </a:prstGeom>
          <a:noFill/>
          <a:ln>
            <a:solidFill>
              <a:schemeClr val="bg1">
                <a:lumMod val="50000"/>
              </a:schemeClr>
            </a:solidFill>
            <a:prstDash val="dash"/>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 name="Rechteck 5"/>
          <p:cNvSpPr/>
          <p:nvPr/>
        </p:nvSpPr>
        <p:spPr bwMode="auto">
          <a:xfrm>
            <a:off x="5732403" y="4624732"/>
            <a:ext cx="1335418" cy="234949"/>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t">
            <a:noAutofit/>
          </a:bodyPr>
          <a:lstStyle/>
          <a:p>
            <a:pPr algn="ctr">
              <a:spcBef>
                <a:spcPts val="0"/>
              </a:spcBef>
              <a:spcAft>
                <a:spcPts val="800"/>
              </a:spcAft>
            </a:pPr>
            <a:r>
              <a:rPr lang="de-DE" sz="1200" dirty="0">
                <a:solidFill>
                  <a:srgbClr val="009EE0"/>
                </a:solidFill>
              </a:rPr>
              <a:t>Customer </a:t>
            </a:r>
            <a:r>
              <a:rPr lang="de-DE" sz="1200" dirty="0" err="1">
                <a:solidFill>
                  <a:srgbClr val="009EE0"/>
                </a:solidFill>
              </a:rPr>
              <a:t>Profiles</a:t>
            </a:r>
            <a:endParaRPr lang="de-DE" sz="1200" dirty="0">
              <a:solidFill>
                <a:srgbClr val="009EE0"/>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3723020623"/>
              </p:ext>
            </p:extLst>
          </p:nvPr>
        </p:nvGraphicFramePr>
        <p:xfrm>
          <a:off x="5688123" y="4842122"/>
          <a:ext cx="3040803" cy="1313280"/>
        </p:xfrm>
        <a:graphic>
          <a:graphicData uri="http://schemas.openxmlformats.org/drawingml/2006/table">
            <a:tbl>
              <a:tblPr firstRow="1" bandRow="1">
                <a:tableStyleId>{2D5ABB26-0587-4C30-8999-92F81FD0307C}</a:tableStyleId>
              </a:tblPr>
              <a:tblGrid>
                <a:gridCol w="488288"/>
                <a:gridCol w="2552515"/>
              </a:tblGrid>
              <a:tr h="288032">
                <a:tc>
                  <a:txBody>
                    <a:bodyPr/>
                    <a:lstStyle/>
                    <a:p>
                      <a:r>
                        <a:rPr lang="de-DE" sz="1200" dirty="0" smtClean="0">
                          <a:solidFill>
                            <a:schemeClr val="accent1"/>
                          </a:solidFill>
                          <a:latin typeface="Arial"/>
                          <a:cs typeface="Arial"/>
                        </a:rPr>
                        <a:t>Job:</a:t>
                      </a:r>
                      <a:endParaRPr lang="de-DE" sz="1200" dirty="0">
                        <a:solidFill>
                          <a:schemeClr val="accent1"/>
                        </a:solidFill>
                        <a:latin typeface="Arial"/>
                        <a:cs typeface="Arial"/>
                      </a:endParaRPr>
                    </a:p>
                  </a:txBody>
                  <a:tcPr marL="36000" marR="36000" marT="36000" marB="36000"/>
                </a:tc>
                <a:tc>
                  <a: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de-DE" sz="1200" dirty="0" smtClean="0">
                          <a:latin typeface="Arial"/>
                          <a:cs typeface="Arial"/>
                        </a:rPr>
                        <a:t>Jobs </a:t>
                      </a:r>
                      <a:r>
                        <a:rPr lang="de-DE" sz="1200" dirty="0" err="1" smtClean="0">
                          <a:latin typeface="Arial"/>
                          <a:cs typeface="Arial"/>
                        </a:rPr>
                        <a:t>your</a:t>
                      </a:r>
                      <a:r>
                        <a:rPr lang="de-DE" sz="1200" dirty="0" smtClean="0">
                          <a:latin typeface="Arial"/>
                          <a:cs typeface="Arial"/>
                        </a:rPr>
                        <a:t> </a:t>
                      </a:r>
                      <a:r>
                        <a:rPr lang="de-DE" sz="1200" dirty="0" err="1" smtClean="0">
                          <a:latin typeface="Arial"/>
                          <a:cs typeface="Arial"/>
                        </a:rPr>
                        <a:t>customers</a:t>
                      </a:r>
                      <a:r>
                        <a:rPr lang="de-DE" sz="1200" dirty="0" smtClean="0">
                          <a:latin typeface="Arial"/>
                          <a:cs typeface="Arial"/>
                        </a:rPr>
                        <a:t> </a:t>
                      </a:r>
                      <a:r>
                        <a:rPr lang="de-DE" sz="1200" dirty="0" err="1" smtClean="0">
                          <a:latin typeface="Arial"/>
                          <a:cs typeface="Arial"/>
                        </a:rPr>
                        <a:t>are</a:t>
                      </a:r>
                      <a:r>
                        <a:rPr lang="de-DE" sz="1200" dirty="0" smtClean="0">
                          <a:latin typeface="Arial"/>
                          <a:cs typeface="Arial"/>
                        </a:rPr>
                        <a:t> </a:t>
                      </a:r>
                      <a:r>
                        <a:rPr lang="de-DE" sz="1200" dirty="0" err="1" smtClean="0">
                          <a:latin typeface="Arial"/>
                          <a:cs typeface="Arial"/>
                        </a:rPr>
                        <a:t>trying</a:t>
                      </a:r>
                      <a:r>
                        <a:rPr lang="de-DE" sz="1200" dirty="0" smtClean="0">
                          <a:latin typeface="Arial"/>
                          <a:cs typeface="Arial"/>
                        </a:rPr>
                        <a:t> </a:t>
                      </a:r>
                      <a:r>
                        <a:rPr lang="de-DE" sz="1200" dirty="0" err="1" smtClean="0">
                          <a:latin typeface="Arial"/>
                          <a:cs typeface="Arial"/>
                        </a:rPr>
                        <a:t>to</a:t>
                      </a:r>
                      <a:r>
                        <a:rPr lang="de-DE" sz="1200" dirty="0" smtClean="0">
                          <a:latin typeface="Arial"/>
                          <a:cs typeface="Arial"/>
                        </a:rPr>
                        <a:t> </a:t>
                      </a:r>
                      <a:r>
                        <a:rPr lang="de-DE" sz="1200" dirty="0" err="1" smtClean="0">
                          <a:latin typeface="Arial"/>
                          <a:cs typeface="Arial"/>
                        </a:rPr>
                        <a:t>get</a:t>
                      </a:r>
                      <a:r>
                        <a:rPr lang="de-DE" sz="1200" dirty="0" smtClean="0">
                          <a:latin typeface="Arial"/>
                          <a:cs typeface="Arial"/>
                        </a:rPr>
                        <a:t> </a:t>
                      </a:r>
                      <a:r>
                        <a:rPr lang="de-DE" sz="1200" dirty="0" err="1" smtClean="0">
                          <a:latin typeface="Arial"/>
                          <a:cs typeface="Arial"/>
                        </a:rPr>
                        <a:t>done</a:t>
                      </a:r>
                      <a:endParaRPr lang="de-DE" sz="1200" dirty="0" smtClean="0">
                        <a:latin typeface="Arial"/>
                        <a:cs typeface="Arial"/>
                      </a:endParaRPr>
                    </a:p>
                  </a:txBody>
                  <a:tcPr marL="36000" marR="36000" marT="36000" marB="36000"/>
                </a:tc>
              </a:tr>
              <a:tr h="288032">
                <a:tc>
                  <a:txBody>
                    <a:bodyPr/>
                    <a:lstStyle/>
                    <a:p>
                      <a:r>
                        <a:rPr lang="de-DE" sz="1200" dirty="0" err="1" smtClean="0">
                          <a:solidFill>
                            <a:srgbClr val="009EE0"/>
                          </a:solidFill>
                          <a:latin typeface="Arial"/>
                          <a:cs typeface="Arial"/>
                        </a:rPr>
                        <a:t>Pain</a:t>
                      </a:r>
                      <a:r>
                        <a:rPr lang="de-DE" sz="1200" dirty="0" smtClean="0">
                          <a:solidFill>
                            <a:srgbClr val="009EE0"/>
                          </a:solidFill>
                          <a:latin typeface="Arial"/>
                          <a:cs typeface="Arial"/>
                        </a:rPr>
                        <a:t>:</a:t>
                      </a:r>
                      <a:endParaRPr lang="de-DE" sz="1200" dirty="0">
                        <a:solidFill>
                          <a:srgbClr val="009EE0"/>
                        </a:solidFill>
                        <a:latin typeface="Arial"/>
                        <a:cs typeface="Arial"/>
                      </a:endParaRPr>
                    </a:p>
                  </a:txBody>
                  <a:tcPr marL="36000" marR="36000" marT="36000" marB="36000"/>
                </a:tc>
                <a:tc>
                  <a: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de-DE" sz="1200" dirty="0" err="1" smtClean="0">
                          <a:latin typeface="Arial"/>
                          <a:cs typeface="Arial"/>
                        </a:rPr>
                        <a:t>Pains</a:t>
                      </a:r>
                      <a:r>
                        <a:rPr lang="de-DE" sz="1200" dirty="0" smtClean="0">
                          <a:latin typeface="Arial"/>
                          <a:cs typeface="Arial"/>
                        </a:rPr>
                        <a:t> </a:t>
                      </a:r>
                      <a:r>
                        <a:rPr lang="de-DE" sz="1200" dirty="0" err="1" smtClean="0">
                          <a:latin typeface="Arial"/>
                          <a:cs typeface="Arial"/>
                        </a:rPr>
                        <a:t>your</a:t>
                      </a:r>
                      <a:r>
                        <a:rPr lang="de-DE" sz="1200" dirty="0" smtClean="0">
                          <a:latin typeface="Arial"/>
                          <a:cs typeface="Arial"/>
                        </a:rPr>
                        <a:t> </a:t>
                      </a:r>
                      <a:r>
                        <a:rPr lang="de-DE" sz="1200" dirty="0" err="1" smtClean="0">
                          <a:latin typeface="Arial"/>
                          <a:cs typeface="Arial"/>
                        </a:rPr>
                        <a:t>customers</a:t>
                      </a:r>
                      <a:r>
                        <a:rPr lang="de-DE" sz="1200" dirty="0" smtClean="0">
                          <a:latin typeface="Arial"/>
                          <a:cs typeface="Arial"/>
                        </a:rPr>
                        <a:t> </a:t>
                      </a:r>
                      <a:r>
                        <a:rPr lang="de-DE" sz="1200" dirty="0" err="1" smtClean="0">
                          <a:latin typeface="Arial"/>
                          <a:cs typeface="Arial"/>
                        </a:rPr>
                        <a:t>might</a:t>
                      </a:r>
                      <a:r>
                        <a:rPr lang="de-DE" sz="1200" dirty="0" smtClean="0">
                          <a:latin typeface="Arial"/>
                          <a:cs typeface="Arial"/>
                        </a:rPr>
                        <a:t> </a:t>
                      </a:r>
                      <a:r>
                        <a:rPr lang="de-DE" sz="1200" dirty="0" err="1" smtClean="0">
                          <a:latin typeface="Arial"/>
                          <a:cs typeface="Arial"/>
                        </a:rPr>
                        <a:t>have</a:t>
                      </a:r>
                      <a:r>
                        <a:rPr lang="de-DE" sz="1200" dirty="0" smtClean="0">
                          <a:latin typeface="Arial"/>
                          <a:cs typeface="Arial"/>
                        </a:rPr>
                        <a:t> </a:t>
                      </a:r>
                      <a:r>
                        <a:rPr lang="de-DE" sz="1200" dirty="0" err="1" smtClean="0">
                          <a:latin typeface="Arial"/>
                          <a:cs typeface="Arial"/>
                        </a:rPr>
                        <a:t>or</a:t>
                      </a:r>
                      <a:r>
                        <a:rPr lang="de-DE" sz="1200" dirty="0" smtClean="0">
                          <a:latin typeface="Arial"/>
                          <a:cs typeface="Arial"/>
                        </a:rPr>
                        <a:t> </a:t>
                      </a:r>
                      <a:r>
                        <a:rPr lang="de-DE" sz="1200" dirty="0" err="1" smtClean="0">
                          <a:latin typeface="Arial"/>
                          <a:cs typeface="Arial"/>
                        </a:rPr>
                        <a:t>might</a:t>
                      </a:r>
                      <a:r>
                        <a:rPr lang="de-DE" sz="1200" dirty="0" smtClean="0">
                          <a:latin typeface="Arial"/>
                          <a:cs typeface="Arial"/>
                        </a:rPr>
                        <a:t> </a:t>
                      </a:r>
                      <a:r>
                        <a:rPr lang="de-DE" sz="1200" dirty="0" err="1" smtClean="0">
                          <a:latin typeface="Arial"/>
                          <a:cs typeface="Arial"/>
                        </a:rPr>
                        <a:t>fear</a:t>
                      </a:r>
                      <a:r>
                        <a:rPr lang="de-DE" sz="1200" dirty="0" smtClean="0">
                          <a:latin typeface="Arial"/>
                          <a:cs typeface="Arial"/>
                        </a:rPr>
                        <a:t> </a:t>
                      </a:r>
                      <a:r>
                        <a:rPr lang="de-DE" sz="1200" dirty="0" err="1" smtClean="0">
                          <a:latin typeface="Arial"/>
                          <a:cs typeface="Arial"/>
                        </a:rPr>
                        <a:t>related</a:t>
                      </a:r>
                      <a:r>
                        <a:rPr lang="de-DE" sz="1200" dirty="0" smtClean="0">
                          <a:latin typeface="Arial"/>
                          <a:cs typeface="Arial"/>
                        </a:rPr>
                        <a:t> </a:t>
                      </a:r>
                      <a:r>
                        <a:rPr lang="de-DE" sz="1200" dirty="0" err="1" smtClean="0">
                          <a:latin typeface="Arial"/>
                          <a:cs typeface="Arial"/>
                        </a:rPr>
                        <a:t>to</a:t>
                      </a:r>
                      <a:r>
                        <a:rPr lang="de-DE" sz="1200" dirty="0" smtClean="0">
                          <a:latin typeface="Arial"/>
                          <a:cs typeface="Arial"/>
                        </a:rPr>
                        <a:t> </a:t>
                      </a:r>
                      <a:r>
                        <a:rPr lang="de-DE" sz="1200" dirty="0" err="1" smtClean="0">
                          <a:latin typeface="Arial"/>
                          <a:cs typeface="Arial"/>
                        </a:rPr>
                        <a:t>those</a:t>
                      </a:r>
                      <a:r>
                        <a:rPr lang="de-DE" sz="1200" dirty="0" smtClean="0">
                          <a:latin typeface="Arial"/>
                          <a:cs typeface="Arial"/>
                        </a:rPr>
                        <a:t> </a:t>
                      </a:r>
                      <a:r>
                        <a:rPr lang="de-DE" sz="1200" dirty="0" err="1" smtClean="0">
                          <a:latin typeface="Arial"/>
                          <a:cs typeface="Arial"/>
                        </a:rPr>
                        <a:t>jobs</a:t>
                      </a:r>
                      <a:endParaRPr lang="de-DE" sz="1200" dirty="0" smtClean="0">
                        <a:solidFill>
                          <a:srgbClr val="009EE0"/>
                        </a:solidFill>
                        <a:latin typeface="Arial"/>
                        <a:cs typeface="Arial"/>
                      </a:endParaRPr>
                    </a:p>
                  </a:txBody>
                  <a:tcPr marL="36000" marR="36000" marT="36000" marB="36000"/>
                </a:tc>
              </a:tr>
              <a:tr h="288032">
                <a:tc>
                  <a:txBody>
                    <a:bodyPr/>
                    <a:lstStyle/>
                    <a:p>
                      <a:r>
                        <a:rPr lang="de-DE" sz="1200" dirty="0" err="1" smtClean="0">
                          <a:solidFill>
                            <a:srgbClr val="009EE0"/>
                          </a:solidFill>
                          <a:latin typeface="Arial"/>
                          <a:cs typeface="Arial"/>
                        </a:rPr>
                        <a:t>Gain</a:t>
                      </a:r>
                      <a:r>
                        <a:rPr lang="de-DE" sz="1200" dirty="0" smtClean="0">
                          <a:solidFill>
                            <a:srgbClr val="009EE0"/>
                          </a:solidFill>
                          <a:latin typeface="Arial"/>
                          <a:cs typeface="Arial"/>
                        </a:rPr>
                        <a:t>:</a:t>
                      </a:r>
                      <a:endParaRPr lang="de-DE" sz="1200" dirty="0">
                        <a:solidFill>
                          <a:srgbClr val="009EE0"/>
                        </a:solidFill>
                        <a:latin typeface="Arial"/>
                        <a:cs typeface="Arial"/>
                      </a:endParaRPr>
                    </a:p>
                  </a:txBody>
                  <a:tcPr marL="36000" marR="36000" marT="36000" marB="36000"/>
                </a:tc>
                <a:tc>
                  <a: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de-DE" sz="1200" dirty="0" err="1" smtClean="0">
                          <a:latin typeface="Arial"/>
                          <a:cs typeface="Arial"/>
                        </a:rPr>
                        <a:t>Gains</a:t>
                      </a:r>
                      <a:r>
                        <a:rPr lang="de-DE" sz="1200" dirty="0" smtClean="0">
                          <a:latin typeface="Arial"/>
                          <a:cs typeface="Arial"/>
                        </a:rPr>
                        <a:t> </a:t>
                      </a:r>
                      <a:r>
                        <a:rPr lang="de-DE" sz="1200" dirty="0" err="1" smtClean="0">
                          <a:latin typeface="Arial"/>
                          <a:cs typeface="Arial"/>
                        </a:rPr>
                        <a:t>your</a:t>
                      </a:r>
                      <a:r>
                        <a:rPr lang="de-DE" sz="1200" dirty="0" smtClean="0">
                          <a:latin typeface="Arial"/>
                          <a:cs typeface="Arial"/>
                        </a:rPr>
                        <a:t> </a:t>
                      </a:r>
                      <a:r>
                        <a:rPr lang="de-DE" sz="1200" dirty="0" err="1" smtClean="0">
                          <a:latin typeface="Arial"/>
                          <a:cs typeface="Arial"/>
                        </a:rPr>
                        <a:t>customers</a:t>
                      </a:r>
                      <a:r>
                        <a:rPr lang="de-DE" sz="1200" dirty="0" smtClean="0">
                          <a:latin typeface="Arial"/>
                          <a:cs typeface="Arial"/>
                        </a:rPr>
                        <a:t> </a:t>
                      </a:r>
                      <a:r>
                        <a:rPr lang="de-DE" sz="1200" dirty="0" err="1" smtClean="0">
                          <a:latin typeface="Arial"/>
                          <a:cs typeface="Arial"/>
                        </a:rPr>
                        <a:t>expect</a:t>
                      </a:r>
                      <a:r>
                        <a:rPr lang="de-DE" sz="1200" dirty="0" smtClean="0">
                          <a:latin typeface="Arial"/>
                          <a:cs typeface="Arial"/>
                        </a:rPr>
                        <a:t> </a:t>
                      </a:r>
                      <a:r>
                        <a:rPr lang="de-DE" sz="1200" dirty="0" err="1" smtClean="0">
                          <a:latin typeface="Arial"/>
                          <a:cs typeface="Arial"/>
                        </a:rPr>
                        <a:t>or</a:t>
                      </a:r>
                      <a:r>
                        <a:rPr lang="de-DE" sz="1200" dirty="0" smtClean="0">
                          <a:latin typeface="Arial"/>
                          <a:cs typeface="Arial"/>
                        </a:rPr>
                        <a:t> </a:t>
                      </a:r>
                      <a:r>
                        <a:rPr lang="de-DE" sz="1200" dirty="0" err="1" smtClean="0">
                          <a:latin typeface="Arial"/>
                          <a:cs typeface="Arial"/>
                        </a:rPr>
                        <a:t>desire</a:t>
                      </a:r>
                      <a:r>
                        <a:rPr lang="de-DE" sz="1200" dirty="0" smtClean="0">
                          <a:latin typeface="Arial"/>
                          <a:cs typeface="Arial"/>
                        </a:rPr>
                        <a:t> </a:t>
                      </a:r>
                      <a:r>
                        <a:rPr lang="de-DE" sz="1200" dirty="0" err="1" smtClean="0">
                          <a:latin typeface="Arial"/>
                          <a:cs typeface="Arial"/>
                        </a:rPr>
                        <a:t>as</a:t>
                      </a:r>
                      <a:r>
                        <a:rPr lang="de-DE" sz="1200" dirty="0" smtClean="0">
                          <a:latin typeface="Arial"/>
                          <a:cs typeface="Arial"/>
                        </a:rPr>
                        <a:t> an </a:t>
                      </a:r>
                      <a:r>
                        <a:rPr lang="de-DE" sz="1200" dirty="0" err="1" smtClean="0">
                          <a:latin typeface="Arial"/>
                          <a:cs typeface="Arial"/>
                        </a:rPr>
                        <a:t>outcome</a:t>
                      </a:r>
                      <a:r>
                        <a:rPr lang="de-DE" sz="1200" dirty="0" smtClean="0">
                          <a:latin typeface="Arial"/>
                          <a:cs typeface="Arial"/>
                        </a:rPr>
                        <a:t> </a:t>
                      </a:r>
                      <a:r>
                        <a:rPr lang="de-DE" sz="1200" dirty="0" err="1" smtClean="0">
                          <a:latin typeface="Arial"/>
                          <a:cs typeface="Arial"/>
                        </a:rPr>
                        <a:t>of</a:t>
                      </a:r>
                      <a:r>
                        <a:rPr lang="de-DE" sz="1200" dirty="0" smtClean="0">
                          <a:latin typeface="Arial"/>
                          <a:cs typeface="Arial"/>
                        </a:rPr>
                        <a:t> </a:t>
                      </a:r>
                      <a:r>
                        <a:rPr lang="de-DE" sz="1200" dirty="0" err="1" smtClean="0">
                          <a:latin typeface="Arial"/>
                          <a:cs typeface="Arial"/>
                        </a:rPr>
                        <a:t>that</a:t>
                      </a:r>
                      <a:r>
                        <a:rPr lang="de-DE" sz="1200" dirty="0" smtClean="0">
                          <a:latin typeface="Arial"/>
                          <a:cs typeface="Arial"/>
                        </a:rPr>
                        <a:t> </a:t>
                      </a:r>
                      <a:r>
                        <a:rPr lang="de-DE" sz="1200" dirty="0" err="1" smtClean="0">
                          <a:latin typeface="Arial"/>
                          <a:cs typeface="Arial"/>
                        </a:rPr>
                        <a:t>job</a:t>
                      </a:r>
                      <a:endParaRPr lang="de-DE" sz="1200" dirty="0" smtClean="0">
                        <a:solidFill>
                          <a:srgbClr val="009EE0"/>
                        </a:solidFill>
                        <a:latin typeface="Arial"/>
                        <a:cs typeface="Arial"/>
                      </a:endParaRPr>
                    </a:p>
                  </a:txBody>
                  <a:tcPr marL="36000" marR="36000" marT="36000" marB="36000"/>
                </a:tc>
              </a:tr>
            </a:tbl>
          </a:graphicData>
        </a:graphic>
      </p:graphicFrame>
      <p:sp>
        <p:nvSpPr>
          <p:cNvPr id="8" name="Textfeld 7"/>
          <p:cNvSpPr txBox="1"/>
          <p:nvPr/>
        </p:nvSpPr>
        <p:spPr>
          <a:xfrm>
            <a:off x="5544108" y="2132856"/>
            <a:ext cx="2853812" cy="1538883"/>
          </a:xfrm>
          <a:prstGeom prst="rect">
            <a:avLst/>
          </a:prstGeom>
          <a:noFill/>
        </p:spPr>
        <p:txBody>
          <a:bodyPr wrap="square" lIns="0" rtlCol="0">
            <a:spAutoFit/>
          </a:bodyPr>
          <a:lstStyle>
            <a:defPPr>
              <a:defRPr lang="de-DE"/>
            </a:defPPr>
            <a:lvl1pPr marL="212400" indent="-140400">
              <a:buFont typeface="Arial"/>
              <a:buChar char="•"/>
              <a:defRPr sz="1200"/>
            </a:lvl1pPr>
          </a:lstStyle>
          <a:p>
            <a:pPr marL="72000" indent="0">
              <a:spcBef>
                <a:spcPts val="600"/>
              </a:spcBef>
              <a:buNone/>
            </a:pPr>
            <a:r>
              <a:rPr lang="de-DE" dirty="0" smtClean="0">
                <a:solidFill>
                  <a:schemeClr val="accent1"/>
                </a:solidFill>
              </a:rPr>
              <a:t>Iterative Anpassung des Kunden- &amp; Anbieterverständnisses</a:t>
            </a:r>
          </a:p>
          <a:p>
            <a:pPr>
              <a:spcBef>
                <a:spcPts val="600"/>
              </a:spcBef>
            </a:pPr>
            <a:r>
              <a:rPr lang="de-DE" dirty="0" smtClean="0"/>
              <a:t>Anfertigung </a:t>
            </a:r>
            <a:r>
              <a:rPr lang="de-DE" dirty="0"/>
              <a:t>von subjektiven Hypothesen &amp; Customer </a:t>
            </a:r>
            <a:r>
              <a:rPr lang="de-DE" dirty="0" err="1"/>
              <a:t>Profiles</a:t>
            </a:r>
            <a:r>
              <a:rPr lang="de-DE" dirty="0"/>
              <a:t> auf Grundlage der Basisanalyse</a:t>
            </a:r>
          </a:p>
          <a:p>
            <a:pPr>
              <a:spcBef>
                <a:spcPts val="600"/>
              </a:spcBef>
            </a:pPr>
            <a:r>
              <a:rPr lang="de-DE" dirty="0"/>
              <a:t>Iterative Anpassung &amp; Ergänzung mittels </a:t>
            </a:r>
            <a:r>
              <a:rPr lang="de-DE" dirty="0" smtClean="0"/>
              <a:t>qualitativen Interviews</a:t>
            </a:r>
            <a:endParaRPr lang="de-DE" dirty="0"/>
          </a:p>
        </p:txBody>
      </p:sp>
      <p:sp>
        <p:nvSpPr>
          <p:cNvPr id="48" name="Textfeld 47"/>
          <p:cNvSpPr txBox="1"/>
          <p:nvPr/>
        </p:nvSpPr>
        <p:spPr>
          <a:xfrm>
            <a:off x="1070116" y="4775083"/>
            <a:ext cx="4509947" cy="1354217"/>
          </a:xfrm>
          <a:prstGeom prst="rect">
            <a:avLst/>
          </a:prstGeom>
          <a:noFill/>
        </p:spPr>
        <p:txBody>
          <a:bodyPr wrap="square" lIns="0" rtlCol="0">
            <a:spAutoFit/>
          </a:bodyPr>
          <a:lstStyle>
            <a:defPPr>
              <a:defRPr lang="de-DE"/>
            </a:defPPr>
            <a:lvl1pPr marL="72000" indent="0">
              <a:spcBef>
                <a:spcPts val="600"/>
              </a:spcBef>
              <a:buFont typeface="Arial"/>
              <a:buNone/>
              <a:defRPr sz="1200">
                <a:solidFill>
                  <a:schemeClr val="accent1"/>
                </a:solidFill>
              </a:defRPr>
            </a:lvl1pPr>
          </a:lstStyle>
          <a:p>
            <a:r>
              <a:rPr lang="de-DE" dirty="0">
                <a:solidFill>
                  <a:schemeClr val="tx1"/>
                </a:solidFill>
              </a:rPr>
              <a:t>Entwicklung eines präzisen </a:t>
            </a:r>
            <a:r>
              <a:rPr lang="de-DE" dirty="0" smtClean="0">
                <a:solidFill>
                  <a:schemeClr val="tx1"/>
                </a:solidFill>
              </a:rPr>
              <a:t>Verständnisses </a:t>
            </a:r>
            <a:r>
              <a:rPr lang="de-DE" dirty="0">
                <a:solidFill>
                  <a:schemeClr val="tx1"/>
                </a:solidFill>
              </a:rPr>
              <a:t>für die Kunden- sowie Anbietersituation</a:t>
            </a:r>
          </a:p>
          <a:p>
            <a:r>
              <a:rPr lang="de-DE" dirty="0">
                <a:solidFill>
                  <a:schemeClr val="tx1"/>
                </a:solidFill>
              </a:rPr>
              <a:t>Identifikation von priorisierten Hypothesen zur quantitativen Umfragedurchführung</a:t>
            </a:r>
          </a:p>
          <a:p>
            <a:r>
              <a:rPr lang="de-DE" dirty="0">
                <a:solidFill>
                  <a:schemeClr val="tx1"/>
                </a:solidFill>
              </a:rPr>
              <a:t>Auswahl von Opinion </a:t>
            </a:r>
            <a:r>
              <a:rPr lang="de-DE" dirty="0" err="1">
                <a:solidFill>
                  <a:schemeClr val="tx1"/>
                </a:solidFill>
              </a:rPr>
              <a:t>Leaders</a:t>
            </a:r>
            <a:r>
              <a:rPr lang="de-DE" dirty="0">
                <a:solidFill>
                  <a:schemeClr val="tx1"/>
                </a:solidFill>
              </a:rPr>
              <a:t> </a:t>
            </a:r>
            <a:r>
              <a:rPr lang="de-DE" dirty="0" smtClean="0">
                <a:solidFill>
                  <a:schemeClr val="tx1"/>
                </a:solidFill>
              </a:rPr>
              <a:t>für die </a:t>
            </a:r>
            <a:r>
              <a:rPr lang="de-DE" dirty="0">
                <a:solidFill>
                  <a:schemeClr val="tx1"/>
                </a:solidFill>
              </a:rPr>
              <a:t>Unterstützung </a:t>
            </a:r>
            <a:r>
              <a:rPr lang="de-DE" dirty="0" smtClean="0">
                <a:solidFill>
                  <a:schemeClr val="tx1"/>
                </a:solidFill>
              </a:rPr>
              <a:t>über den folgenden Projektverlauf</a:t>
            </a:r>
            <a:endParaRPr lang="de-DE" dirty="0">
              <a:solidFill>
                <a:schemeClr val="tx1"/>
              </a:solidFill>
            </a:endParaRPr>
          </a:p>
        </p:txBody>
      </p:sp>
      <p:pic>
        <p:nvPicPr>
          <p:cNvPr id="11" name="Bild 10" descr="anbieter.png"/>
          <p:cNvPicPr>
            <a:picLocks noChangeAspect="1"/>
          </p:cNvPicPr>
          <p:nvPr/>
        </p:nvPicPr>
        <p:blipFill rotWithShape="1">
          <a:blip r:embed="rId2" cstate="print">
            <a:extLst>
              <a:ext uri="{28A0092B-C50C-407E-A947-70E740481C1C}">
                <a14:useLocalDpi xmlns:a14="http://schemas.microsoft.com/office/drawing/2010/main" val="0"/>
              </a:ext>
            </a:extLst>
          </a:blip>
          <a:srcRect l="4543"/>
          <a:stretch/>
        </p:blipFill>
        <p:spPr>
          <a:xfrm>
            <a:off x="3185134" y="3252498"/>
            <a:ext cx="1070937" cy="1112606"/>
          </a:xfrm>
          <a:prstGeom prst="rect">
            <a:avLst/>
          </a:prstGeom>
        </p:spPr>
      </p:pic>
      <p:pic>
        <p:nvPicPr>
          <p:cNvPr id="13" name="Bild 12" descr="kun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5054" y="3140968"/>
            <a:ext cx="1095589" cy="1224136"/>
          </a:xfrm>
          <a:prstGeom prst="rect">
            <a:avLst/>
          </a:prstGeom>
        </p:spPr>
      </p:pic>
      <p:sp>
        <p:nvSpPr>
          <p:cNvPr id="152" name="Gebogener Pfeil 151"/>
          <p:cNvSpPr/>
          <p:nvPr/>
        </p:nvSpPr>
        <p:spPr bwMode="auto">
          <a:xfrm rot="5400000">
            <a:off x="3313514" y="2091172"/>
            <a:ext cx="1893524" cy="1790244"/>
          </a:xfrm>
          <a:prstGeom prst="circularArrow">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53" name="Gebogener Pfeil 152"/>
          <p:cNvSpPr/>
          <p:nvPr/>
        </p:nvSpPr>
        <p:spPr bwMode="auto">
          <a:xfrm rot="16200000">
            <a:off x="1451261" y="2055168"/>
            <a:ext cx="1893524" cy="1790244"/>
          </a:xfrm>
          <a:prstGeom prst="circularArrow">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nvGrpSpPr>
          <p:cNvPr id="49" name="Gruppieren 25"/>
          <p:cNvGrpSpPr>
            <a:grpSpLocks noChangeAspect="1"/>
          </p:cNvGrpSpPr>
          <p:nvPr/>
        </p:nvGrpSpPr>
        <p:grpSpPr>
          <a:xfrm>
            <a:off x="2500925" y="1817579"/>
            <a:ext cx="720213" cy="694140"/>
            <a:chOff x="1151620" y="3861048"/>
            <a:chExt cx="1551160" cy="1512168"/>
          </a:xfrm>
        </p:grpSpPr>
        <p:grpSp>
          <p:nvGrpSpPr>
            <p:cNvPr id="50" name="Gruppieren 23"/>
            <p:cNvGrpSpPr/>
            <p:nvPr/>
          </p:nvGrpSpPr>
          <p:grpSpPr>
            <a:xfrm>
              <a:off x="1151620" y="3861048"/>
              <a:ext cx="1512168" cy="1512168"/>
              <a:chOff x="1151620" y="3861048"/>
              <a:chExt cx="1512168" cy="1512168"/>
            </a:xfrm>
          </p:grpSpPr>
          <p:sp>
            <p:nvSpPr>
              <p:cNvPr id="54" name="Ellipse 10"/>
              <p:cNvSpPr/>
              <p:nvPr/>
            </p:nvSpPr>
            <p:spPr bwMode="auto">
              <a:xfrm>
                <a:off x="1151620" y="3861048"/>
                <a:ext cx="1512168" cy="1512168"/>
              </a:xfrm>
              <a:prstGeom prst="ellipse">
                <a:avLst/>
              </a:prstGeom>
              <a:solidFill>
                <a:schemeClr val="accent3"/>
              </a:solidFill>
              <a:ln w="12700" cmpd="sng">
                <a:solidFill>
                  <a:srgbClr val="FFFFFF"/>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050" dirty="0" err="1">
                  <a:solidFill>
                    <a:schemeClr val="tx1"/>
                  </a:solidFill>
                </a:endParaRPr>
              </a:p>
            </p:txBody>
          </p:sp>
          <p:cxnSp>
            <p:nvCxnSpPr>
              <p:cNvPr id="55" name="Gerader Verbinder 12"/>
              <p:cNvCxnSpPr>
                <a:stCxn id="54"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r Verbinder 15"/>
              <p:cNvCxnSpPr>
                <a:stCxn id="54"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18"/>
              <p:cNvCxnSpPr>
                <a:stCxn id="54"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Textfeld 50"/>
            <p:cNvSpPr txBox="1"/>
            <p:nvPr/>
          </p:nvSpPr>
          <p:spPr>
            <a:xfrm>
              <a:off x="1237178" y="3995133"/>
              <a:ext cx="922796" cy="502862"/>
            </a:xfrm>
            <a:prstGeom prst="rect">
              <a:avLst/>
            </a:prstGeom>
            <a:noFill/>
          </p:spPr>
          <p:txBody>
            <a:bodyPr wrap="none" rtlCol="0">
              <a:spAutoFit/>
            </a:bodyPr>
            <a:lstStyle/>
            <a:p>
              <a:r>
                <a:rPr lang="de-DE" sz="900" dirty="0" err="1">
                  <a:solidFill>
                    <a:schemeClr val="bg1"/>
                  </a:solidFill>
                </a:rPr>
                <a:t>G</a:t>
              </a:r>
              <a:r>
                <a:rPr lang="de-DE" sz="900" dirty="0" err="1" smtClean="0">
                  <a:solidFill>
                    <a:schemeClr val="bg1"/>
                  </a:solidFill>
                </a:rPr>
                <a:t>ain</a:t>
              </a:r>
              <a:endParaRPr lang="de-DE" sz="1050" dirty="0">
                <a:solidFill>
                  <a:schemeClr val="bg1"/>
                </a:solidFill>
              </a:endParaRPr>
            </a:p>
          </p:txBody>
        </p:sp>
        <p:sp>
          <p:nvSpPr>
            <p:cNvPr id="52" name="Textfeld 51"/>
            <p:cNvSpPr txBox="1"/>
            <p:nvPr/>
          </p:nvSpPr>
          <p:spPr>
            <a:xfrm>
              <a:off x="1240971" y="4701038"/>
              <a:ext cx="895243" cy="502862"/>
            </a:xfrm>
            <a:prstGeom prst="rect">
              <a:avLst/>
            </a:prstGeom>
            <a:noFill/>
          </p:spPr>
          <p:txBody>
            <a:bodyPr wrap="none" rtlCol="0">
              <a:spAutoFit/>
            </a:bodyPr>
            <a:lstStyle/>
            <a:p>
              <a:r>
                <a:rPr lang="de-DE" sz="900" dirty="0" err="1">
                  <a:solidFill>
                    <a:schemeClr val="bg1"/>
                  </a:solidFill>
                </a:rPr>
                <a:t>P</a:t>
              </a:r>
              <a:r>
                <a:rPr lang="de-DE" sz="900" dirty="0" err="1" smtClean="0">
                  <a:solidFill>
                    <a:schemeClr val="bg1"/>
                  </a:solidFill>
                </a:rPr>
                <a:t>ain</a:t>
              </a:r>
              <a:endParaRPr lang="de-DE" sz="1050" dirty="0">
                <a:solidFill>
                  <a:schemeClr val="bg1"/>
                </a:solidFill>
              </a:endParaRPr>
            </a:p>
          </p:txBody>
        </p:sp>
        <p:sp>
          <p:nvSpPr>
            <p:cNvPr id="53" name="Textfeld 52"/>
            <p:cNvSpPr txBox="1"/>
            <p:nvPr/>
          </p:nvSpPr>
          <p:spPr>
            <a:xfrm>
              <a:off x="1904272" y="4348112"/>
              <a:ext cx="798508" cy="502862"/>
            </a:xfrm>
            <a:prstGeom prst="rect">
              <a:avLst/>
            </a:prstGeom>
            <a:noFill/>
          </p:spPr>
          <p:txBody>
            <a:bodyPr wrap="none" rtlCol="0">
              <a:spAutoFit/>
            </a:bodyPr>
            <a:lstStyle/>
            <a:p>
              <a:r>
                <a:rPr lang="de-DE" sz="900" dirty="0" smtClean="0">
                  <a:solidFill>
                    <a:schemeClr val="bg1"/>
                  </a:solidFill>
                </a:rPr>
                <a:t>Job</a:t>
              </a:r>
              <a:endParaRPr lang="de-DE" sz="1050" dirty="0">
                <a:solidFill>
                  <a:schemeClr val="bg1"/>
                </a:solidFill>
              </a:endParaRPr>
            </a:p>
          </p:txBody>
        </p:sp>
      </p:grpSp>
      <p:sp>
        <p:nvSpPr>
          <p:cNvPr id="59" name="Ellipse 10"/>
          <p:cNvSpPr/>
          <p:nvPr/>
        </p:nvSpPr>
        <p:spPr bwMode="auto">
          <a:xfrm>
            <a:off x="2969110" y="2338816"/>
            <a:ext cx="702109" cy="694140"/>
          </a:xfrm>
          <a:prstGeom prst="ellipse">
            <a:avLst/>
          </a:prstGeom>
          <a:solidFill>
            <a:schemeClr val="accent3"/>
          </a:solidFill>
          <a:ln w="12700" cmpd="sng">
            <a:solidFill>
              <a:srgbClr val="FFFFFF"/>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900" dirty="0" smtClean="0">
                <a:solidFill>
                  <a:schemeClr val="bg1"/>
                </a:solidFill>
              </a:rPr>
              <a:t>Workflow</a:t>
            </a:r>
            <a:endParaRPr lang="de-DE" sz="900" dirty="0">
              <a:solidFill>
                <a:schemeClr val="bg1"/>
              </a:solidFill>
            </a:endParaRPr>
          </a:p>
        </p:txBody>
      </p:sp>
      <p:sp>
        <p:nvSpPr>
          <p:cNvPr id="60" name="Ellipse 10"/>
          <p:cNvSpPr/>
          <p:nvPr/>
        </p:nvSpPr>
        <p:spPr bwMode="auto">
          <a:xfrm>
            <a:off x="2969110" y="1304764"/>
            <a:ext cx="702109" cy="694140"/>
          </a:xfrm>
          <a:prstGeom prst="ellipse">
            <a:avLst/>
          </a:prstGeom>
          <a:solidFill>
            <a:schemeClr val="accent3"/>
          </a:solidFill>
          <a:ln w="12700" cmpd="sng">
            <a:solidFill>
              <a:srgbClr val="FFFFFF"/>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900" dirty="0" smtClean="0">
                <a:solidFill>
                  <a:schemeClr val="bg1"/>
                </a:solidFill>
              </a:rPr>
              <a:t>Hypo-thesen</a:t>
            </a:r>
            <a:endParaRPr lang="de-DE" sz="900" dirty="0">
              <a:solidFill>
                <a:schemeClr val="bg1"/>
              </a:solidFill>
            </a:endParaRPr>
          </a:p>
        </p:txBody>
      </p:sp>
      <p:grpSp>
        <p:nvGrpSpPr>
          <p:cNvPr id="61" name="Gruppieren 25"/>
          <p:cNvGrpSpPr>
            <a:grpSpLocks noChangeAspect="1"/>
          </p:cNvGrpSpPr>
          <p:nvPr/>
        </p:nvGrpSpPr>
        <p:grpSpPr>
          <a:xfrm>
            <a:off x="3437029" y="1817579"/>
            <a:ext cx="720213" cy="694140"/>
            <a:chOff x="1151620" y="3861048"/>
            <a:chExt cx="1551160" cy="1512168"/>
          </a:xfrm>
        </p:grpSpPr>
        <p:grpSp>
          <p:nvGrpSpPr>
            <p:cNvPr id="62" name="Gruppieren 23"/>
            <p:cNvGrpSpPr/>
            <p:nvPr/>
          </p:nvGrpSpPr>
          <p:grpSpPr>
            <a:xfrm>
              <a:off x="1151620" y="3861048"/>
              <a:ext cx="1512168" cy="1512168"/>
              <a:chOff x="1151620" y="3861048"/>
              <a:chExt cx="1512168" cy="1512168"/>
            </a:xfrm>
          </p:grpSpPr>
          <p:sp>
            <p:nvSpPr>
              <p:cNvPr id="66" name="Ellipse 10"/>
              <p:cNvSpPr/>
              <p:nvPr/>
            </p:nvSpPr>
            <p:spPr bwMode="auto">
              <a:xfrm>
                <a:off x="1151620" y="3861048"/>
                <a:ext cx="1512168" cy="1512168"/>
              </a:xfrm>
              <a:prstGeom prst="ellipse">
                <a:avLst/>
              </a:prstGeom>
              <a:solidFill>
                <a:schemeClr val="accent3"/>
              </a:solidFill>
              <a:ln w="12700" cmpd="sng">
                <a:solidFill>
                  <a:srgbClr val="FFFFFF"/>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050" dirty="0" err="1">
                  <a:solidFill>
                    <a:schemeClr val="tx1"/>
                  </a:solidFill>
                </a:endParaRPr>
              </a:p>
            </p:txBody>
          </p:sp>
          <p:cxnSp>
            <p:nvCxnSpPr>
              <p:cNvPr id="67" name="Gerader Verbinder 12"/>
              <p:cNvCxnSpPr>
                <a:stCxn id="66"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r Verbinder 15"/>
              <p:cNvCxnSpPr>
                <a:stCxn id="66"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r Verbinder 18"/>
              <p:cNvCxnSpPr>
                <a:stCxn id="66"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3" name="Textfeld 62"/>
            <p:cNvSpPr txBox="1"/>
            <p:nvPr/>
          </p:nvSpPr>
          <p:spPr>
            <a:xfrm>
              <a:off x="1237178" y="3995133"/>
              <a:ext cx="922796" cy="502862"/>
            </a:xfrm>
            <a:prstGeom prst="rect">
              <a:avLst/>
            </a:prstGeom>
            <a:noFill/>
          </p:spPr>
          <p:txBody>
            <a:bodyPr wrap="none" rtlCol="0">
              <a:spAutoFit/>
            </a:bodyPr>
            <a:lstStyle/>
            <a:p>
              <a:r>
                <a:rPr lang="de-DE" sz="900" dirty="0" err="1">
                  <a:solidFill>
                    <a:schemeClr val="bg1"/>
                  </a:solidFill>
                </a:rPr>
                <a:t>G</a:t>
              </a:r>
              <a:r>
                <a:rPr lang="de-DE" sz="900" dirty="0" err="1" smtClean="0">
                  <a:solidFill>
                    <a:schemeClr val="bg1"/>
                  </a:solidFill>
                </a:rPr>
                <a:t>ain</a:t>
              </a:r>
              <a:endParaRPr lang="de-DE" sz="1050" dirty="0">
                <a:solidFill>
                  <a:schemeClr val="bg1"/>
                </a:solidFill>
              </a:endParaRPr>
            </a:p>
          </p:txBody>
        </p:sp>
        <p:sp>
          <p:nvSpPr>
            <p:cNvPr id="64" name="Textfeld 63"/>
            <p:cNvSpPr txBox="1"/>
            <p:nvPr/>
          </p:nvSpPr>
          <p:spPr>
            <a:xfrm>
              <a:off x="1240971" y="4701038"/>
              <a:ext cx="895243" cy="502862"/>
            </a:xfrm>
            <a:prstGeom prst="rect">
              <a:avLst/>
            </a:prstGeom>
            <a:noFill/>
          </p:spPr>
          <p:txBody>
            <a:bodyPr wrap="none" rtlCol="0">
              <a:spAutoFit/>
            </a:bodyPr>
            <a:lstStyle/>
            <a:p>
              <a:r>
                <a:rPr lang="de-DE" sz="900" dirty="0" err="1">
                  <a:solidFill>
                    <a:schemeClr val="bg1"/>
                  </a:solidFill>
                </a:rPr>
                <a:t>P</a:t>
              </a:r>
              <a:r>
                <a:rPr lang="de-DE" sz="900" dirty="0" err="1" smtClean="0">
                  <a:solidFill>
                    <a:schemeClr val="bg1"/>
                  </a:solidFill>
                </a:rPr>
                <a:t>ain</a:t>
              </a:r>
              <a:endParaRPr lang="de-DE" sz="1050" dirty="0">
                <a:solidFill>
                  <a:schemeClr val="bg1"/>
                </a:solidFill>
              </a:endParaRPr>
            </a:p>
          </p:txBody>
        </p:sp>
        <p:sp>
          <p:nvSpPr>
            <p:cNvPr id="65" name="Textfeld 64"/>
            <p:cNvSpPr txBox="1"/>
            <p:nvPr/>
          </p:nvSpPr>
          <p:spPr>
            <a:xfrm>
              <a:off x="1904272" y="4348112"/>
              <a:ext cx="798508" cy="502862"/>
            </a:xfrm>
            <a:prstGeom prst="rect">
              <a:avLst/>
            </a:prstGeom>
            <a:noFill/>
          </p:spPr>
          <p:txBody>
            <a:bodyPr wrap="none" rtlCol="0">
              <a:spAutoFit/>
            </a:bodyPr>
            <a:lstStyle/>
            <a:p>
              <a:r>
                <a:rPr lang="de-DE" sz="900" dirty="0" smtClean="0">
                  <a:solidFill>
                    <a:schemeClr val="bg1"/>
                  </a:solidFill>
                </a:rPr>
                <a:t>Job</a:t>
              </a:r>
              <a:endParaRPr lang="de-DE" sz="1050" dirty="0">
                <a:solidFill>
                  <a:schemeClr val="bg1"/>
                </a:solidFill>
              </a:endParaRPr>
            </a:p>
          </p:txBody>
        </p:sp>
      </p:grpSp>
      <p:sp>
        <p:nvSpPr>
          <p:cNvPr id="10" name="Rechteck 9"/>
          <p:cNvSpPr/>
          <p:nvPr/>
        </p:nvSpPr>
        <p:spPr bwMode="auto">
          <a:xfrm>
            <a:off x="2610870" y="4301244"/>
            <a:ext cx="1544572" cy="243880"/>
          </a:xfrm>
          <a:prstGeom prst="rect">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200" dirty="0" smtClean="0">
                <a:solidFill>
                  <a:srgbClr val="FFFFFF"/>
                </a:solidFill>
              </a:rPr>
              <a:t>Qualitative Interviews</a:t>
            </a:r>
            <a:endParaRPr lang="de-DE" sz="1200" dirty="0">
              <a:solidFill>
                <a:srgbClr val="FFFFFF"/>
              </a:solidFill>
            </a:endParaRPr>
          </a:p>
        </p:txBody>
      </p:sp>
      <p:sp>
        <p:nvSpPr>
          <p:cNvPr id="73" name="L-Form 72"/>
          <p:cNvSpPr/>
          <p:nvPr/>
        </p:nvSpPr>
        <p:spPr bwMode="auto">
          <a:xfrm rot="2784804" flipH="1" flipV="1">
            <a:off x="794089" y="4910155"/>
            <a:ext cx="194543" cy="189746"/>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4" name="L-Form 73"/>
          <p:cNvSpPr/>
          <p:nvPr/>
        </p:nvSpPr>
        <p:spPr bwMode="auto">
          <a:xfrm rot="2784804" flipH="1" flipV="1">
            <a:off x="794089" y="5378206"/>
            <a:ext cx="194543" cy="189746"/>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5" name="L-Form 74"/>
          <p:cNvSpPr/>
          <p:nvPr/>
        </p:nvSpPr>
        <p:spPr bwMode="auto">
          <a:xfrm rot="2784804" flipH="1" flipV="1">
            <a:off x="794089" y="5810254"/>
            <a:ext cx="194543" cy="189746"/>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 name="Pfeil nach rechts 2"/>
          <p:cNvSpPr/>
          <p:nvPr/>
        </p:nvSpPr>
        <p:spPr bwMode="auto">
          <a:xfrm>
            <a:off x="1433352" y="1556792"/>
            <a:ext cx="978408" cy="484632"/>
          </a:xfrm>
          <a:prstGeom prst="rightArrow">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t"/>
          <a:lstStyle/>
          <a:p>
            <a:pPr algn="ctr"/>
            <a:r>
              <a:rPr lang="de-DE" sz="1400" dirty="0" smtClean="0">
                <a:solidFill>
                  <a:schemeClr val="tx1"/>
                </a:solidFill>
              </a:rPr>
              <a:t>Beginn</a:t>
            </a:r>
            <a:endParaRPr lang="de-DE" sz="1400" dirty="0">
              <a:solidFill>
                <a:schemeClr val="tx1"/>
              </a:solidFill>
            </a:endParaRPr>
          </a:p>
        </p:txBody>
      </p:sp>
      <p:sp>
        <p:nvSpPr>
          <p:cNvPr id="46"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Tree>
    <p:extLst>
      <p:ext uri="{BB962C8B-B14F-4D97-AF65-F5344CB8AC3E}">
        <p14:creationId xmlns:p14="http://schemas.microsoft.com/office/powerpoint/2010/main" val="2055160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Die Umfrage wird basierend auf priorisierten Hypothesen sowie dem angenommenen Workflow zusammengestellt, durchgeführt und ausgewertet. </a:t>
            </a:r>
            <a:endParaRPr lang="de-DE" sz="14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rgbClr val="009EE0"/>
                </a:solidFill>
              </a:rPr>
              <a:t>Ebene 3: Zielgruppen &amp; Workflow </a:t>
            </a:r>
            <a:r>
              <a:rPr lang="de-DE" dirty="0">
                <a:solidFill>
                  <a:schemeClr val="accent1"/>
                </a:solidFill>
              </a:rPr>
              <a:t>(1</a:t>
            </a:r>
            <a:r>
              <a:rPr lang="de-DE" dirty="0" smtClean="0">
                <a:solidFill>
                  <a:schemeClr val="accent1"/>
                </a:solidFill>
              </a:rPr>
              <a:t>/4)</a:t>
            </a:r>
            <a:endParaRPr lang="de-DE" kern="0" dirty="0">
              <a:solidFill>
                <a:srgbClr val="009EE0"/>
              </a:solidFill>
            </a:endParaRPr>
          </a:p>
        </p:txBody>
      </p:sp>
      <p:pic>
        <p:nvPicPr>
          <p:cNvPr id="3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480213" y="2996952"/>
            <a:ext cx="1849544" cy="1130478"/>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73" name="Gruppierung 72"/>
          <p:cNvGrpSpPr/>
          <p:nvPr/>
        </p:nvGrpSpPr>
        <p:grpSpPr>
          <a:xfrm>
            <a:off x="8378265" y="967218"/>
            <a:ext cx="356886" cy="534191"/>
            <a:chOff x="5580112" y="1350509"/>
            <a:chExt cx="3168600" cy="4742787"/>
          </a:xfrm>
        </p:grpSpPr>
        <p:sp>
          <p:nvSpPr>
            <p:cNvPr id="74"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5" name="Gleichschenkliges Dreieck 74"/>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6" name="Rechteck 7"/>
            <p:cNvSpPr/>
            <p:nvPr/>
          </p:nvSpPr>
          <p:spPr bwMode="auto">
            <a:xfrm>
              <a:off x="5581650" y="2546949"/>
              <a:ext cx="3166908" cy="1152128"/>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7" name="Rechteck 7"/>
            <p:cNvSpPr/>
            <p:nvPr/>
          </p:nvSpPr>
          <p:spPr bwMode="auto">
            <a:xfrm>
              <a:off x="5581651" y="4941168"/>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7" name="Textfeld 6"/>
          <p:cNvSpPr txBox="1"/>
          <p:nvPr/>
        </p:nvSpPr>
        <p:spPr>
          <a:xfrm>
            <a:off x="755575" y="4563125"/>
            <a:ext cx="2628000" cy="954107"/>
          </a:xfrm>
          <a:prstGeom prst="rect">
            <a:avLst/>
          </a:prstGeom>
          <a:noFill/>
        </p:spPr>
        <p:txBody>
          <a:bodyPr wrap="square" rtlCol="0">
            <a:spAutoFit/>
          </a:bodyPr>
          <a:lstStyle/>
          <a:p>
            <a:pPr marL="285750" indent="-285750">
              <a:buFont typeface="Arial"/>
              <a:buChar char="•"/>
            </a:pPr>
            <a:r>
              <a:rPr lang="de-DE" sz="1400" dirty="0" smtClean="0"/>
              <a:t>Angenommener Workflow</a:t>
            </a:r>
          </a:p>
          <a:p>
            <a:pPr marL="285750" indent="-285750">
              <a:buFont typeface="Arial"/>
              <a:buChar char="•"/>
            </a:pPr>
            <a:r>
              <a:rPr lang="de-DE" sz="1400" dirty="0" smtClean="0"/>
              <a:t>Bisher definierte Customer </a:t>
            </a:r>
            <a:r>
              <a:rPr lang="de-DE" sz="1400" dirty="0" err="1" smtClean="0"/>
              <a:t>Profiles</a:t>
            </a:r>
            <a:endParaRPr lang="de-DE" sz="1400" dirty="0" smtClean="0"/>
          </a:p>
          <a:p>
            <a:pPr marL="285750" indent="-285750">
              <a:buFont typeface="Arial"/>
              <a:buChar char="•"/>
            </a:pPr>
            <a:r>
              <a:rPr lang="de-DE" sz="1400" dirty="0" smtClean="0"/>
              <a:t>Aufgestellte Hypothesen</a:t>
            </a:r>
            <a:endParaRPr lang="de-DE" sz="1400" dirty="0"/>
          </a:p>
        </p:txBody>
      </p:sp>
      <p:sp>
        <p:nvSpPr>
          <p:cNvPr id="3" name="Textfeld 2"/>
          <p:cNvSpPr txBox="1"/>
          <p:nvPr/>
        </p:nvSpPr>
        <p:spPr>
          <a:xfrm>
            <a:off x="3491880" y="4557014"/>
            <a:ext cx="2628292"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t>Identifikation von priorisierten Annahmen und Hypothesen</a:t>
            </a:r>
          </a:p>
          <a:p>
            <a:pPr marL="285750" indent="-285750">
              <a:buFont typeface="Arial" panose="020B0604020202020204" pitchFamily="34" charset="0"/>
              <a:buChar char="•"/>
            </a:pPr>
            <a:r>
              <a:rPr lang="de-DE" sz="1400" dirty="0"/>
              <a:t>Festlegung der Formulierung, Reihenfolge und </a:t>
            </a:r>
            <a:r>
              <a:rPr lang="de-DE" sz="1400" dirty="0" smtClean="0"/>
              <a:t>Skalierung</a:t>
            </a:r>
            <a:endParaRPr lang="de-DE" sz="1400" dirty="0"/>
          </a:p>
        </p:txBody>
      </p:sp>
      <p:grpSp>
        <p:nvGrpSpPr>
          <p:cNvPr id="29" name="Gruppieren 25"/>
          <p:cNvGrpSpPr/>
          <p:nvPr/>
        </p:nvGrpSpPr>
        <p:grpSpPr>
          <a:xfrm>
            <a:off x="3311865" y="2780928"/>
            <a:ext cx="144017" cy="1550441"/>
            <a:chOff x="5500694" y="1785927"/>
            <a:chExt cx="500068" cy="4334836"/>
          </a:xfrm>
        </p:grpSpPr>
        <p:cxnSp>
          <p:nvCxnSpPr>
            <p:cNvPr id="30" name="Gerade Verbindung 22"/>
            <p:cNvCxnSpPr/>
            <p:nvPr/>
          </p:nvCxnSpPr>
          <p:spPr>
            <a:xfrm rot="16200000" flipH="1">
              <a:off x="4646610" y="2640011"/>
              <a:ext cx="2208234" cy="500066"/>
            </a:xfrm>
            <a:prstGeom prst="line">
              <a:avLst/>
            </a:prstGeom>
            <a:ln w="28575">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32" name="Gerade Verbindung 23"/>
            <p:cNvCxnSpPr/>
            <p:nvPr/>
          </p:nvCxnSpPr>
          <p:spPr>
            <a:xfrm rot="5400000" flipH="1" flipV="1">
              <a:off x="4640268" y="4760269"/>
              <a:ext cx="2220922" cy="500066"/>
            </a:xfrm>
            <a:prstGeom prst="line">
              <a:avLst/>
            </a:prstGeom>
            <a:ln w="28575">
              <a:solidFill>
                <a:srgbClr val="009EE0"/>
              </a:solidFill>
            </a:ln>
          </p:spPr>
          <p:style>
            <a:lnRef idx="1">
              <a:schemeClr val="accent1"/>
            </a:lnRef>
            <a:fillRef idx="0">
              <a:schemeClr val="accent1"/>
            </a:fillRef>
            <a:effectRef idx="0">
              <a:schemeClr val="accent1"/>
            </a:effectRef>
            <a:fontRef idx="minor">
              <a:schemeClr val="tx1"/>
            </a:fontRef>
          </p:style>
        </p:cxnSp>
      </p:grpSp>
      <p:pic>
        <p:nvPicPr>
          <p:cNvPr id="11" name="Bild 10" descr="3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1980" y="3245610"/>
            <a:ext cx="651442" cy="651442"/>
          </a:xfrm>
          <a:prstGeom prst="rect">
            <a:avLst/>
          </a:prstGeom>
        </p:spPr>
      </p:pic>
      <p:pic>
        <p:nvPicPr>
          <p:cNvPr id="5" name="Bild 4"/>
          <p:cNvPicPr>
            <a:picLocks noChangeAspect="1"/>
          </p:cNvPicPr>
          <p:nvPr/>
        </p:nvPicPr>
        <p:blipFill>
          <a:blip r:embed="rId4"/>
          <a:stretch>
            <a:fillRect/>
          </a:stretch>
        </p:blipFill>
        <p:spPr>
          <a:xfrm>
            <a:off x="1475656" y="3032956"/>
            <a:ext cx="1044116" cy="1079311"/>
          </a:xfrm>
          <a:prstGeom prst="rect">
            <a:avLst/>
          </a:prstGeom>
        </p:spPr>
      </p:pic>
      <p:sp>
        <p:nvSpPr>
          <p:cNvPr id="8" name="Textfeld 7"/>
          <p:cNvSpPr txBox="1"/>
          <p:nvPr/>
        </p:nvSpPr>
        <p:spPr>
          <a:xfrm>
            <a:off x="6123608" y="4543282"/>
            <a:ext cx="2628000" cy="1600438"/>
          </a:xfrm>
          <a:prstGeom prst="rect">
            <a:avLst/>
          </a:prstGeom>
          <a:noFill/>
        </p:spPr>
        <p:txBody>
          <a:bodyPr wrap="square" rtlCol="0">
            <a:spAutoFit/>
          </a:bodyPr>
          <a:lstStyle/>
          <a:p>
            <a:pPr marL="285750" indent="-285750">
              <a:buFont typeface="Arial"/>
              <a:buChar char="•"/>
            </a:pPr>
            <a:r>
              <a:rPr lang="de-DE" sz="1400" dirty="0" smtClean="0"/>
              <a:t>Angepasste Fragebögen zur Validierung der Hypothesen und zur Verifizierung der erstellten Customer </a:t>
            </a:r>
            <a:r>
              <a:rPr lang="de-DE" sz="1400" dirty="0" err="1" smtClean="0"/>
              <a:t>Profiles</a:t>
            </a:r>
            <a:endParaRPr lang="de-DE" sz="1400" dirty="0" smtClean="0"/>
          </a:p>
        </p:txBody>
      </p:sp>
      <p:grpSp>
        <p:nvGrpSpPr>
          <p:cNvPr id="33" name="Gruppieren 25"/>
          <p:cNvGrpSpPr/>
          <p:nvPr/>
        </p:nvGrpSpPr>
        <p:grpSpPr>
          <a:xfrm>
            <a:off x="5940148" y="2780928"/>
            <a:ext cx="144020" cy="1550441"/>
            <a:chOff x="5500684" y="1785927"/>
            <a:chExt cx="500076" cy="4334835"/>
          </a:xfrm>
        </p:grpSpPr>
        <p:cxnSp>
          <p:nvCxnSpPr>
            <p:cNvPr id="34" name="Gerade Verbindung 22"/>
            <p:cNvCxnSpPr/>
            <p:nvPr/>
          </p:nvCxnSpPr>
          <p:spPr>
            <a:xfrm rot="16200000" flipH="1">
              <a:off x="4646610" y="2640011"/>
              <a:ext cx="2208234" cy="500066"/>
            </a:xfrm>
            <a:prstGeom prst="line">
              <a:avLst/>
            </a:prstGeom>
            <a:ln w="28575">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35" name="Gerade Verbindung 23"/>
            <p:cNvCxnSpPr/>
            <p:nvPr/>
          </p:nvCxnSpPr>
          <p:spPr>
            <a:xfrm rot="5400000" flipH="1" flipV="1">
              <a:off x="4640257" y="4760268"/>
              <a:ext cx="2220921" cy="500067"/>
            </a:xfrm>
            <a:prstGeom prst="line">
              <a:avLst/>
            </a:prstGeom>
            <a:ln w="28575">
              <a:solidFill>
                <a:srgbClr val="009EE0"/>
              </a:solidFill>
            </a:ln>
          </p:spPr>
          <p:style>
            <a:lnRef idx="1">
              <a:schemeClr val="accent1"/>
            </a:lnRef>
            <a:fillRef idx="0">
              <a:schemeClr val="accent1"/>
            </a:fillRef>
            <a:effectRef idx="0">
              <a:schemeClr val="accent1"/>
            </a:effectRef>
            <a:fontRef idx="minor">
              <a:schemeClr val="tx1"/>
            </a:fontRef>
          </p:style>
        </p:cxnSp>
      </p:grpSp>
      <p:sp>
        <p:nvSpPr>
          <p:cNvPr id="36" name="Rectangle 2"/>
          <p:cNvSpPr>
            <a:spLocks noChangeArrowheads="1"/>
          </p:cNvSpPr>
          <p:nvPr/>
        </p:nvSpPr>
        <p:spPr bwMode="auto">
          <a:xfrm>
            <a:off x="755576" y="1770463"/>
            <a:ext cx="1800200"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defRPr/>
            </a:pPr>
            <a:r>
              <a:rPr lang="de-DE" sz="1400" dirty="0" smtClean="0">
                <a:solidFill>
                  <a:schemeClr val="bg1"/>
                </a:solidFill>
              </a:rPr>
              <a:t>Fragebögen</a:t>
            </a:r>
            <a:endParaRPr lang="de-DE" sz="1400" dirty="0">
              <a:solidFill>
                <a:schemeClr val="bg1"/>
              </a:solidFill>
            </a:endParaRPr>
          </a:p>
        </p:txBody>
      </p:sp>
      <p:sp>
        <p:nvSpPr>
          <p:cNvPr id="37" name="Rectangle 2"/>
          <p:cNvSpPr>
            <a:spLocks noChangeArrowheads="1"/>
          </p:cNvSpPr>
          <p:nvPr/>
        </p:nvSpPr>
        <p:spPr bwMode="auto">
          <a:xfrm>
            <a:off x="2822289" y="1770463"/>
            <a:ext cx="1797732"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Rahmenbedingungen</a:t>
            </a:r>
            <a:endParaRPr lang="de-DE" sz="1400" dirty="0">
              <a:solidFill>
                <a:schemeClr val="bg1"/>
              </a:solidFill>
            </a:endParaRPr>
          </a:p>
        </p:txBody>
      </p:sp>
      <p:sp>
        <p:nvSpPr>
          <p:cNvPr id="38" name="Rectangle 2"/>
          <p:cNvSpPr>
            <a:spLocks noChangeArrowheads="1"/>
          </p:cNvSpPr>
          <p:nvPr/>
        </p:nvSpPr>
        <p:spPr bwMode="auto">
          <a:xfrm>
            <a:off x="6950756" y="1770463"/>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Umfrageauswertung</a:t>
            </a:r>
            <a:endParaRPr lang="de-DE" sz="1400" dirty="0">
              <a:solidFill>
                <a:schemeClr val="bg1"/>
              </a:solidFill>
            </a:endParaRPr>
          </a:p>
        </p:txBody>
      </p:sp>
      <p:sp>
        <p:nvSpPr>
          <p:cNvPr id="39" name="Rectangle 2"/>
          <p:cNvSpPr>
            <a:spLocks noChangeArrowheads="1"/>
          </p:cNvSpPr>
          <p:nvPr/>
        </p:nvSpPr>
        <p:spPr bwMode="auto">
          <a:xfrm>
            <a:off x="4886534" y="1773128"/>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Umfragedurchführung</a:t>
            </a:r>
            <a:endParaRPr lang="de-DE" sz="1400" dirty="0">
              <a:solidFill>
                <a:schemeClr val="bg1"/>
              </a:solidFill>
            </a:endParaRPr>
          </a:p>
        </p:txBody>
      </p:sp>
      <p:sp>
        <p:nvSpPr>
          <p:cNvPr id="40" name="Pfeil nach rechts 122"/>
          <p:cNvSpPr/>
          <p:nvPr/>
        </p:nvSpPr>
        <p:spPr bwMode="auto">
          <a:xfrm>
            <a:off x="2577250" y="1876717"/>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41" name="Pfeil nach rechts 122"/>
          <p:cNvSpPr/>
          <p:nvPr/>
        </p:nvSpPr>
        <p:spPr bwMode="auto">
          <a:xfrm>
            <a:off x="4641495" y="1881140"/>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42" name="Pfeil nach rechts 122"/>
          <p:cNvSpPr/>
          <p:nvPr/>
        </p:nvSpPr>
        <p:spPr bwMode="auto">
          <a:xfrm>
            <a:off x="6705716" y="1881140"/>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43" name="Rectangle 1"/>
          <p:cNvSpPr/>
          <p:nvPr/>
        </p:nvSpPr>
        <p:spPr>
          <a:xfrm>
            <a:off x="2807804" y="1701120"/>
            <a:ext cx="5968873" cy="712870"/>
          </a:xfrm>
          <a:prstGeom prst="rect">
            <a:avLst/>
          </a:prstGeom>
          <a:solidFill>
            <a:srgbClr val="FFFFFF">
              <a:alpha val="60000"/>
            </a:srgbClr>
          </a:solidFill>
        </p:spPr>
        <p:txBody>
          <a:bodyPr wrap="square" numCol="2" rtlCol="0" anchor="ctr">
            <a:noAutofit/>
          </a:bodyPr>
          <a:lstStyle/>
          <a:p>
            <a:pPr algn="ctr" eaLnBrk="0" hangingPunct="0">
              <a:spcBef>
                <a:spcPts val="0"/>
              </a:spcBef>
            </a:pPr>
            <a:endParaRPr lang="en-US" sz="1400" dirty="0" smtClean="0">
              <a:solidFill>
                <a:srgbClr val="009EE0"/>
              </a:solidFill>
              <a:cs typeface="Times New Roman" pitchFamily="18" charset="0"/>
            </a:endParaRPr>
          </a:p>
        </p:txBody>
      </p:sp>
      <p:sp>
        <p:nvSpPr>
          <p:cNvPr id="44" name="Rechteck 43"/>
          <p:cNvSpPr/>
          <p:nvPr/>
        </p:nvSpPr>
        <p:spPr bwMode="auto">
          <a:xfrm>
            <a:off x="753789" y="2421200"/>
            <a:ext cx="7994923" cy="33795"/>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5" name="Gleichschenkliges Dreieck 44"/>
          <p:cNvSpPr/>
          <p:nvPr/>
        </p:nvSpPr>
        <p:spPr bwMode="auto">
          <a:xfrm>
            <a:off x="1466649" y="2289736"/>
            <a:ext cx="371770" cy="135920"/>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6"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
        <p:nvSpPr>
          <p:cNvPr id="47" name="Textfeld 46"/>
          <p:cNvSpPr txBox="1"/>
          <p:nvPr/>
        </p:nvSpPr>
        <p:spPr>
          <a:xfrm rot="867799">
            <a:off x="7370096" y="963063"/>
            <a:ext cx="1497009" cy="647956"/>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Nicht Teil der Aufwands-schätzung</a:t>
            </a:r>
            <a:endParaRPr lang="de-DE" sz="1400" dirty="0">
              <a:solidFill>
                <a:schemeClr val="bg1"/>
              </a:solidFill>
            </a:endParaRPr>
          </a:p>
        </p:txBody>
      </p:sp>
    </p:spTree>
    <p:extLst>
      <p:ext uri="{BB962C8B-B14F-4D97-AF65-F5344CB8AC3E}">
        <p14:creationId xmlns:p14="http://schemas.microsoft.com/office/powerpoint/2010/main" val="19423803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a:t>Die Umfrage wird basierend auf priorisierten Hypothesen sowie dem </a:t>
            </a:r>
            <a:r>
              <a:rPr lang="de-DE" sz="1600" dirty="0" smtClean="0"/>
              <a:t>angenommenem Workflow </a:t>
            </a:r>
            <a:r>
              <a:rPr lang="de-DE" sz="1600" dirty="0"/>
              <a:t>zusammengestellt, durchgeführt und ausgewertet. </a:t>
            </a:r>
            <a:endParaRPr lang="de-DE" sz="14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rgbClr val="009EE0"/>
                </a:solidFill>
              </a:rPr>
              <a:t>Ebene 3: Zielgruppen &amp; </a:t>
            </a:r>
            <a:r>
              <a:rPr lang="de-DE" kern="0" dirty="0">
                <a:solidFill>
                  <a:srgbClr val="009EE0"/>
                </a:solidFill>
              </a:rPr>
              <a:t>Workflow </a:t>
            </a:r>
            <a:r>
              <a:rPr lang="de-DE" dirty="0" smtClean="0">
                <a:solidFill>
                  <a:schemeClr val="accent1"/>
                </a:solidFill>
              </a:rPr>
              <a:t>(2/</a:t>
            </a:r>
            <a:r>
              <a:rPr lang="de-DE" dirty="0">
                <a:solidFill>
                  <a:schemeClr val="accent1"/>
                </a:solidFill>
              </a:rPr>
              <a:t>4)</a:t>
            </a:r>
            <a:endParaRPr lang="de-DE" kern="0" dirty="0">
              <a:solidFill>
                <a:srgbClr val="009EE0"/>
              </a:solidFill>
            </a:endParaRPr>
          </a:p>
        </p:txBody>
      </p:sp>
      <p:sp>
        <p:nvSpPr>
          <p:cNvPr id="6" name="Rectangle 2"/>
          <p:cNvSpPr>
            <a:spLocks noChangeArrowheads="1"/>
          </p:cNvSpPr>
          <p:nvPr/>
        </p:nvSpPr>
        <p:spPr bwMode="auto">
          <a:xfrm>
            <a:off x="755576" y="1770463"/>
            <a:ext cx="1800200"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defRPr/>
            </a:pPr>
            <a:r>
              <a:rPr lang="de-DE" sz="1400" dirty="0" smtClean="0">
                <a:solidFill>
                  <a:schemeClr val="bg1"/>
                </a:solidFill>
              </a:rPr>
              <a:t>Fragebögen</a:t>
            </a:r>
            <a:endParaRPr lang="de-DE" sz="1400" dirty="0">
              <a:solidFill>
                <a:schemeClr val="bg1"/>
              </a:solidFill>
            </a:endParaRPr>
          </a:p>
        </p:txBody>
      </p:sp>
      <p:sp>
        <p:nvSpPr>
          <p:cNvPr id="19" name="Rectangle 2"/>
          <p:cNvSpPr>
            <a:spLocks noChangeArrowheads="1"/>
          </p:cNvSpPr>
          <p:nvPr/>
        </p:nvSpPr>
        <p:spPr bwMode="auto">
          <a:xfrm>
            <a:off x="2822289" y="1770463"/>
            <a:ext cx="1797732"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Rahmenbedingungen</a:t>
            </a:r>
            <a:endParaRPr lang="de-DE" sz="1400" dirty="0">
              <a:solidFill>
                <a:schemeClr val="bg1"/>
              </a:solidFill>
            </a:endParaRPr>
          </a:p>
        </p:txBody>
      </p:sp>
      <p:sp>
        <p:nvSpPr>
          <p:cNvPr id="20" name="Rectangle 2"/>
          <p:cNvSpPr>
            <a:spLocks noChangeArrowheads="1"/>
          </p:cNvSpPr>
          <p:nvPr/>
        </p:nvSpPr>
        <p:spPr bwMode="auto">
          <a:xfrm>
            <a:off x="6950756" y="1770463"/>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Umfrageauswertung</a:t>
            </a:r>
            <a:endParaRPr lang="de-DE" sz="1400" dirty="0">
              <a:solidFill>
                <a:schemeClr val="bg1"/>
              </a:solidFill>
            </a:endParaRPr>
          </a:p>
        </p:txBody>
      </p:sp>
      <p:sp>
        <p:nvSpPr>
          <p:cNvPr id="115"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73" name="Gruppierung 72"/>
          <p:cNvGrpSpPr/>
          <p:nvPr/>
        </p:nvGrpSpPr>
        <p:grpSpPr>
          <a:xfrm>
            <a:off x="8378265" y="967218"/>
            <a:ext cx="356886" cy="534191"/>
            <a:chOff x="5580112" y="1350509"/>
            <a:chExt cx="3168600" cy="4742787"/>
          </a:xfrm>
        </p:grpSpPr>
        <p:sp>
          <p:nvSpPr>
            <p:cNvPr id="74"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5" name="Gleichschenkliges Dreieck 74"/>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6" name="Rechteck 7"/>
            <p:cNvSpPr/>
            <p:nvPr/>
          </p:nvSpPr>
          <p:spPr bwMode="auto">
            <a:xfrm>
              <a:off x="5581650" y="2546949"/>
              <a:ext cx="3166908" cy="1152128"/>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7" name="Rechteck 7"/>
            <p:cNvSpPr/>
            <p:nvPr/>
          </p:nvSpPr>
          <p:spPr bwMode="auto">
            <a:xfrm>
              <a:off x="5581651" y="4941168"/>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71" name="Rectangle 2"/>
          <p:cNvSpPr>
            <a:spLocks noChangeArrowheads="1"/>
          </p:cNvSpPr>
          <p:nvPr/>
        </p:nvSpPr>
        <p:spPr bwMode="auto">
          <a:xfrm>
            <a:off x="4886534" y="1773128"/>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Umfragedurchführung</a:t>
            </a:r>
            <a:endParaRPr lang="de-DE" sz="1400" dirty="0">
              <a:solidFill>
                <a:schemeClr val="bg1"/>
              </a:solidFill>
            </a:endParaRPr>
          </a:p>
        </p:txBody>
      </p:sp>
      <p:sp>
        <p:nvSpPr>
          <p:cNvPr id="72" name="Pfeil nach rechts 122"/>
          <p:cNvSpPr/>
          <p:nvPr/>
        </p:nvSpPr>
        <p:spPr bwMode="auto">
          <a:xfrm>
            <a:off x="2577250" y="1876717"/>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8" name="Pfeil nach rechts 122"/>
          <p:cNvSpPr/>
          <p:nvPr/>
        </p:nvSpPr>
        <p:spPr bwMode="auto">
          <a:xfrm>
            <a:off x="4641495" y="1881140"/>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9" name="Pfeil nach rechts 122"/>
          <p:cNvSpPr/>
          <p:nvPr/>
        </p:nvSpPr>
        <p:spPr bwMode="auto">
          <a:xfrm>
            <a:off x="6705716" y="1881140"/>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80" name="Rectangle 1"/>
          <p:cNvSpPr/>
          <p:nvPr/>
        </p:nvSpPr>
        <p:spPr>
          <a:xfrm>
            <a:off x="4636217" y="1701120"/>
            <a:ext cx="4140460" cy="712870"/>
          </a:xfrm>
          <a:prstGeom prst="rect">
            <a:avLst/>
          </a:prstGeom>
          <a:solidFill>
            <a:srgbClr val="FFFFFF">
              <a:alpha val="60000"/>
            </a:srgbClr>
          </a:solidFill>
        </p:spPr>
        <p:txBody>
          <a:bodyPr wrap="square" numCol="2" rtlCol="0" anchor="ctr">
            <a:noAutofit/>
          </a:bodyPr>
          <a:lstStyle/>
          <a:p>
            <a:pPr algn="ctr" eaLnBrk="0" hangingPunct="0">
              <a:spcBef>
                <a:spcPts val="0"/>
              </a:spcBef>
            </a:pPr>
            <a:endParaRPr lang="en-US" sz="1400" dirty="0" smtClean="0">
              <a:solidFill>
                <a:srgbClr val="009EE0"/>
              </a:solidFill>
              <a:cs typeface="Times New Roman" pitchFamily="18" charset="0"/>
            </a:endParaRPr>
          </a:p>
        </p:txBody>
      </p:sp>
      <p:sp>
        <p:nvSpPr>
          <p:cNvPr id="68" name="Rectangle 1"/>
          <p:cNvSpPr/>
          <p:nvPr/>
        </p:nvSpPr>
        <p:spPr>
          <a:xfrm>
            <a:off x="566797" y="1529859"/>
            <a:ext cx="2232248" cy="712870"/>
          </a:xfrm>
          <a:prstGeom prst="rect">
            <a:avLst/>
          </a:prstGeom>
          <a:solidFill>
            <a:srgbClr val="FFFFFF">
              <a:alpha val="60000"/>
            </a:srgbClr>
          </a:solidFill>
        </p:spPr>
        <p:txBody>
          <a:bodyPr wrap="square" numCol="2" rtlCol="0" anchor="ctr">
            <a:noAutofit/>
          </a:bodyPr>
          <a:lstStyle/>
          <a:p>
            <a:pPr algn="ctr" eaLnBrk="0" hangingPunct="0">
              <a:spcBef>
                <a:spcPts val="0"/>
              </a:spcBef>
            </a:pPr>
            <a:endParaRPr lang="en-US" sz="1400" dirty="0" smtClean="0">
              <a:solidFill>
                <a:srgbClr val="009EE0"/>
              </a:solidFill>
              <a:cs typeface="Times New Roman" pitchFamily="18" charset="0"/>
            </a:endParaRPr>
          </a:p>
        </p:txBody>
      </p:sp>
      <p:grpSp>
        <p:nvGrpSpPr>
          <p:cNvPr id="3" name="Gruppierung 2"/>
          <p:cNvGrpSpPr/>
          <p:nvPr/>
        </p:nvGrpSpPr>
        <p:grpSpPr>
          <a:xfrm>
            <a:off x="990963" y="2990586"/>
            <a:ext cx="7639909" cy="2985704"/>
            <a:chOff x="1117691" y="2990586"/>
            <a:chExt cx="7639909" cy="2985704"/>
          </a:xfrm>
        </p:grpSpPr>
        <p:grpSp>
          <p:nvGrpSpPr>
            <p:cNvPr id="70" name="Gruppieren 23"/>
            <p:cNvGrpSpPr/>
            <p:nvPr/>
          </p:nvGrpSpPr>
          <p:grpSpPr>
            <a:xfrm>
              <a:off x="4478710" y="4066433"/>
              <a:ext cx="633229" cy="523878"/>
              <a:chOff x="6183971" y="4545124"/>
              <a:chExt cx="2496546" cy="1548172"/>
            </a:xfrm>
          </p:grpSpPr>
          <p:pic>
            <p:nvPicPr>
              <p:cNvPr id="8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476064" y="4545124"/>
                <a:ext cx="2204453" cy="1329296"/>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330018" y="4654562"/>
                <a:ext cx="2204453" cy="1329296"/>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83971" y="4764000"/>
                <a:ext cx="2204453" cy="1329296"/>
              </a:xfrm>
              <a:prstGeom prst="rect">
                <a:avLst/>
              </a:prstGeom>
              <a:noFill/>
              <a:ln w="19050">
                <a:solidFill>
                  <a:srgbClr val="009EE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84" name="L-Form 83"/>
            <p:cNvSpPr/>
            <p:nvPr/>
          </p:nvSpPr>
          <p:spPr bwMode="auto">
            <a:xfrm flipH="1" flipV="1">
              <a:off x="5221111" y="3748136"/>
              <a:ext cx="324035" cy="355328"/>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5" name="L-Form 84"/>
            <p:cNvSpPr/>
            <p:nvPr/>
          </p:nvSpPr>
          <p:spPr bwMode="auto">
            <a:xfrm rot="5400000" flipH="1" flipV="1">
              <a:off x="5211893" y="4584258"/>
              <a:ext cx="324035" cy="355328"/>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86"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741" y="5030368"/>
              <a:ext cx="648000" cy="648000"/>
            </a:xfrm>
            <a:prstGeom prst="rect">
              <a:avLst/>
            </a:prstGeom>
          </p:spPr>
        </p:pic>
        <p:sp>
          <p:nvSpPr>
            <p:cNvPr id="87" name="Textfeld 86"/>
            <p:cNvSpPr txBox="1"/>
            <p:nvPr/>
          </p:nvSpPr>
          <p:spPr>
            <a:xfrm>
              <a:off x="6589175" y="5023924"/>
              <a:ext cx="1968645" cy="738664"/>
            </a:xfrm>
            <a:prstGeom prst="rect">
              <a:avLst/>
            </a:prstGeom>
            <a:noFill/>
          </p:spPr>
          <p:txBody>
            <a:bodyPr wrap="square" rtlCol="0">
              <a:spAutoFit/>
            </a:bodyPr>
            <a:lstStyle/>
            <a:p>
              <a:r>
                <a:rPr lang="de-DE" sz="1400" dirty="0" smtClean="0"/>
                <a:t>Definition der Umfragekanäle (digital / analog)</a:t>
              </a:r>
              <a:endParaRPr lang="de-DE" sz="1400" dirty="0"/>
            </a:p>
          </p:txBody>
        </p:sp>
        <p:sp>
          <p:nvSpPr>
            <p:cNvPr id="88" name="Textfeld 87"/>
            <p:cNvSpPr txBox="1"/>
            <p:nvPr/>
          </p:nvSpPr>
          <p:spPr>
            <a:xfrm>
              <a:off x="6592090" y="2990586"/>
              <a:ext cx="2165510" cy="954107"/>
            </a:xfrm>
            <a:prstGeom prst="rect">
              <a:avLst/>
            </a:prstGeom>
            <a:noFill/>
          </p:spPr>
          <p:txBody>
            <a:bodyPr wrap="square" rtlCol="0">
              <a:spAutoFit/>
            </a:bodyPr>
            <a:lstStyle/>
            <a:p>
              <a:r>
                <a:rPr lang="de-DE" sz="1400" dirty="0" smtClean="0"/>
                <a:t>Bestimmung relevanter Standorte zur persönlichen Umfragedurchführung</a:t>
              </a:r>
              <a:endParaRPr lang="de-DE" sz="1400" dirty="0"/>
            </a:p>
          </p:txBody>
        </p:sp>
        <p:sp>
          <p:nvSpPr>
            <p:cNvPr id="89" name="L-Form 88"/>
            <p:cNvSpPr/>
            <p:nvPr/>
          </p:nvSpPr>
          <p:spPr bwMode="auto">
            <a:xfrm rot="10800000" flipH="1" flipV="1">
              <a:off x="4019262" y="4575010"/>
              <a:ext cx="324035" cy="348930"/>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90" name="L-Form 89"/>
            <p:cNvSpPr/>
            <p:nvPr/>
          </p:nvSpPr>
          <p:spPr bwMode="auto">
            <a:xfrm rot="16200000" flipH="1" flipV="1">
              <a:off x="4033055" y="3729950"/>
              <a:ext cx="324035" cy="348930"/>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91"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0955" y="3092753"/>
              <a:ext cx="648000" cy="648000"/>
            </a:xfrm>
            <a:prstGeom prst="rect">
              <a:avLst/>
            </a:prstGeom>
          </p:spPr>
        </p:pic>
        <p:sp>
          <p:nvSpPr>
            <p:cNvPr id="92" name="Textfeld 91"/>
            <p:cNvSpPr txBox="1"/>
            <p:nvPr/>
          </p:nvSpPr>
          <p:spPr>
            <a:xfrm>
              <a:off x="1117691" y="5022183"/>
              <a:ext cx="2068869" cy="954107"/>
            </a:xfrm>
            <a:prstGeom prst="rect">
              <a:avLst/>
            </a:prstGeom>
            <a:noFill/>
          </p:spPr>
          <p:txBody>
            <a:bodyPr wrap="square" rtlCol="0">
              <a:spAutoFit/>
            </a:bodyPr>
            <a:lstStyle/>
            <a:p>
              <a:r>
                <a:rPr lang="de-DE" sz="1400" dirty="0" smtClean="0"/>
                <a:t>Definition von Incentives zur </a:t>
              </a:r>
              <a:r>
                <a:rPr lang="de-DE" sz="1400" dirty="0"/>
                <a:t>E</a:t>
              </a:r>
              <a:r>
                <a:rPr lang="de-DE" sz="1400" dirty="0" smtClean="0"/>
                <a:t>rreichung </a:t>
              </a:r>
              <a:r>
                <a:rPr lang="de-DE" sz="1400" dirty="0" err="1" smtClean="0"/>
                <a:t>notwen-diger</a:t>
              </a:r>
              <a:r>
                <a:rPr lang="de-DE" sz="1400" dirty="0" smtClean="0"/>
                <a:t> Personenkreise</a:t>
              </a:r>
              <a:endParaRPr lang="de-DE" sz="1400" dirty="0"/>
            </a:p>
          </p:txBody>
        </p:sp>
        <p:sp>
          <p:nvSpPr>
            <p:cNvPr id="93" name="Textfeld 92"/>
            <p:cNvSpPr txBox="1"/>
            <p:nvPr/>
          </p:nvSpPr>
          <p:spPr>
            <a:xfrm>
              <a:off x="1117937" y="2996952"/>
              <a:ext cx="1909402" cy="738664"/>
            </a:xfrm>
            <a:prstGeom prst="rect">
              <a:avLst/>
            </a:prstGeom>
            <a:noFill/>
          </p:spPr>
          <p:txBody>
            <a:bodyPr wrap="square" rtlCol="0">
              <a:spAutoFit/>
            </a:bodyPr>
            <a:lstStyle/>
            <a:p>
              <a:r>
                <a:rPr lang="de-DE" sz="1400" dirty="0" smtClean="0"/>
                <a:t>Festlegung von Stichprobengrößen in Personenkreisen</a:t>
              </a:r>
              <a:endParaRPr lang="de-DE" sz="1400" dirty="0"/>
            </a:p>
          </p:txBody>
        </p:sp>
        <p:pic>
          <p:nvPicPr>
            <p:cNvPr id="94"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1199" y="5030368"/>
              <a:ext cx="648000" cy="648000"/>
            </a:xfrm>
            <a:prstGeom prst="rect">
              <a:avLst/>
            </a:prstGeom>
          </p:spPr>
        </p:pic>
        <p:sp>
          <p:nvSpPr>
            <p:cNvPr id="95" name="Ellipse 2"/>
            <p:cNvSpPr>
              <a:spLocks noChangeAspect="1"/>
            </p:cNvSpPr>
            <p:nvPr/>
          </p:nvSpPr>
          <p:spPr bwMode="auto">
            <a:xfrm>
              <a:off x="5810544" y="3071703"/>
              <a:ext cx="646393" cy="646393"/>
            </a:xfrm>
            <a:prstGeom prst="ellips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96" name="Freeform 31"/>
            <p:cNvSpPr>
              <a:spLocks/>
            </p:cNvSpPr>
            <p:nvPr/>
          </p:nvSpPr>
          <p:spPr bwMode="auto">
            <a:xfrm rot="21173789">
              <a:off x="5994572" y="3215377"/>
              <a:ext cx="278336" cy="374563"/>
            </a:xfrm>
            <a:custGeom>
              <a:avLst/>
              <a:gdLst>
                <a:gd name="T0" fmla="*/ 184 w 573"/>
                <a:gd name="T1" fmla="*/ 11 h 770"/>
                <a:gd name="T2" fmla="*/ 189 w 573"/>
                <a:gd name="T3" fmla="*/ 32 h 770"/>
                <a:gd name="T4" fmla="*/ 185 w 573"/>
                <a:gd name="T5" fmla="*/ 48 h 770"/>
                <a:gd name="T6" fmla="*/ 211 w 573"/>
                <a:gd name="T7" fmla="*/ 72 h 770"/>
                <a:gd name="T8" fmla="*/ 173 w 573"/>
                <a:gd name="T9" fmla="*/ 63 h 770"/>
                <a:gd name="T10" fmla="*/ 145 w 573"/>
                <a:gd name="T11" fmla="*/ 82 h 770"/>
                <a:gd name="T12" fmla="*/ 125 w 573"/>
                <a:gd name="T13" fmla="*/ 67 h 770"/>
                <a:gd name="T14" fmla="*/ 87 w 573"/>
                <a:gd name="T15" fmla="*/ 82 h 770"/>
                <a:gd name="T16" fmla="*/ 94 w 573"/>
                <a:gd name="T17" fmla="*/ 105 h 770"/>
                <a:gd name="T18" fmla="*/ 74 w 573"/>
                <a:gd name="T19" fmla="*/ 118 h 770"/>
                <a:gd name="T20" fmla="*/ 78 w 573"/>
                <a:gd name="T21" fmla="*/ 140 h 770"/>
                <a:gd name="T22" fmla="*/ 51 w 573"/>
                <a:gd name="T23" fmla="*/ 164 h 770"/>
                <a:gd name="T24" fmla="*/ 26 w 573"/>
                <a:gd name="T25" fmla="*/ 182 h 770"/>
                <a:gd name="T26" fmla="*/ 18 w 573"/>
                <a:gd name="T27" fmla="*/ 219 h 770"/>
                <a:gd name="T28" fmla="*/ 14 w 573"/>
                <a:gd name="T29" fmla="*/ 235 h 770"/>
                <a:gd name="T30" fmla="*/ 2 w 573"/>
                <a:gd name="T31" fmla="*/ 267 h 770"/>
                <a:gd name="T32" fmla="*/ 18 w 573"/>
                <a:gd name="T33" fmla="*/ 285 h 770"/>
                <a:gd name="T34" fmla="*/ 0 w 573"/>
                <a:gd name="T35" fmla="*/ 304 h 770"/>
                <a:gd name="T36" fmla="*/ 26 w 573"/>
                <a:gd name="T37" fmla="*/ 328 h 770"/>
                <a:gd name="T38" fmla="*/ 74 w 573"/>
                <a:gd name="T39" fmla="*/ 331 h 770"/>
                <a:gd name="T40" fmla="*/ 81 w 573"/>
                <a:gd name="T41" fmla="*/ 348 h 770"/>
                <a:gd name="T42" fmla="*/ 59 w 573"/>
                <a:gd name="T43" fmla="*/ 371 h 770"/>
                <a:gd name="T44" fmla="*/ 41 w 573"/>
                <a:gd name="T45" fmla="*/ 408 h 770"/>
                <a:gd name="T46" fmla="*/ 66 w 573"/>
                <a:gd name="T47" fmla="*/ 429 h 770"/>
                <a:gd name="T48" fmla="*/ 91 w 573"/>
                <a:gd name="T49" fmla="*/ 421 h 770"/>
                <a:gd name="T50" fmla="*/ 113 w 573"/>
                <a:gd name="T51" fmla="*/ 428 h 770"/>
                <a:gd name="T52" fmla="*/ 135 w 573"/>
                <a:gd name="T53" fmla="*/ 443 h 770"/>
                <a:gd name="T54" fmla="*/ 180 w 573"/>
                <a:gd name="T55" fmla="*/ 448 h 770"/>
                <a:gd name="T56" fmla="*/ 209 w 573"/>
                <a:gd name="T57" fmla="*/ 451 h 770"/>
                <a:gd name="T58" fmla="*/ 252 w 573"/>
                <a:gd name="T59" fmla="*/ 451 h 770"/>
                <a:gd name="T60" fmla="*/ 282 w 573"/>
                <a:gd name="T61" fmla="*/ 448 h 770"/>
                <a:gd name="T62" fmla="*/ 311 w 573"/>
                <a:gd name="T63" fmla="*/ 448 h 770"/>
                <a:gd name="T64" fmla="*/ 348 w 573"/>
                <a:gd name="T65" fmla="*/ 455 h 770"/>
                <a:gd name="T66" fmla="*/ 342 w 573"/>
                <a:gd name="T67" fmla="*/ 435 h 770"/>
                <a:gd name="T68" fmla="*/ 396 w 573"/>
                <a:gd name="T69" fmla="*/ 398 h 770"/>
                <a:gd name="T70" fmla="*/ 367 w 573"/>
                <a:gd name="T71" fmla="*/ 381 h 770"/>
                <a:gd name="T72" fmla="*/ 318 w 573"/>
                <a:gd name="T73" fmla="*/ 342 h 770"/>
                <a:gd name="T74" fmla="*/ 305 w 573"/>
                <a:gd name="T75" fmla="*/ 309 h 770"/>
                <a:gd name="T76" fmla="*/ 321 w 573"/>
                <a:gd name="T77" fmla="*/ 300 h 770"/>
                <a:gd name="T78" fmla="*/ 423 w 573"/>
                <a:gd name="T79" fmla="*/ 267 h 770"/>
                <a:gd name="T80" fmla="*/ 460 w 573"/>
                <a:gd name="T81" fmla="*/ 266 h 770"/>
                <a:gd name="T82" fmla="*/ 468 w 573"/>
                <a:gd name="T83" fmla="*/ 244 h 770"/>
                <a:gd name="T84" fmla="*/ 458 w 573"/>
                <a:gd name="T85" fmla="*/ 200 h 770"/>
                <a:gd name="T86" fmla="*/ 449 w 573"/>
                <a:gd name="T87" fmla="*/ 171 h 770"/>
                <a:gd name="T88" fmla="*/ 438 w 573"/>
                <a:gd name="T89" fmla="*/ 138 h 770"/>
                <a:gd name="T90" fmla="*/ 418 w 573"/>
                <a:gd name="T91" fmla="*/ 86 h 770"/>
                <a:gd name="T92" fmla="*/ 379 w 573"/>
                <a:gd name="T93" fmla="*/ 57 h 770"/>
                <a:gd name="T94" fmla="*/ 346 w 573"/>
                <a:gd name="T95" fmla="*/ 55 h 770"/>
                <a:gd name="T96" fmla="*/ 291 w 573"/>
                <a:gd name="T97" fmla="*/ 70 h 770"/>
                <a:gd name="T98" fmla="*/ 287 w 573"/>
                <a:gd name="T99" fmla="*/ 58 h 770"/>
                <a:gd name="T100" fmla="*/ 260 w 573"/>
                <a:gd name="T101" fmla="*/ 39 h 770"/>
                <a:gd name="T102" fmla="*/ 238 w 573"/>
                <a:gd name="T103" fmla="*/ 11 h 770"/>
                <a:gd name="T104" fmla="*/ 205 w 573"/>
                <a:gd name="T105" fmla="*/ 2 h 7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770"/>
                <a:gd name="T161" fmla="*/ 573 w 573"/>
                <a:gd name="T162" fmla="*/ 770 h 7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770">
                  <a:moveTo>
                    <a:pt x="236" y="0"/>
                  </a:moveTo>
                  <a:lnTo>
                    <a:pt x="224" y="9"/>
                  </a:lnTo>
                  <a:lnTo>
                    <a:pt x="224" y="18"/>
                  </a:lnTo>
                  <a:lnTo>
                    <a:pt x="226" y="25"/>
                  </a:lnTo>
                  <a:lnTo>
                    <a:pt x="229" y="36"/>
                  </a:lnTo>
                  <a:lnTo>
                    <a:pt x="231" y="54"/>
                  </a:lnTo>
                  <a:lnTo>
                    <a:pt x="224" y="61"/>
                  </a:lnTo>
                  <a:lnTo>
                    <a:pt x="224" y="70"/>
                  </a:lnTo>
                  <a:lnTo>
                    <a:pt x="226" y="81"/>
                  </a:lnTo>
                  <a:lnTo>
                    <a:pt x="242" y="95"/>
                  </a:lnTo>
                  <a:lnTo>
                    <a:pt x="254" y="97"/>
                  </a:lnTo>
                  <a:lnTo>
                    <a:pt x="258" y="120"/>
                  </a:lnTo>
                  <a:lnTo>
                    <a:pt x="233" y="113"/>
                  </a:lnTo>
                  <a:lnTo>
                    <a:pt x="222" y="102"/>
                  </a:lnTo>
                  <a:lnTo>
                    <a:pt x="211" y="106"/>
                  </a:lnTo>
                  <a:lnTo>
                    <a:pt x="192" y="131"/>
                  </a:lnTo>
                  <a:lnTo>
                    <a:pt x="186" y="138"/>
                  </a:lnTo>
                  <a:lnTo>
                    <a:pt x="177" y="136"/>
                  </a:lnTo>
                  <a:lnTo>
                    <a:pt x="174" y="127"/>
                  </a:lnTo>
                  <a:lnTo>
                    <a:pt x="167" y="118"/>
                  </a:lnTo>
                  <a:lnTo>
                    <a:pt x="152" y="111"/>
                  </a:lnTo>
                  <a:lnTo>
                    <a:pt x="127" y="111"/>
                  </a:lnTo>
                  <a:lnTo>
                    <a:pt x="120" y="122"/>
                  </a:lnTo>
                  <a:lnTo>
                    <a:pt x="106" y="136"/>
                  </a:lnTo>
                  <a:lnTo>
                    <a:pt x="118" y="147"/>
                  </a:lnTo>
                  <a:lnTo>
                    <a:pt x="118" y="166"/>
                  </a:lnTo>
                  <a:lnTo>
                    <a:pt x="115" y="175"/>
                  </a:lnTo>
                  <a:lnTo>
                    <a:pt x="111" y="184"/>
                  </a:lnTo>
                  <a:lnTo>
                    <a:pt x="95" y="195"/>
                  </a:lnTo>
                  <a:lnTo>
                    <a:pt x="90" y="197"/>
                  </a:lnTo>
                  <a:lnTo>
                    <a:pt x="93" y="211"/>
                  </a:lnTo>
                  <a:lnTo>
                    <a:pt x="99" y="222"/>
                  </a:lnTo>
                  <a:lnTo>
                    <a:pt x="95" y="234"/>
                  </a:lnTo>
                  <a:lnTo>
                    <a:pt x="86" y="247"/>
                  </a:lnTo>
                  <a:lnTo>
                    <a:pt x="72" y="263"/>
                  </a:lnTo>
                  <a:lnTo>
                    <a:pt x="63" y="273"/>
                  </a:lnTo>
                  <a:lnTo>
                    <a:pt x="49" y="284"/>
                  </a:lnTo>
                  <a:lnTo>
                    <a:pt x="38" y="288"/>
                  </a:lnTo>
                  <a:lnTo>
                    <a:pt x="31" y="304"/>
                  </a:lnTo>
                  <a:lnTo>
                    <a:pt x="29" y="329"/>
                  </a:lnTo>
                  <a:lnTo>
                    <a:pt x="22" y="343"/>
                  </a:lnTo>
                  <a:lnTo>
                    <a:pt x="22" y="366"/>
                  </a:lnTo>
                  <a:lnTo>
                    <a:pt x="13" y="375"/>
                  </a:lnTo>
                  <a:lnTo>
                    <a:pt x="11" y="382"/>
                  </a:lnTo>
                  <a:lnTo>
                    <a:pt x="18" y="393"/>
                  </a:lnTo>
                  <a:lnTo>
                    <a:pt x="22" y="409"/>
                  </a:lnTo>
                  <a:lnTo>
                    <a:pt x="31" y="423"/>
                  </a:lnTo>
                  <a:lnTo>
                    <a:pt x="2" y="448"/>
                  </a:lnTo>
                  <a:lnTo>
                    <a:pt x="9" y="464"/>
                  </a:lnTo>
                  <a:lnTo>
                    <a:pt x="20" y="473"/>
                  </a:lnTo>
                  <a:lnTo>
                    <a:pt x="22" y="475"/>
                  </a:lnTo>
                  <a:lnTo>
                    <a:pt x="22" y="484"/>
                  </a:lnTo>
                  <a:lnTo>
                    <a:pt x="6" y="495"/>
                  </a:lnTo>
                  <a:lnTo>
                    <a:pt x="0" y="509"/>
                  </a:lnTo>
                  <a:lnTo>
                    <a:pt x="6" y="530"/>
                  </a:lnTo>
                  <a:lnTo>
                    <a:pt x="15" y="541"/>
                  </a:lnTo>
                  <a:lnTo>
                    <a:pt x="31" y="548"/>
                  </a:lnTo>
                  <a:lnTo>
                    <a:pt x="52" y="552"/>
                  </a:lnTo>
                  <a:lnTo>
                    <a:pt x="72" y="552"/>
                  </a:lnTo>
                  <a:lnTo>
                    <a:pt x="90" y="555"/>
                  </a:lnTo>
                  <a:lnTo>
                    <a:pt x="102" y="564"/>
                  </a:lnTo>
                  <a:lnTo>
                    <a:pt x="115" y="575"/>
                  </a:lnTo>
                  <a:lnTo>
                    <a:pt x="99" y="582"/>
                  </a:lnTo>
                  <a:lnTo>
                    <a:pt x="88" y="596"/>
                  </a:lnTo>
                  <a:lnTo>
                    <a:pt x="74" y="607"/>
                  </a:lnTo>
                  <a:lnTo>
                    <a:pt x="72" y="621"/>
                  </a:lnTo>
                  <a:lnTo>
                    <a:pt x="65" y="650"/>
                  </a:lnTo>
                  <a:lnTo>
                    <a:pt x="56" y="671"/>
                  </a:lnTo>
                  <a:lnTo>
                    <a:pt x="49" y="682"/>
                  </a:lnTo>
                  <a:lnTo>
                    <a:pt x="65" y="705"/>
                  </a:lnTo>
                  <a:lnTo>
                    <a:pt x="70" y="712"/>
                  </a:lnTo>
                  <a:lnTo>
                    <a:pt x="81" y="718"/>
                  </a:lnTo>
                  <a:lnTo>
                    <a:pt x="90" y="718"/>
                  </a:lnTo>
                  <a:lnTo>
                    <a:pt x="104" y="712"/>
                  </a:lnTo>
                  <a:lnTo>
                    <a:pt x="111" y="705"/>
                  </a:lnTo>
                  <a:lnTo>
                    <a:pt x="113" y="703"/>
                  </a:lnTo>
                  <a:lnTo>
                    <a:pt x="131" y="705"/>
                  </a:lnTo>
                  <a:lnTo>
                    <a:pt x="138" y="716"/>
                  </a:lnTo>
                  <a:lnTo>
                    <a:pt x="145" y="728"/>
                  </a:lnTo>
                  <a:lnTo>
                    <a:pt x="154" y="739"/>
                  </a:lnTo>
                  <a:lnTo>
                    <a:pt x="165" y="741"/>
                  </a:lnTo>
                  <a:lnTo>
                    <a:pt x="190" y="739"/>
                  </a:lnTo>
                  <a:lnTo>
                    <a:pt x="202" y="737"/>
                  </a:lnTo>
                  <a:lnTo>
                    <a:pt x="220" y="748"/>
                  </a:lnTo>
                  <a:lnTo>
                    <a:pt x="231" y="743"/>
                  </a:lnTo>
                  <a:lnTo>
                    <a:pt x="245" y="746"/>
                  </a:lnTo>
                  <a:lnTo>
                    <a:pt x="256" y="755"/>
                  </a:lnTo>
                  <a:lnTo>
                    <a:pt x="276" y="746"/>
                  </a:lnTo>
                  <a:lnTo>
                    <a:pt x="295" y="746"/>
                  </a:lnTo>
                  <a:lnTo>
                    <a:pt x="308" y="755"/>
                  </a:lnTo>
                  <a:lnTo>
                    <a:pt x="320" y="759"/>
                  </a:lnTo>
                  <a:lnTo>
                    <a:pt x="331" y="750"/>
                  </a:lnTo>
                  <a:lnTo>
                    <a:pt x="345" y="750"/>
                  </a:lnTo>
                  <a:lnTo>
                    <a:pt x="365" y="746"/>
                  </a:lnTo>
                  <a:lnTo>
                    <a:pt x="379" y="755"/>
                  </a:lnTo>
                  <a:lnTo>
                    <a:pt x="381" y="750"/>
                  </a:lnTo>
                  <a:lnTo>
                    <a:pt x="397" y="762"/>
                  </a:lnTo>
                  <a:lnTo>
                    <a:pt x="410" y="769"/>
                  </a:lnTo>
                  <a:lnTo>
                    <a:pt x="426" y="762"/>
                  </a:lnTo>
                  <a:lnTo>
                    <a:pt x="429" y="750"/>
                  </a:lnTo>
                  <a:lnTo>
                    <a:pt x="419" y="737"/>
                  </a:lnTo>
                  <a:lnTo>
                    <a:pt x="417" y="728"/>
                  </a:lnTo>
                  <a:lnTo>
                    <a:pt x="410" y="705"/>
                  </a:lnTo>
                  <a:lnTo>
                    <a:pt x="467" y="666"/>
                  </a:lnTo>
                  <a:lnTo>
                    <a:pt x="483" y="666"/>
                  </a:lnTo>
                  <a:lnTo>
                    <a:pt x="485" y="659"/>
                  </a:lnTo>
                  <a:lnTo>
                    <a:pt x="465" y="652"/>
                  </a:lnTo>
                  <a:lnTo>
                    <a:pt x="449" y="637"/>
                  </a:lnTo>
                  <a:lnTo>
                    <a:pt x="413" y="602"/>
                  </a:lnTo>
                  <a:lnTo>
                    <a:pt x="408" y="577"/>
                  </a:lnTo>
                  <a:lnTo>
                    <a:pt x="388" y="573"/>
                  </a:lnTo>
                  <a:lnTo>
                    <a:pt x="385" y="548"/>
                  </a:lnTo>
                  <a:lnTo>
                    <a:pt x="381" y="527"/>
                  </a:lnTo>
                  <a:lnTo>
                    <a:pt x="372" y="516"/>
                  </a:lnTo>
                  <a:lnTo>
                    <a:pt x="376" y="507"/>
                  </a:lnTo>
                  <a:lnTo>
                    <a:pt x="381" y="502"/>
                  </a:lnTo>
                  <a:lnTo>
                    <a:pt x="392" y="502"/>
                  </a:lnTo>
                  <a:lnTo>
                    <a:pt x="429" y="493"/>
                  </a:lnTo>
                  <a:lnTo>
                    <a:pt x="501" y="455"/>
                  </a:lnTo>
                  <a:lnTo>
                    <a:pt x="517" y="448"/>
                  </a:lnTo>
                  <a:lnTo>
                    <a:pt x="533" y="439"/>
                  </a:lnTo>
                  <a:lnTo>
                    <a:pt x="544" y="452"/>
                  </a:lnTo>
                  <a:lnTo>
                    <a:pt x="562" y="445"/>
                  </a:lnTo>
                  <a:lnTo>
                    <a:pt x="567" y="427"/>
                  </a:lnTo>
                  <a:lnTo>
                    <a:pt x="565" y="418"/>
                  </a:lnTo>
                  <a:lnTo>
                    <a:pt x="572" y="407"/>
                  </a:lnTo>
                  <a:lnTo>
                    <a:pt x="562" y="393"/>
                  </a:lnTo>
                  <a:lnTo>
                    <a:pt x="553" y="370"/>
                  </a:lnTo>
                  <a:lnTo>
                    <a:pt x="560" y="336"/>
                  </a:lnTo>
                  <a:lnTo>
                    <a:pt x="549" y="320"/>
                  </a:lnTo>
                  <a:lnTo>
                    <a:pt x="544" y="302"/>
                  </a:lnTo>
                  <a:lnTo>
                    <a:pt x="549" y="286"/>
                  </a:lnTo>
                  <a:lnTo>
                    <a:pt x="547" y="273"/>
                  </a:lnTo>
                  <a:lnTo>
                    <a:pt x="522" y="247"/>
                  </a:lnTo>
                  <a:lnTo>
                    <a:pt x="535" y="232"/>
                  </a:lnTo>
                  <a:lnTo>
                    <a:pt x="535" y="204"/>
                  </a:lnTo>
                  <a:lnTo>
                    <a:pt x="537" y="172"/>
                  </a:lnTo>
                  <a:lnTo>
                    <a:pt x="512" y="145"/>
                  </a:lnTo>
                  <a:lnTo>
                    <a:pt x="499" y="129"/>
                  </a:lnTo>
                  <a:lnTo>
                    <a:pt x="485" y="113"/>
                  </a:lnTo>
                  <a:lnTo>
                    <a:pt x="463" y="95"/>
                  </a:lnTo>
                  <a:lnTo>
                    <a:pt x="447" y="86"/>
                  </a:lnTo>
                  <a:lnTo>
                    <a:pt x="438" y="84"/>
                  </a:lnTo>
                  <a:lnTo>
                    <a:pt x="424" y="93"/>
                  </a:lnTo>
                  <a:lnTo>
                    <a:pt x="413" y="100"/>
                  </a:lnTo>
                  <a:lnTo>
                    <a:pt x="379" y="125"/>
                  </a:lnTo>
                  <a:lnTo>
                    <a:pt x="356" y="118"/>
                  </a:lnTo>
                  <a:lnTo>
                    <a:pt x="347" y="118"/>
                  </a:lnTo>
                  <a:lnTo>
                    <a:pt x="347" y="109"/>
                  </a:lnTo>
                  <a:lnTo>
                    <a:pt x="351" y="97"/>
                  </a:lnTo>
                  <a:lnTo>
                    <a:pt x="356" y="88"/>
                  </a:lnTo>
                  <a:lnTo>
                    <a:pt x="326" y="68"/>
                  </a:lnTo>
                  <a:lnTo>
                    <a:pt x="317" y="65"/>
                  </a:lnTo>
                  <a:lnTo>
                    <a:pt x="301" y="54"/>
                  </a:lnTo>
                  <a:lnTo>
                    <a:pt x="297" y="31"/>
                  </a:lnTo>
                  <a:lnTo>
                    <a:pt x="290" y="18"/>
                  </a:lnTo>
                  <a:lnTo>
                    <a:pt x="279" y="18"/>
                  </a:lnTo>
                  <a:lnTo>
                    <a:pt x="267" y="4"/>
                  </a:lnTo>
                  <a:lnTo>
                    <a:pt x="251" y="2"/>
                  </a:lnTo>
                  <a:lnTo>
                    <a:pt x="236" y="0"/>
                  </a:lnTo>
                </a:path>
              </a:pathLst>
            </a:custGeom>
            <a:solidFill>
              <a:schemeClr val="bg1"/>
            </a:solidFill>
            <a:ln w="12700" cap="rnd">
              <a:solidFill>
                <a:srgbClr val="009EE0"/>
              </a:solidFill>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GB" dirty="0"/>
            </a:p>
          </p:txBody>
        </p:sp>
      </p:grpSp>
      <p:sp>
        <p:nvSpPr>
          <p:cNvPr id="38" name="Rechteck 37"/>
          <p:cNvSpPr/>
          <p:nvPr/>
        </p:nvSpPr>
        <p:spPr bwMode="auto">
          <a:xfrm>
            <a:off x="753789" y="2421200"/>
            <a:ext cx="7994923" cy="33795"/>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9" name="Gleichschenkliges Dreieck 38"/>
          <p:cNvSpPr/>
          <p:nvPr/>
        </p:nvSpPr>
        <p:spPr bwMode="auto">
          <a:xfrm>
            <a:off x="3536675" y="2289736"/>
            <a:ext cx="371770" cy="135920"/>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1" name="Textfeld 40"/>
          <p:cNvSpPr txBox="1"/>
          <p:nvPr/>
        </p:nvSpPr>
        <p:spPr>
          <a:xfrm rot="867799">
            <a:off x="7370096" y="963063"/>
            <a:ext cx="1497009" cy="647956"/>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Nicht Teil der Aufwands-schätzung</a:t>
            </a:r>
            <a:endParaRPr lang="de-DE" sz="1400" dirty="0">
              <a:solidFill>
                <a:schemeClr val="bg1"/>
              </a:solidFill>
            </a:endParaRPr>
          </a:p>
        </p:txBody>
      </p:sp>
    </p:spTree>
    <p:extLst>
      <p:ext uri="{BB962C8B-B14F-4D97-AF65-F5344CB8AC3E}">
        <p14:creationId xmlns:p14="http://schemas.microsoft.com/office/powerpoint/2010/main" val="4084740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a:t>Die Umfrage wird basierend auf priorisierten Hypothesen sowie dem </a:t>
            </a:r>
            <a:r>
              <a:rPr lang="de-DE" sz="1600" dirty="0" smtClean="0"/>
              <a:t>angenommenem Workflow </a:t>
            </a:r>
            <a:r>
              <a:rPr lang="de-DE" sz="1600" dirty="0"/>
              <a:t>zusammengestellt, durchgeführt und ausgewertet. </a:t>
            </a:r>
            <a:endParaRPr lang="de-DE" sz="14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rgbClr val="009EE0"/>
                </a:solidFill>
              </a:rPr>
              <a:t>Ebene 3: Zielgruppen &amp; Workflow </a:t>
            </a:r>
            <a:r>
              <a:rPr lang="de-DE" dirty="0" smtClean="0">
                <a:solidFill>
                  <a:schemeClr val="accent1"/>
                </a:solidFill>
              </a:rPr>
              <a:t>(3/</a:t>
            </a:r>
            <a:r>
              <a:rPr lang="de-DE" dirty="0">
                <a:solidFill>
                  <a:schemeClr val="accent1"/>
                </a:solidFill>
              </a:rPr>
              <a:t>4)</a:t>
            </a:r>
            <a:endParaRPr lang="de-DE" kern="0" dirty="0">
              <a:solidFill>
                <a:srgbClr val="009EE0"/>
              </a:solidFill>
            </a:endParaRPr>
          </a:p>
        </p:txBody>
      </p:sp>
      <p:sp>
        <p:nvSpPr>
          <p:cNvPr id="6" name="Rectangle 2"/>
          <p:cNvSpPr>
            <a:spLocks noChangeArrowheads="1"/>
          </p:cNvSpPr>
          <p:nvPr/>
        </p:nvSpPr>
        <p:spPr bwMode="auto">
          <a:xfrm>
            <a:off x="755576" y="1770151"/>
            <a:ext cx="1800200"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defRPr/>
            </a:pPr>
            <a:r>
              <a:rPr lang="de-DE" sz="1400" dirty="0" smtClean="0">
                <a:solidFill>
                  <a:schemeClr val="bg1"/>
                </a:solidFill>
              </a:rPr>
              <a:t>Fragebögen</a:t>
            </a:r>
            <a:endParaRPr lang="de-DE" sz="1400" dirty="0">
              <a:solidFill>
                <a:schemeClr val="bg1"/>
              </a:solidFill>
            </a:endParaRPr>
          </a:p>
        </p:txBody>
      </p:sp>
      <p:sp>
        <p:nvSpPr>
          <p:cNvPr id="19" name="Rectangle 2"/>
          <p:cNvSpPr>
            <a:spLocks noChangeArrowheads="1"/>
          </p:cNvSpPr>
          <p:nvPr/>
        </p:nvSpPr>
        <p:spPr bwMode="auto">
          <a:xfrm>
            <a:off x="2822289" y="1770151"/>
            <a:ext cx="1797732"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Rahmenbedingungen</a:t>
            </a:r>
            <a:endParaRPr lang="de-DE" sz="1400" dirty="0">
              <a:solidFill>
                <a:schemeClr val="bg1"/>
              </a:solidFill>
            </a:endParaRPr>
          </a:p>
        </p:txBody>
      </p:sp>
      <p:sp>
        <p:nvSpPr>
          <p:cNvPr id="20" name="Rectangle 2"/>
          <p:cNvSpPr>
            <a:spLocks noChangeArrowheads="1"/>
          </p:cNvSpPr>
          <p:nvPr/>
        </p:nvSpPr>
        <p:spPr bwMode="auto">
          <a:xfrm>
            <a:off x="6950756" y="1770151"/>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Umfrageauswertung</a:t>
            </a:r>
            <a:endParaRPr lang="de-DE" sz="1400" dirty="0">
              <a:solidFill>
                <a:schemeClr val="bg1"/>
              </a:solidFill>
            </a:endParaRPr>
          </a:p>
        </p:txBody>
      </p:sp>
      <p:sp>
        <p:nvSpPr>
          <p:cNvPr id="115"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73" name="Gruppierung 72"/>
          <p:cNvGrpSpPr/>
          <p:nvPr/>
        </p:nvGrpSpPr>
        <p:grpSpPr>
          <a:xfrm>
            <a:off x="8378265" y="967218"/>
            <a:ext cx="356886" cy="534191"/>
            <a:chOff x="5580112" y="1350509"/>
            <a:chExt cx="3168600" cy="4742787"/>
          </a:xfrm>
        </p:grpSpPr>
        <p:sp>
          <p:nvSpPr>
            <p:cNvPr id="74"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5" name="Gleichschenkliges Dreieck 74"/>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6" name="Rechteck 7"/>
            <p:cNvSpPr/>
            <p:nvPr/>
          </p:nvSpPr>
          <p:spPr bwMode="auto">
            <a:xfrm>
              <a:off x="5581650" y="2546949"/>
              <a:ext cx="3166908" cy="1152128"/>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7" name="Rechteck 7"/>
            <p:cNvSpPr/>
            <p:nvPr/>
          </p:nvSpPr>
          <p:spPr bwMode="auto">
            <a:xfrm>
              <a:off x="5581651" y="4941168"/>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71" name="Rectangle 2"/>
          <p:cNvSpPr>
            <a:spLocks noChangeArrowheads="1"/>
          </p:cNvSpPr>
          <p:nvPr/>
        </p:nvSpPr>
        <p:spPr bwMode="auto">
          <a:xfrm>
            <a:off x="4886534" y="1772816"/>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Umfragedurchführung</a:t>
            </a:r>
            <a:endParaRPr lang="de-DE" sz="1400" dirty="0">
              <a:solidFill>
                <a:schemeClr val="bg1"/>
              </a:solidFill>
            </a:endParaRPr>
          </a:p>
        </p:txBody>
      </p:sp>
      <p:sp>
        <p:nvSpPr>
          <p:cNvPr id="72" name="Pfeil nach rechts 122"/>
          <p:cNvSpPr/>
          <p:nvPr/>
        </p:nvSpPr>
        <p:spPr bwMode="auto">
          <a:xfrm>
            <a:off x="2577250" y="1876405"/>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8" name="Pfeil nach rechts 122"/>
          <p:cNvSpPr/>
          <p:nvPr/>
        </p:nvSpPr>
        <p:spPr bwMode="auto">
          <a:xfrm>
            <a:off x="4641495" y="1880828"/>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9" name="Pfeil nach rechts 122"/>
          <p:cNvSpPr/>
          <p:nvPr/>
        </p:nvSpPr>
        <p:spPr bwMode="auto">
          <a:xfrm>
            <a:off x="6705716" y="1880828"/>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80" name="Rectangle 1"/>
          <p:cNvSpPr/>
          <p:nvPr/>
        </p:nvSpPr>
        <p:spPr>
          <a:xfrm>
            <a:off x="6696236" y="1700808"/>
            <a:ext cx="2124236" cy="712870"/>
          </a:xfrm>
          <a:prstGeom prst="rect">
            <a:avLst/>
          </a:prstGeom>
          <a:solidFill>
            <a:srgbClr val="FFFFFF">
              <a:alpha val="60000"/>
            </a:srgbClr>
          </a:solidFill>
        </p:spPr>
        <p:txBody>
          <a:bodyPr wrap="square" numCol="2" rtlCol="0" anchor="ctr">
            <a:noAutofit/>
          </a:bodyPr>
          <a:lstStyle/>
          <a:p>
            <a:pPr algn="ctr" eaLnBrk="0" hangingPunct="0">
              <a:spcBef>
                <a:spcPts val="0"/>
              </a:spcBef>
            </a:pPr>
            <a:endParaRPr lang="en-US" sz="1400" dirty="0" smtClean="0">
              <a:solidFill>
                <a:srgbClr val="009EE0"/>
              </a:solidFill>
              <a:cs typeface="Times New Roman" pitchFamily="18" charset="0"/>
            </a:endParaRPr>
          </a:p>
        </p:txBody>
      </p:sp>
      <p:sp>
        <p:nvSpPr>
          <p:cNvPr id="68" name="Rectangle 1"/>
          <p:cNvSpPr/>
          <p:nvPr/>
        </p:nvSpPr>
        <p:spPr>
          <a:xfrm>
            <a:off x="503548" y="1628800"/>
            <a:ext cx="4356484" cy="712870"/>
          </a:xfrm>
          <a:prstGeom prst="rect">
            <a:avLst/>
          </a:prstGeom>
          <a:solidFill>
            <a:srgbClr val="FFFFFF">
              <a:alpha val="60000"/>
            </a:srgbClr>
          </a:solidFill>
        </p:spPr>
        <p:txBody>
          <a:bodyPr wrap="square" numCol="2" rtlCol="0" anchor="ctr">
            <a:noAutofit/>
          </a:bodyPr>
          <a:lstStyle/>
          <a:p>
            <a:pPr algn="ctr" eaLnBrk="0" hangingPunct="0">
              <a:spcBef>
                <a:spcPts val="0"/>
              </a:spcBef>
            </a:pPr>
            <a:endParaRPr lang="en-US" sz="1400" dirty="0" smtClean="0">
              <a:solidFill>
                <a:srgbClr val="009EE0"/>
              </a:solidFill>
              <a:cs typeface="Times New Roman" pitchFamily="18" charset="0"/>
            </a:endParaRPr>
          </a:p>
        </p:txBody>
      </p:sp>
      <p:sp>
        <p:nvSpPr>
          <p:cNvPr id="70" name="Textfeld 69"/>
          <p:cNvSpPr txBox="1"/>
          <p:nvPr/>
        </p:nvSpPr>
        <p:spPr>
          <a:xfrm>
            <a:off x="5683531" y="2708896"/>
            <a:ext cx="2961713" cy="1169551"/>
          </a:xfrm>
          <a:prstGeom prst="rect">
            <a:avLst/>
          </a:prstGeom>
          <a:noFill/>
        </p:spPr>
        <p:txBody>
          <a:bodyPr wrap="square" lIns="108000" rtlCol="0">
            <a:spAutoFit/>
          </a:bodyPr>
          <a:lstStyle/>
          <a:p>
            <a:r>
              <a:rPr lang="de-DE" sz="1400" dirty="0" smtClean="0">
                <a:solidFill>
                  <a:schemeClr val="accent1"/>
                </a:solidFill>
              </a:rPr>
              <a:t>Durchführung</a:t>
            </a:r>
            <a:r>
              <a:rPr lang="de-DE" sz="1400" dirty="0" smtClean="0"/>
              <a:t> der Umfrage unter Berücksichtigung der  Rahmenbedingungen </a:t>
            </a:r>
          </a:p>
          <a:p>
            <a:pPr marL="212400" indent="-140400">
              <a:buFont typeface="Arial"/>
              <a:buChar char="•"/>
            </a:pPr>
            <a:r>
              <a:rPr lang="de-DE" sz="1400" dirty="0" smtClean="0"/>
              <a:t>10 - 20 Anbieter</a:t>
            </a:r>
          </a:p>
          <a:p>
            <a:pPr marL="212400" indent="-140400">
              <a:buFont typeface="Arial"/>
              <a:buChar char="•"/>
            </a:pPr>
            <a:r>
              <a:rPr lang="de-DE" sz="1400" dirty="0" smtClean="0"/>
              <a:t>100 - 200 Kunden</a:t>
            </a:r>
            <a:endParaRPr lang="de-DE" sz="1400" dirty="0"/>
          </a:p>
        </p:txBody>
      </p:sp>
      <p:pic>
        <p:nvPicPr>
          <p:cNvPr id="81" name="Picture 8" descr="http://installatron.com/images/remote/logo_limesurve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383" y="3123565"/>
            <a:ext cx="1344665" cy="342369"/>
          </a:xfrm>
          <a:prstGeom prst="rect">
            <a:avLst/>
          </a:prstGeom>
          <a:noFill/>
          <a:extLst>
            <a:ext uri="{909E8E84-426E-40dd-AFC4-6F175D3DCCD1}">
              <a14:hiddenFill xmlns:a14="http://schemas.microsoft.com/office/drawing/2010/main" xmlns="">
                <a:solidFill>
                  <a:srgbClr val="FFFFFF"/>
                </a:solidFill>
              </a14:hiddenFill>
            </a:ext>
          </a:extLst>
        </p:spPr>
      </p:pic>
      <p:sp>
        <p:nvSpPr>
          <p:cNvPr id="82" name="Textfeld 2"/>
          <p:cNvSpPr txBox="1"/>
          <p:nvPr/>
        </p:nvSpPr>
        <p:spPr>
          <a:xfrm rot="1175543">
            <a:off x="4655470" y="2957319"/>
            <a:ext cx="674517" cy="319853"/>
          </a:xfrm>
          <a:prstGeom prst="rect">
            <a:avLst/>
          </a:prstGeom>
          <a:solidFill>
            <a:srgbClr val="97BF0D"/>
          </a:solidFill>
          <a:ln>
            <a:noFill/>
          </a:ln>
        </p:spPr>
        <p:txBody>
          <a:bodyPr wrap="square" rtlCol="0" anchor="ctr">
            <a:noAutofit/>
          </a:bodyPr>
          <a:lstStyle/>
          <a:p>
            <a:pPr algn="ctr"/>
            <a:r>
              <a:rPr lang="de-DE" sz="800" dirty="0" smtClean="0">
                <a:solidFill>
                  <a:schemeClr val="bg1"/>
                </a:solidFill>
              </a:rPr>
              <a:t>Beispiele</a:t>
            </a:r>
            <a:endParaRPr lang="de-DE" sz="800" dirty="0">
              <a:solidFill>
                <a:schemeClr val="bg1"/>
              </a:solidFill>
            </a:endParaRPr>
          </a:p>
        </p:txBody>
      </p:sp>
      <p:sp>
        <p:nvSpPr>
          <p:cNvPr id="83" name="L-Form 82"/>
          <p:cNvSpPr>
            <a:spLocks noChangeAspect="1"/>
          </p:cNvSpPr>
          <p:nvPr/>
        </p:nvSpPr>
        <p:spPr bwMode="auto">
          <a:xfrm rot="8100000" flipH="1" flipV="1">
            <a:off x="3162225" y="3528000"/>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4" name="L-Form 83"/>
          <p:cNvSpPr>
            <a:spLocks noChangeAspect="1"/>
          </p:cNvSpPr>
          <p:nvPr/>
        </p:nvSpPr>
        <p:spPr bwMode="auto">
          <a:xfrm rot="8100000" flipH="1" flipV="1">
            <a:off x="4242281" y="3528000"/>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5" name="L-Form 84"/>
          <p:cNvSpPr>
            <a:spLocks noChangeAspect="1"/>
          </p:cNvSpPr>
          <p:nvPr/>
        </p:nvSpPr>
        <p:spPr bwMode="auto">
          <a:xfrm rot="8100000" flipH="1" flipV="1">
            <a:off x="2514153" y="3528000"/>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6" name="L-Form 85"/>
          <p:cNvSpPr>
            <a:spLocks noChangeAspect="1"/>
          </p:cNvSpPr>
          <p:nvPr/>
        </p:nvSpPr>
        <p:spPr bwMode="auto">
          <a:xfrm rot="8100000" flipH="1" flipV="1">
            <a:off x="1693895" y="3528000"/>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aphicFrame>
        <p:nvGraphicFramePr>
          <p:cNvPr id="87" name="Tabelle 86"/>
          <p:cNvGraphicFramePr>
            <a:graphicFrameLocks noGrp="1"/>
          </p:cNvGraphicFramePr>
          <p:nvPr>
            <p:extLst>
              <p:ext uri="{D42A27DB-BD31-4B8C-83A1-F6EECF244321}">
                <p14:modId xmlns:p14="http://schemas.microsoft.com/office/powerpoint/2010/main" val="3824463541"/>
              </p:ext>
            </p:extLst>
          </p:nvPr>
        </p:nvGraphicFramePr>
        <p:xfrm>
          <a:off x="1403821" y="3861049"/>
          <a:ext cx="3600227" cy="1195309"/>
        </p:xfrm>
        <a:graphic>
          <a:graphicData uri="http://schemas.openxmlformats.org/drawingml/2006/table">
            <a:tbl>
              <a:tblPr/>
              <a:tblGrid>
                <a:gridCol w="386663"/>
                <a:gridCol w="578786"/>
                <a:gridCol w="578786"/>
                <a:gridCol w="578786"/>
                <a:gridCol w="578786"/>
                <a:gridCol w="306980"/>
                <a:gridCol w="591440"/>
              </a:tblGrid>
              <a:tr h="108011">
                <a:tc>
                  <a:txBody>
                    <a:bodyPr/>
                    <a:lstStyle/>
                    <a:p>
                      <a:endParaRPr lang="de-DE" sz="700" b="0" dirty="0"/>
                    </a:p>
                  </a:txBody>
                  <a:tcPr marL="0" marR="0" marT="0" marB="0">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de-DE" sz="700" b="0" i="0" u="none" strike="noStrike" dirty="0" smtClean="0">
                          <a:solidFill>
                            <a:srgbClr val="FFFFFF"/>
                          </a:solidFill>
                          <a:effectLst/>
                          <a:latin typeface="Calibri" panose="020F0502020204030204" pitchFamily="34" charset="0"/>
                        </a:rPr>
                        <a:t> P 1</a:t>
                      </a:r>
                      <a:endParaRPr lang="de-DE" sz="700" b="0" i="0" u="none" strike="noStrike" dirty="0">
                        <a:solidFill>
                          <a:srgbClr val="000000"/>
                        </a:solidFill>
                        <a:effectLst/>
                        <a:latin typeface="Calibri" panose="020F0502020204030204" pitchFamily="34" charset="0"/>
                      </a:endParaRPr>
                    </a:p>
                  </a:txBody>
                  <a:tcPr marL="0" marR="0" marT="0" marB="0">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de-DE" sz="700" b="0" i="0" u="none" strike="noStrike" dirty="0" smtClean="0">
                          <a:solidFill>
                            <a:srgbClr val="FFFFFF"/>
                          </a:solidFill>
                          <a:effectLst/>
                          <a:latin typeface="Calibri" panose="020F0502020204030204" pitchFamily="34" charset="0"/>
                        </a:rPr>
                        <a:t> P </a:t>
                      </a:r>
                      <a:r>
                        <a:rPr lang="de-DE" sz="700" b="0" i="0" u="none" strike="noStrike" dirty="0">
                          <a:solidFill>
                            <a:srgbClr val="FFFFFF"/>
                          </a:solidFill>
                          <a:effectLst/>
                          <a:latin typeface="Calibri" panose="020F0502020204030204" pitchFamily="34" charset="0"/>
                        </a:rPr>
                        <a:t>2</a:t>
                      </a:r>
                    </a:p>
                  </a:txBody>
                  <a:tcPr marL="0" marR="0" marT="0" marB="0">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de-DE" sz="700" b="0" i="0" u="none" strike="noStrike" dirty="0" smtClean="0">
                          <a:solidFill>
                            <a:srgbClr val="FFFFFF"/>
                          </a:solidFill>
                          <a:effectLst/>
                          <a:latin typeface="Calibri" panose="020F0502020204030204" pitchFamily="34" charset="0"/>
                        </a:rPr>
                        <a:t> P </a:t>
                      </a:r>
                      <a:r>
                        <a:rPr lang="de-DE" sz="700" b="0" i="0" u="none" strike="noStrike" dirty="0">
                          <a:solidFill>
                            <a:srgbClr val="FFFFFF"/>
                          </a:solidFill>
                          <a:effectLst/>
                          <a:latin typeface="Calibri" panose="020F0502020204030204" pitchFamily="34" charset="0"/>
                        </a:rPr>
                        <a:t>3</a:t>
                      </a:r>
                    </a:p>
                  </a:txBody>
                  <a:tcPr marL="0" marR="0" marT="0" marB="0">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de-DE" sz="700" b="0" i="0" u="none" strike="noStrike" dirty="0" smtClean="0">
                          <a:solidFill>
                            <a:srgbClr val="FFFFFF"/>
                          </a:solidFill>
                          <a:effectLst/>
                          <a:latin typeface="Calibri" panose="020F0502020204030204" pitchFamily="34" charset="0"/>
                        </a:rPr>
                        <a:t> P 4</a:t>
                      </a:r>
                      <a:endParaRPr lang="de-DE" sz="700" b="0" i="0" u="none" strike="noStrike" dirty="0">
                        <a:solidFill>
                          <a:srgbClr val="FFFFFF"/>
                        </a:solidFill>
                        <a:effectLst/>
                        <a:latin typeface="Calibri" panose="020F0502020204030204" pitchFamily="34" charset="0"/>
                      </a:endParaRPr>
                    </a:p>
                  </a:txBody>
                  <a:tcPr marL="0" marR="0" marT="0" marB="0">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endParaRPr lang="de-DE" sz="700" b="0" i="0" u="none" strike="noStrike" dirty="0">
                        <a:solidFill>
                          <a:srgbClr val="FFFFFF"/>
                        </a:solidFill>
                        <a:effectLst/>
                        <a:latin typeface="Calibri" panose="020F0502020204030204" pitchFamily="34" charset="0"/>
                      </a:endParaRPr>
                    </a:p>
                  </a:txBody>
                  <a:tcPr marL="0" marR="0" marT="0" marB="0">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700" b="0" i="0" u="none" strike="noStrike" dirty="0" smtClean="0">
                          <a:solidFill>
                            <a:srgbClr val="FFFFFF"/>
                          </a:solidFill>
                          <a:effectLst/>
                          <a:latin typeface="Calibri" panose="020F0502020204030204" pitchFamily="34" charset="0"/>
                        </a:rPr>
                        <a:t> P</a:t>
                      </a:r>
                      <a:r>
                        <a:rPr lang="de-DE" sz="700" b="0" i="0" u="none" strike="noStrike" baseline="0" dirty="0" smtClean="0">
                          <a:solidFill>
                            <a:srgbClr val="FFFFFF"/>
                          </a:solidFill>
                          <a:effectLst/>
                          <a:latin typeface="Calibri" panose="020F0502020204030204" pitchFamily="34" charset="0"/>
                        </a:rPr>
                        <a:t> n</a:t>
                      </a:r>
                      <a:endParaRPr lang="de-DE" sz="700" b="0" i="0" u="none" strike="noStrike" dirty="0">
                        <a:solidFill>
                          <a:srgbClr val="FFFFFF"/>
                        </a:solidFill>
                        <a:effectLst/>
                        <a:latin typeface="Calibri" panose="020F0502020204030204" pitchFamily="34" charset="0"/>
                      </a:endParaRPr>
                    </a:p>
                  </a:txBody>
                  <a:tcPr marL="0" marR="0" marT="0" marB="0">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r>
              <a:tr h="73339">
                <a:tc>
                  <a:txBody>
                    <a:bodyPr/>
                    <a:lstStyle/>
                    <a:p>
                      <a:pPr algn="ctr" fontAlgn="b"/>
                      <a:r>
                        <a:rPr lang="de-DE" sz="500" b="0" i="0" u="none" strike="noStrike" dirty="0" smtClean="0">
                          <a:solidFill>
                            <a:srgbClr val="000000"/>
                          </a:solidFill>
                          <a:effectLst/>
                          <a:latin typeface="Calibri" panose="020F0502020204030204" pitchFamily="34" charset="0"/>
                        </a:rPr>
                        <a:t>F </a:t>
                      </a:r>
                      <a:r>
                        <a:rPr lang="de-DE" sz="5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5</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2</a:t>
                      </a:r>
                      <a:endParaRPr lang="de-DE" sz="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3</a:t>
                      </a:r>
                      <a:endParaRPr lang="de-DE" sz="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76924">
                <a:tc>
                  <a:txBody>
                    <a:bodyPr/>
                    <a:lstStyle/>
                    <a:p>
                      <a:pPr algn="ctr" fontAlgn="b"/>
                      <a:r>
                        <a:rPr lang="de-DE" sz="500" b="0" i="0" u="none" strike="noStrike" baseline="0" dirty="0" smtClean="0">
                          <a:solidFill>
                            <a:srgbClr val="000000"/>
                          </a:solidFill>
                          <a:effectLst/>
                          <a:latin typeface="Calibri" panose="020F0502020204030204" pitchFamily="34" charset="0"/>
                        </a:rPr>
                        <a:t>F </a:t>
                      </a:r>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r h="76924">
                <a:tc>
                  <a:txBody>
                    <a:bodyPr/>
                    <a:lstStyle/>
                    <a:p>
                      <a:pPr algn="ctr" fontAlgn="b"/>
                      <a:r>
                        <a:rPr lang="de-DE" sz="500" b="0" i="0" u="none" strike="noStrike" baseline="0" dirty="0" smtClean="0">
                          <a:solidFill>
                            <a:srgbClr val="000000"/>
                          </a:solidFill>
                          <a:effectLst/>
                          <a:latin typeface="Calibri" panose="020F0502020204030204" pitchFamily="34" charset="0"/>
                        </a:rPr>
                        <a:t>F </a:t>
                      </a:r>
                      <a:r>
                        <a:rPr lang="de-DE" sz="500" b="0" i="0" u="none" strike="noStrike" dirty="0" smtClean="0">
                          <a:solidFill>
                            <a:srgbClr val="000000"/>
                          </a:solidFill>
                          <a:effectLst/>
                          <a:latin typeface="Calibri" panose="020F0502020204030204" pitchFamily="34" charset="0"/>
                        </a:rPr>
                        <a:t>5</a:t>
                      </a:r>
                      <a:endParaRPr lang="de-DE" sz="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5</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a:t>
                      </a:r>
                      <a:r>
                        <a:rPr lang="de-DE" sz="5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5</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5</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a:t>
                      </a:r>
                      <a:r>
                        <a:rPr lang="de-DE" sz="5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a:t>
                      </a:r>
                      <a:r>
                        <a:rPr lang="de-DE" sz="5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5</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4</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a:t>
                      </a:r>
                      <a:r>
                        <a:rPr lang="de-DE" sz="5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3</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76924">
                <a:tc>
                  <a:txBody>
                    <a:bodyPr/>
                    <a:lstStyle/>
                    <a:p>
                      <a:pPr algn="ctr" fontAlgn="b"/>
                      <a:endParaRPr lang="de-DE" sz="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endParaRPr lang="de-DE" sz="3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endParaRPr lang="de-DE" sz="3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r>
              <a:tr h="76924">
                <a:tc>
                  <a:txBody>
                    <a:bodyPr/>
                    <a:lstStyle/>
                    <a:p>
                      <a:pPr algn="ctr" fontAlgn="b"/>
                      <a:endParaRPr lang="de-DE" sz="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3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r>
              <a:tr h="76924">
                <a:tc>
                  <a:txBody>
                    <a:bodyPr/>
                    <a:lstStyle/>
                    <a:p>
                      <a:pPr algn="ctr" fontAlgn="b"/>
                      <a:r>
                        <a:rPr lang="de-DE" sz="500" b="0" i="0" u="none" strike="noStrike" dirty="0" smtClean="0">
                          <a:solidFill>
                            <a:srgbClr val="000000"/>
                          </a:solidFill>
                          <a:effectLst/>
                          <a:latin typeface="Calibri" panose="020F0502020204030204" pitchFamily="34" charset="0"/>
                        </a:rPr>
                        <a:t>F n</a:t>
                      </a:r>
                      <a:endParaRPr lang="de-DE" sz="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de-DE" sz="500" b="0" i="0" u="none" strike="noStrike" dirty="0" smtClean="0">
                          <a:solidFill>
                            <a:srgbClr val="000000"/>
                          </a:solidFill>
                          <a:effectLst/>
                          <a:latin typeface="Calibri" panose="020F0502020204030204" pitchFamily="34" charset="0"/>
                        </a:rPr>
                        <a:t>2</a:t>
                      </a:r>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de-DE" sz="500" b="0" i="0" u="none" strike="noStrike" dirty="0" smtClean="0">
                          <a:solidFill>
                            <a:srgbClr val="000000"/>
                          </a:solidFill>
                          <a:effectLst/>
                          <a:latin typeface="Calibri" panose="020F0502020204030204" pitchFamily="34" charset="0"/>
                        </a:rPr>
                        <a:t>1</a:t>
                      </a:r>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55197">
                <a:tc>
                  <a:txBody>
                    <a:bodyPr/>
                    <a:lstStyle/>
                    <a:p>
                      <a:pPr algn="l" fontAlgn="b"/>
                      <a:endParaRPr lang="de-DE" sz="3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endParaRPr lang="de-DE" sz="500" b="0" i="0" u="none" strike="noStrike" dirty="0">
                        <a:solidFill>
                          <a:srgbClr val="000000"/>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bl>
          </a:graphicData>
        </a:graphic>
      </p:graphicFrame>
      <p:grpSp>
        <p:nvGrpSpPr>
          <p:cNvPr id="88" name="Gruppieren 11"/>
          <p:cNvGrpSpPr/>
          <p:nvPr/>
        </p:nvGrpSpPr>
        <p:grpSpPr>
          <a:xfrm>
            <a:off x="4756814" y="4784572"/>
            <a:ext cx="351862" cy="390157"/>
            <a:chOff x="6367487" y="4977596"/>
            <a:chExt cx="351862" cy="390157"/>
          </a:xfrm>
        </p:grpSpPr>
        <p:sp>
          <p:nvSpPr>
            <p:cNvPr id="89" name="Rechteck 88"/>
            <p:cNvSpPr/>
            <p:nvPr/>
          </p:nvSpPr>
          <p:spPr bwMode="auto">
            <a:xfrm>
              <a:off x="6367487" y="4977596"/>
              <a:ext cx="351862" cy="390157"/>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90" name="Picture 13" descr="Files-Xls icon"/>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7487" y="4977596"/>
              <a:ext cx="351862" cy="351862"/>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91"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3361" y="5444571"/>
            <a:ext cx="578985" cy="578985"/>
          </a:xfrm>
          <a:prstGeom prst="rect">
            <a:avLst/>
          </a:prstGeom>
        </p:spPr>
      </p:pic>
      <p:sp>
        <p:nvSpPr>
          <p:cNvPr id="92" name="L-Form 91"/>
          <p:cNvSpPr>
            <a:spLocks noChangeAspect="1"/>
          </p:cNvSpPr>
          <p:nvPr/>
        </p:nvSpPr>
        <p:spPr bwMode="auto">
          <a:xfrm rot="8100000" flipH="1" flipV="1">
            <a:off x="3147580" y="5137761"/>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93" name="Textfeld 92"/>
          <p:cNvSpPr txBox="1"/>
          <p:nvPr/>
        </p:nvSpPr>
        <p:spPr>
          <a:xfrm>
            <a:off x="5680795" y="4165920"/>
            <a:ext cx="2961713" cy="523220"/>
          </a:xfrm>
          <a:prstGeom prst="rect">
            <a:avLst/>
          </a:prstGeom>
          <a:noFill/>
        </p:spPr>
        <p:txBody>
          <a:bodyPr wrap="square" rtlCol="0">
            <a:spAutoFit/>
          </a:bodyPr>
          <a:lstStyle/>
          <a:p>
            <a:r>
              <a:rPr lang="de-DE" sz="1400" dirty="0" err="1" smtClean="0">
                <a:solidFill>
                  <a:schemeClr val="accent1"/>
                </a:solidFill>
              </a:rPr>
              <a:t>Migrierung</a:t>
            </a:r>
            <a:r>
              <a:rPr lang="de-DE" sz="1400" dirty="0" smtClean="0">
                <a:solidFill>
                  <a:schemeClr val="accent1"/>
                </a:solidFill>
              </a:rPr>
              <a:t> </a:t>
            </a:r>
            <a:r>
              <a:rPr lang="de-DE" sz="1400" dirty="0" smtClean="0"/>
              <a:t>der Daten in ein einheitliches Datenformat</a:t>
            </a:r>
            <a:endParaRPr lang="de-DE" sz="1400" dirty="0"/>
          </a:p>
        </p:txBody>
      </p:sp>
      <p:sp>
        <p:nvSpPr>
          <p:cNvPr id="94" name="Textfeld 93"/>
          <p:cNvSpPr txBox="1"/>
          <p:nvPr/>
        </p:nvSpPr>
        <p:spPr>
          <a:xfrm>
            <a:off x="5684303" y="5449358"/>
            <a:ext cx="2961713" cy="523220"/>
          </a:xfrm>
          <a:prstGeom prst="rect">
            <a:avLst/>
          </a:prstGeom>
          <a:noFill/>
        </p:spPr>
        <p:txBody>
          <a:bodyPr wrap="square" rtlCol="0">
            <a:spAutoFit/>
          </a:bodyPr>
          <a:lstStyle/>
          <a:p>
            <a:r>
              <a:rPr lang="de-DE" sz="1400" dirty="0" smtClean="0">
                <a:solidFill>
                  <a:schemeClr val="accent1"/>
                </a:solidFill>
              </a:rPr>
              <a:t>Konsistenzprüfung </a:t>
            </a:r>
            <a:r>
              <a:rPr lang="de-DE" sz="1400" dirty="0" smtClean="0"/>
              <a:t>der erhobenen Daten</a:t>
            </a:r>
            <a:endParaRPr lang="de-DE" sz="1400" dirty="0"/>
          </a:p>
        </p:txBody>
      </p:sp>
      <p:pic>
        <p:nvPicPr>
          <p:cNvPr id="95" name="Bild 94" descr="cosmetica_frankfurt.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6146" y="3104479"/>
            <a:ext cx="723586" cy="358754"/>
          </a:xfrm>
          <a:prstGeom prst="rect">
            <a:avLst/>
          </a:prstGeom>
        </p:spPr>
      </p:pic>
      <p:pic>
        <p:nvPicPr>
          <p:cNvPr id="96" name="Bild 95" descr="neu-H2_4C.jpg"/>
          <p:cNvPicPr>
            <a:picLocks noChangeAspect="1"/>
          </p:cNvPicPr>
          <p:nvPr/>
        </p:nvPicPr>
        <p:blipFill rotWithShape="1">
          <a:blip r:embed="rId6" cstate="print">
            <a:extLst>
              <a:ext uri="{28A0092B-C50C-407E-A947-70E740481C1C}">
                <a14:useLocalDpi xmlns:a14="http://schemas.microsoft.com/office/drawing/2010/main" val="0"/>
              </a:ext>
            </a:extLst>
          </a:blip>
          <a:srcRect l="36458" r="36486" b="55240"/>
          <a:stretch/>
        </p:blipFill>
        <p:spPr>
          <a:xfrm>
            <a:off x="3056265" y="3045280"/>
            <a:ext cx="395299" cy="422306"/>
          </a:xfrm>
          <a:prstGeom prst="rect">
            <a:avLst/>
          </a:prstGeom>
        </p:spPr>
      </p:pic>
      <p:pic>
        <p:nvPicPr>
          <p:cNvPr id="97" name="Bild 96" descr="logo.jpg"/>
          <p:cNvPicPr>
            <a:picLocks noChangeAspect="1"/>
          </p:cNvPicPr>
          <p:nvPr/>
        </p:nvPicPr>
        <p:blipFill rotWithShape="1">
          <a:blip r:embed="rId7">
            <a:extLst>
              <a:ext uri="{28A0092B-C50C-407E-A947-70E740481C1C}">
                <a14:useLocalDpi xmlns:a14="http://schemas.microsoft.com/office/drawing/2010/main" val="0"/>
              </a:ext>
            </a:extLst>
          </a:blip>
          <a:srcRect r="84865"/>
          <a:stretch/>
        </p:blipFill>
        <p:spPr>
          <a:xfrm>
            <a:off x="2409281" y="3087412"/>
            <a:ext cx="397434" cy="354856"/>
          </a:xfrm>
          <a:prstGeom prst="rect">
            <a:avLst/>
          </a:prstGeom>
        </p:spPr>
      </p:pic>
      <p:sp>
        <p:nvSpPr>
          <p:cNvPr id="3" name="Rechteck 2"/>
          <p:cNvSpPr/>
          <p:nvPr/>
        </p:nvSpPr>
        <p:spPr bwMode="auto">
          <a:xfrm>
            <a:off x="753789" y="2420888"/>
            <a:ext cx="7994923" cy="33795"/>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 name="Gleichschenkliges Dreieck 4"/>
          <p:cNvSpPr/>
          <p:nvPr/>
        </p:nvSpPr>
        <p:spPr bwMode="auto">
          <a:xfrm>
            <a:off x="5597974" y="2289424"/>
            <a:ext cx="371770" cy="135920"/>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0" name="Textfeld 39"/>
          <p:cNvSpPr txBox="1"/>
          <p:nvPr/>
        </p:nvSpPr>
        <p:spPr>
          <a:xfrm rot="867799">
            <a:off x="7370096" y="963063"/>
            <a:ext cx="1497009" cy="647956"/>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Nicht Teil der Aufwands-schätzung</a:t>
            </a:r>
            <a:endParaRPr lang="de-DE" sz="1400" dirty="0">
              <a:solidFill>
                <a:schemeClr val="bg1"/>
              </a:solidFill>
            </a:endParaRPr>
          </a:p>
        </p:txBody>
      </p:sp>
    </p:spTree>
    <p:extLst>
      <p:ext uri="{BB962C8B-B14F-4D97-AF65-F5344CB8AC3E}">
        <p14:creationId xmlns:p14="http://schemas.microsoft.com/office/powerpoint/2010/main" val="1451200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hteck 86"/>
          <p:cNvSpPr/>
          <p:nvPr/>
        </p:nvSpPr>
        <p:spPr bwMode="auto">
          <a:xfrm>
            <a:off x="4788024" y="2510758"/>
            <a:ext cx="3960366" cy="1104172"/>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a:solidFill>
                <a:schemeClr val="tx1"/>
              </a:solidFill>
            </a:endParaRPr>
          </a:p>
        </p:txBody>
      </p:sp>
      <p:sp>
        <p:nvSpPr>
          <p:cNvPr id="7" name="Textfeld 6"/>
          <p:cNvSpPr txBox="1"/>
          <p:nvPr/>
        </p:nvSpPr>
        <p:spPr>
          <a:xfrm>
            <a:off x="4788024" y="2710150"/>
            <a:ext cx="3780420" cy="907941"/>
          </a:xfrm>
          <a:prstGeom prst="rect">
            <a:avLst/>
          </a:prstGeom>
          <a:noFill/>
        </p:spPr>
        <p:txBody>
          <a:bodyPr wrap="square" rtlCol="0">
            <a:spAutoFit/>
          </a:bodyPr>
          <a:lstStyle/>
          <a:p>
            <a:pPr marL="171450" indent="-171450">
              <a:spcBef>
                <a:spcPts val="600"/>
              </a:spcBef>
              <a:buFont typeface="Arial"/>
              <a:buChar char="•"/>
            </a:pPr>
            <a:r>
              <a:rPr lang="de-DE" sz="1200" dirty="0" smtClean="0"/>
              <a:t>Segmentierung der Kunden hinsichtlich soziodemographischer Merkmale</a:t>
            </a:r>
          </a:p>
          <a:p>
            <a:pPr marL="171450" indent="-171450">
              <a:spcBef>
                <a:spcPts val="600"/>
              </a:spcBef>
              <a:buFont typeface="Arial"/>
              <a:buChar char="•"/>
            </a:pPr>
            <a:r>
              <a:rPr lang="de-DE" sz="1200" dirty="0" smtClean="0"/>
              <a:t>Segmentierung der Anbieter hinsichtlich betriebswirtschaftlicher Merkmale</a:t>
            </a:r>
            <a:endParaRPr lang="de-DE" sz="1200" dirty="0"/>
          </a:p>
        </p:txBody>
      </p:sp>
      <p:sp>
        <p:nvSpPr>
          <p:cNvPr id="2" name="Titel 1"/>
          <p:cNvSpPr>
            <a:spLocks noGrp="1"/>
          </p:cNvSpPr>
          <p:nvPr>
            <p:ph type="title"/>
          </p:nvPr>
        </p:nvSpPr>
        <p:spPr/>
        <p:txBody>
          <a:bodyPr/>
          <a:lstStyle/>
          <a:p>
            <a:r>
              <a:rPr lang="de-DE" sz="1600" dirty="0"/>
              <a:t>Die Umfrage wird basierend auf priorisierten Hypothesen sowie dem </a:t>
            </a:r>
            <a:r>
              <a:rPr lang="de-DE" sz="1600" dirty="0" smtClean="0"/>
              <a:t>angenommenem Workflow </a:t>
            </a:r>
            <a:r>
              <a:rPr lang="de-DE" sz="1600" dirty="0"/>
              <a:t>zusammengestellt, durchgeführt und ausgewertet. </a:t>
            </a:r>
            <a:endParaRPr lang="de-DE" sz="14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rgbClr val="009EE0"/>
                </a:solidFill>
              </a:rPr>
              <a:t>Ebene 3: Zielgruppen &amp; </a:t>
            </a:r>
            <a:r>
              <a:rPr lang="de-DE" kern="0" dirty="0">
                <a:solidFill>
                  <a:srgbClr val="009EE0"/>
                </a:solidFill>
              </a:rPr>
              <a:t>Workflow </a:t>
            </a:r>
            <a:r>
              <a:rPr lang="de-DE" dirty="0" smtClean="0">
                <a:solidFill>
                  <a:schemeClr val="accent1"/>
                </a:solidFill>
              </a:rPr>
              <a:t>(4/</a:t>
            </a:r>
            <a:r>
              <a:rPr lang="de-DE" dirty="0">
                <a:solidFill>
                  <a:schemeClr val="accent1"/>
                </a:solidFill>
              </a:rPr>
              <a:t>4)</a:t>
            </a:r>
            <a:endParaRPr lang="de-DE" kern="0" dirty="0">
              <a:solidFill>
                <a:srgbClr val="009EE0"/>
              </a:solidFill>
            </a:endParaRPr>
          </a:p>
        </p:txBody>
      </p:sp>
      <p:sp>
        <p:nvSpPr>
          <p:cNvPr id="6" name="Rectangle 2"/>
          <p:cNvSpPr>
            <a:spLocks noChangeArrowheads="1"/>
          </p:cNvSpPr>
          <p:nvPr/>
        </p:nvSpPr>
        <p:spPr bwMode="auto">
          <a:xfrm>
            <a:off x="755576" y="1770151"/>
            <a:ext cx="1800200"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defRPr/>
            </a:pPr>
            <a:r>
              <a:rPr lang="de-DE" sz="1400" dirty="0" smtClean="0">
                <a:solidFill>
                  <a:schemeClr val="bg1"/>
                </a:solidFill>
              </a:rPr>
              <a:t>Fragebögen</a:t>
            </a:r>
            <a:endParaRPr lang="de-DE" sz="1400" dirty="0">
              <a:solidFill>
                <a:schemeClr val="bg1"/>
              </a:solidFill>
            </a:endParaRPr>
          </a:p>
        </p:txBody>
      </p:sp>
      <p:sp>
        <p:nvSpPr>
          <p:cNvPr id="19" name="Rectangle 2"/>
          <p:cNvSpPr>
            <a:spLocks noChangeArrowheads="1"/>
          </p:cNvSpPr>
          <p:nvPr/>
        </p:nvSpPr>
        <p:spPr bwMode="auto">
          <a:xfrm>
            <a:off x="2822289" y="1770151"/>
            <a:ext cx="1797732"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Rahmenbedingungen</a:t>
            </a:r>
            <a:endParaRPr lang="de-DE" sz="1400" dirty="0">
              <a:solidFill>
                <a:schemeClr val="bg1"/>
              </a:solidFill>
            </a:endParaRPr>
          </a:p>
        </p:txBody>
      </p:sp>
      <p:sp>
        <p:nvSpPr>
          <p:cNvPr id="20" name="Rectangle 2"/>
          <p:cNvSpPr>
            <a:spLocks noChangeArrowheads="1"/>
          </p:cNvSpPr>
          <p:nvPr/>
        </p:nvSpPr>
        <p:spPr bwMode="auto">
          <a:xfrm>
            <a:off x="6950756" y="1770151"/>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Umfrageauswertung</a:t>
            </a:r>
            <a:endParaRPr lang="de-DE" sz="1400" dirty="0">
              <a:solidFill>
                <a:schemeClr val="bg1"/>
              </a:solidFill>
            </a:endParaRPr>
          </a:p>
        </p:txBody>
      </p:sp>
      <p:grpSp>
        <p:nvGrpSpPr>
          <p:cNvPr id="73" name="Gruppierung 72"/>
          <p:cNvGrpSpPr/>
          <p:nvPr/>
        </p:nvGrpSpPr>
        <p:grpSpPr>
          <a:xfrm>
            <a:off x="8378265" y="967218"/>
            <a:ext cx="356886" cy="534191"/>
            <a:chOff x="5580112" y="1350509"/>
            <a:chExt cx="3168600" cy="4742787"/>
          </a:xfrm>
        </p:grpSpPr>
        <p:sp>
          <p:nvSpPr>
            <p:cNvPr id="74"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5" name="Gleichschenkliges Dreieck 74"/>
            <p:cNvSpPr/>
            <p:nvPr/>
          </p:nvSpPr>
          <p:spPr bwMode="auto">
            <a:xfrm>
              <a:off x="5581649" y="1350509"/>
              <a:ext cx="3167063" cy="1151458"/>
            </a:xfrm>
            <a:prstGeom prst="triangle">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6" name="Rechteck 7"/>
            <p:cNvSpPr/>
            <p:nvPr/>
          </p:nvSpPr>
          <p:spPr bwMode="auto">
            <a:xfrm>
              <a:off x="5581650" y="2546949"/>
              <a:ext cx="3166908" cy="1152128"/>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77" name="Rechteck 7"/>
            <p:cNvSpPr/>
            <p:nvPr/>
          </p:nvSpPr>
          <p:spPr bwMode="auto">
            <a:xfrm>
              <a:off x="5581651" y="4941168"/>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71" name="Rectangle 2"/>
          <p:cNvSpPr>
            <a:spLocks noChangeArrowheads="1"/>
          </p:cNvSpPr>
          <p:nvPr/>
        </p:nvSpPr>
        <p:spPr bwMode="auto">
          <a:xfrm>
            <a:off x="4886534" y="1772816"/>
            <a:ext cx="1797708" cy="440793"/>
          </a:xfrm>
          <a:prstGeom prst="rect">
            <a:avLst/>
          </a:prstGeom>
          <a:solidFill>
            <a:schemeClr val="accent1"/>
          </a:solidFill>
          <a:ln>
            <a:noFill/>
            <a:headEnd/>
            <a:tailEnd/>
          </a:ln>
        </p:spPr>
        <p:style>
          <a:lnRef idx="2">
            <a:schemeClr val="accent4"/>
          </a:lnRef>
          <a:fillRef idx="1">
            <a:schemeClr val="lt1"/>
          </a:fillRef>
          <a:effectRef idx="0">
            <a:schemeClr val="accent4"/>
          </a:effectRef>
          <a:fontRef idx="minor">
            <a:schemeClr val="dk1"/>
          </a:fontRef>
        </p:style>
        <p:txBody>
          <a:bodyPr lIns="36000" tIns="90000" rIns="36000" bIns="90000" anchor="ctr"/>
          <a:lstStyle/>
          <a:p>
            <a:pPr algn="ctr">
              <a:spcBef>
                <a:spcPct val="20000"/>
              </a:spcBef>
            </a:pPr>
            <a:r>
              <a:rPr lang="de-DE" sz="1400" dirty="0" smtClean="0">
                <a:solidFill>
                  <a:schemeClr val="bg1"/>
                </a:solidFill>
              </a:rPr>
              <a:t>Umfragedurchführung</a:t>
            </a:r>
            <a:endParaRPr lang="de-DE" sz="1400" dirty="0">
              <a:solidFill>
                <a:schemeClr val="bg1"/>
              </a:solidFill>
            </a:endParaRPr>
          </a:p>
        </p:txBody>
      </p:sp>
      <p:sp>
        <p:nvSpPr>
          <p:cNvPr id="72" name="Pfeil nach rechts 122"/>
          <p:cNvSpPr/>
          <p:nvPr/>
        </p:nvSpPr>
        <p:spPr bwMode="auto">
          <a:xfrm>
            <a:off x="2577250" y="1876405"/>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8" name="Pfeil nach rechts 122"/>
          <p:cNvSpPr/>
          <p:nvPr/>
        </p:nvSpPr>
        <p:spPr bwMode="auto">
          <a:xfrm>
            <a:off x="4641495" y="1880828"/>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9" name="Pfeil nach rechts 122"/>
          <p:cNvSpPr/>
          <p:nvPr/>
        </p:nvSpPr>
        <p:spPr bwMode="auto">
          <a:xfrm>
            <a:off x="6705716" y="1880828"/>
            <a:ext cx="223565" cy="228285"/>
          </a:xfrm>
          <a:prstGeom prst="rightArrow">
            <a:avLst/>
          </a:prstGeom>
          <a:solidFill>
            <a:schemeClr val="accent3"/>
          </a:solidFill>
          <a:ln w="25400" cap="flat" cmpd="sng" algn="ctr">
            <a:noFill/>
            <a:prstDash val="solid"/>
            <a:headEnd/>
            <a:tailE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68" name="Rectangle 1"/>
          <p:cNvSpPr/>
          <p:nvPr/>
        </p:nvSpPr>
        <p:spPr>
          <a:xfrm>
            <a:off x="746528" y="1664804"/>
            <a:ext cx="6201736" cy="612068"/>
          </a:xfrm>
          <a:prstGeom prst="rect">
            <a:avLst/>
          </a:prstGeom>
          <a:solidFill>
            <a:srgbClr val="FFFFFF">
              <a:alpha val="60000"/>
            </a:srgbClr>
          </a:solidFill>
        </p:spPr>
        <p:txBody>
          <a:bodyPr wrap="square" numCol="2" rtlCol="0" anchor="ctr">
            <a:noAutofit/>
          </a:bodyPr>
          <a:lstStyle/>
          <a:p>
            <a:pPr algn="ctr" eaLnBrk="0" hangingPunct="0">
              <a:spcBef>
                <a:spcPts val="0"/>
              </a:spcBef>
            </a:pPr>
            <a:endParaRPr lang="en-US" sz="1400" dirty="0" smtClean="0">
              <a:solidFill>
                <a:srgbClr val="009EE0"/>
              </a:solidFill>
              <a:cs typeface="Times New Roman" pitchFamily="18" charset="0"/>
            </a:endParaRPr>
          </a:p>
        </p:txBody>
      </p:sp>
      <p:sp>
        <p:nvSpPr>
          <p:cNvPr id="3" name="Rechteck 2"/>
          <p:cNvSpPr/>
          <p:nvPr/>
        </p:nvSpPr>
        <p:spPr bwMode="auto">
          <a:xfrm>
            <a:off x="755650" y="2510758"/>
            <a:ext cx="3960366" cy="1104172"/>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a:solidFill>
                <a:schemeClr val="tx1"/>
              </a:solidFill>
            </a:endParaRPr>
          </a:p>
        </p:txBody>
      </p:sp>
      <p:sp>
        <p:nvSpPr>
          <p:cNvPr id="85" name="Rechteck 84"/>
          <p:cNvSpPr/>
          <p:nvPr/>
        </p:nvSpPr>
        <p:spPr bwMode="auto">
          <a:xfrm>
            <a:off x="755551" y="3683909"/>
            <a:ext cx="3960366" cy="1104172"/>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a:solidFill>
                <a:schemeClr val="tx1"/>
              </a:solidFill>
            </a:endParaRPr>
          </a:p>
        </p:txBody>
      </p:sp>
      <p:sp>
        <p:nvSpPr>
          <p:cNvPr id="88" name="Rechteck 87"/>
          <p:cNvSpPr/>
          <p:nvPr/>
        </p:nvSpPr>
        <p:spPr bwMode="auto">
          <a:xfrm>
            <a:off x="4787925" y="3683909"/>
            <a:ext cx="3960366" cy="1104172"/>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a:solidFill>
                <a:schemeClr val="tx1"/>
              </a:solidFill>
            </a:endParaRPr>
          </a:p>
        </p:txBody>
      </p:sp>
      <p:sp>
        <p:nvSpPr>
          <p:cNvPr id="89" name="Textfeld 88"/>
          <p:cNvSpPr txBox="1"/>
          <p:nvPr/>
        </p:nvSpPr>
        <p:spPr>
          <a:xfrm>
            <a:off x="764335" y="2474442"/>
            <a:ext cx="1142836" cy="307777"/>
          </a:xfrm>
          <a:prstGeom prst="rect">
            <a:avLst/>
          </a:prstGeom>
          <a:noFill/>
        </p:spPr>
        <p:txBody>
          <a:bodyPr wrap="none" rtlCol="0">
            <a:spAutoFit/>
          </a:bodyPr>
          <a:lstStyle/>
          <a:p>
            <a:r>
              <a:rPr lang="de-DE" sz="1400" dirty="0" smtClean="0">
                <a:solidFill>
                  <a:srgbClr val="000000"/>
                </a:solidFill>
              </a:rPr>
              <a:t>Hypothesen</a:t>
            </a:r>
            <a:endParaRPr lang="de-DE" sz="1600" dirty="0">
              <a:solidFill>
                <a:srgbClr val="000000"/>
              </a:solidFill>
            </a:endParaRPr>
          </a:p>
        </p:txBody>
      </p:sp>
      <p:sp>
        <p:nvSpPr>
          <p:cNvPr id="90" name="Textfeld 89"/>
          <p:cNvSpPr txBox="1"/>
          <p:nvPr/>
        </p:nvSpPr>
        <p:spPr>
          <a:xfrm>
            <a:off x="764335" y="3653191"/>
            <a:ext cx="919555" cy="307777"/>
          </a:xfrm>
          <a:prstGeom prst="rect">
            <a:avLst/>
          </a:prstGeom>
          <a:noFill/>
        </p:spPr>
        <p:txBody>
          <a:bodyPr wrap="none" rtlCol="0">
            <a:spAutoFit/>
          </a:bodyPr>
          <a:lstStyle/>
          <a:p>
            <a:r>
              <a:rPr lang="de-DE" sz="1400" dirty="0" smtClean="0">
                <a:solidFill>
                  <a:srgbClr val="000000"/>
                </a:solidFill>
              </a:rPr>
              <a:t>Workflow</a:t>
            </a:r>
            <a:endParaRPr lang="de-DE" sz="1600" dirty="0">
              <a:solidFill>
                <a:srgbClr val="000000"/>
              </a:solidFill>
            </a:endParaRPr>
          </a:p>
        </p:txBody>
      </p:sp>
      <p:sp>
        <p:nvSpPr>
          <p:cNvPr id="91" name="Textfeld 90"/>
          <p:cNvSpPr txBox="1"/>
          <p:nvPr/>
        </p:nvSpPr>
        <p:spPr>
          <a:xfrm>
            <a:off x="4796783" y="2474442"/>
            <a:ext cx="2954655" cy="307777"/>
          </a:xfrm>
          <a:prstGeom prst="rect">
            <a:avLst/>
          </a:prstGeom>
          <a:noFill/>
        </p:spPr>
        <p:txBody>
          <a:bodyPr wrap="none" rtlCol="0">
            <a:spAutoFit/>
          </a:bodyPr>
          <a:lstStyle/>
          <a:p>
            <a:r>
              <a:rPr lang="de-DE" sz="1400" dirty="0" smtClean="0"/>
              <a:t>Segmentierung Kunden &amp; Anbieter</a:t>
            </a:r>
            <a:endParaRPr lang="de-DE" sz="1600" dirty="0"/>
          </a:p>
        </p:txBody>
      </p:sp>
      <p:sp>
        <p:nvSpPr>
          <p:cNvPr id="92" name="Textfeld 91"/>
          <p:cNvSpPr txBox="1"/>
          <p:nvPr/>
        </p:nvSpPr>
        <p:spPr>
          <a:xfrm>
            <a:off x="4796783" y="3644432"/>
            <a:ext cx="1611401" cy="307777"/>
          </a:xfrm>
          <a:prstGeom prst="rect">
            <a:avLst/>
          </a:prstGeom>
          <a:noFill/>
        </p:spPr>
        <p:txBody>
          <a:bodyPr wrap="none" rtlCol="0">
            <a:spAutoFit/>
          </a:bodyPr>
          <a:lstStyle/>
          <a:p>
            <a:r>
              <a:rPr lang="de-DE" sz="1400" dirty="0" smtClean="0">
                <a:solidFill>
                  <a:srgbClr val="000000"/>
                </a:solidFill>
              </a:rPr>
              <a:t>Customer </a:t>
            </a:r>
            <a:r>
              <a:rPr lang="de-DE" sz="1400" dirty="0" err="1" smtClean="0">
                <a:solidFill>
                  <a:srgbClr val="000000"/>
                </a:solidFill>
              </a:rPr>
              <a:t>Profiles</a:t>
            </a:r>
            <a:endParaRPr lang="de-DE" sz="1600" dirty="0">
              <a:solidFill>
                <a:srgbClr val="000000"/>
              </a:solidFill>
            </a:endParaRPr>
          </a:p>
        </p:txBody>
      </p:sp>
      <p:pic>
        <p:nvPicPr>
          <p:cNvPr id="93" name="Bild 92" descr="kun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6356" y="2898011"/>
            <a:ext cx="641236" cy="721605"/>
          </a:xfrm>
          <a:prstGeom prst="rect">
            <a:avLst/>
          </a:prstGeom>
        </p:spPr>
      </p:pic>
      <p:pic>
        <p:nvPicPr>
          <p:cNvPr id="94" name="Bild 93" descr="anbieter.png"/>
          <p:cNvPicPr>
            <a:picLocks noChangeAspect="1"/>
          </p:cNvPicPr>
          <p:nvPr/>
        </p:nvPicPr>
        <p:blipFill rotWithShape="1">
          <a:blip r:embed="rId3" cstate="print">
            <a:extLst>
              <a:ext uri="{28A0092B-C50C-407E-A947-70E740481C1C}">
                <a14:useLocalDpi xmlns:a14="http://schemas.microsoft.com/office/drawing/2010/main" val="0"/>
              </a:ext>
            </a:extLst>
          </a:blip>
          <a:srcRect l="4543"/>
          <a:stretch/>
        </p:blipFill>
        <p:spPr>
          <a:xfrm>
            <a:off x="8172400" y="2962229"/>
            <a:ext cx="626807" cy="655862"/>
          </a:xfrm>
          <a:prstGeom prst="rect">
            <a:avLst/>
          </a:prstGeom>
        </p:spPr>
      </p:pic>
      <p:grpSp>
        <p:nvGrpSpPr>
          <p:cNvPr id="97" name="Gruppieren 25"/>
          <p:cNvGrpSpPr>
            <a:grpSpLocks noChangeAspect="1"/>
          </p:cNvGrpSpPr>
          <p:nvPr/>
        </p:nvGrpSpPr>
        <p:grpSpPr>
          <a:xfrm>
            <a:off x="7769689" y="4098256"/>
            <a:ext cx="654739" cy="631036"/>
            <a:chOff x="1151620" y="3861048"/>
            <a:chExt cx="1551160" cy="1512168"/>
          </a:xfrm>
        </p:grpSpPr>
        <p:grpSp>
          <p:nvGrpSpPr>
            <p:cNvPr id="98" name="Gruppieren 23"/>
            <p:cNvGrpSpPr/>
            <p:nvPr/>
          </p:nvGrpSpPr>
          <p:grpSpPr>
            <a:xfrm>
              <a:off x="1151620" y="3861048"/>
              <a:ext cx="1512168" cy="1512168"/>
              <a:chOff x="1151620" y="3861048"/>
              <a:chExt cx="1512168" cy="1512168"/>
            </a:xfrm>
          </p:grpSpPr>
          <p:sp>
            <p:nvSpPr>
              <p:cNvPr id="102" name="Ellipse 10"/>
              <p:cNvSpPr/>
              <p:nvPr/>
            </p:nvSpPr>
            <p:spPr bwMode="auto">
              <a:xfrm>
                <a:off x="1151620" y="3861048"/>
                <a:ext cx="1512168" cy="1512168"/>
              </a:xfrm>
              <a:prstGeom prst="ellipse">
                <a:avLst/>
              </a:prstGeom>
              <a:solidFill>
                <a:schemeClr val="accent3"/>
              </a:solidFill>
              <a:ln w="12700" cmpd="sng">
                <a:solidFill>
                  <a:srgbClr val="FFFFFF"/>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050" dirty="0" err="1">
                  <a:solidFill>
                    <a:schemeClr val="tx1"/>
                  </a:solidFill>
                </a:endParaRPr>
              </a:p>
            </p:txBody>
          </p:sp>
          <p:cxnSp>
            <p:nvCxnSpPr>
              <p:cNvPr id="103" name="Gerader Verbinder 12"/>
              <p:cNvCxnSpPr>
                <a:stCxn id="102"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Gerader Verbinder 15"/>
              <p:cNvCxnSpPr>
                <a:stCxn id="102"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Gerader Verbinder 18"/>
              <p:cNvCxnSpPr>
                <a:stCxn id="102"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9" name="Textfeld 98"/>
            <p:cNvSpPr txBox="1"/>
            <p:nvPr/>
          </p:nvSpPr>
          <p:spPr>
            <a:xfrm>
              <a:off x="1237178" y="3995133"/>
              <a:ext cx="922796" cy="502862"/>
            </a:xfrm>
            <a:prstGeom prst="rect">
              <a:avLst/>
            </a:prstGeom>
            <a:noFill/>
          </p:spPr>
          <p:txBody>
            <a:bodyPr wrap="none" rtlCol="0">
              <a:spAutoFit/>
            </a:bodyPr>
            <a:lstStyle/>
            <a:p>
              <a:r>
                <a:rPr lang="de-DE" sz="900" dirty="0" err="1">
                  <a:solidFill>
                    <a:schemeClr val="bg1"/>
                  </a:solidFill>
                </a:rPr>
                <a:t>G</a:t>
              </a:r>
              <a:r>
                <a:rPr lang="de-DE" sz="900" dirty="0" err="1" smtClean="0">
                  <a:solidFill>
                    <a:schemeClr val="bg1"/>
                  </a:solidFill>
                </a:rPr>
                <a:t>ain</a:t>
              </a:r>
              <a:endParaRPr lang="de-DE" sz="1050" dirty="0">
                <a:solidFill>
                  <a:schemeClr val="bg1"/>
                </a:solidFill>
              </a:endParaRPr>
            </a:p>
          </p:txBody>
        </p:sp>
        <p:sp>
          <p:nvSpPr>
            <p:cNvPr id="100" name="Textfeld 99"/>
            <p:cNvSpPr txBox="1"/>
            <p:nvPr/>
          </p:nvSpPr>
          <p:spPr>
            <a:xfrm>
              <a:off x="1240971" y="4701038"/>
              <a:ext cx="895243" cy="502862"/>
            </a:xfrm>
            <a:prstGeom prst="rect">
              <a:avLst/>
            </a:prstGeom>
            <a:noFill/>
          </p:spPr>
          <p:txBody>
            <a:bodyPr wrap="none" rtlCol="0">
              <a:spAutoFit/>
            </a:bodyPr>
            <a:lstStyle/>
            <a:p>
              <a:r>
                <a:rPr lang="de-DE" sz="900" dirty="0" err="1">
                  <a:solidFill>
                    <a:schemeClr val="bg1"/>
                  </a:solidFill>
                </a:rPr>
                <a:t>P</a:t>
              </a:r>
              <a:r>
                <a:rPr lang="de-DE" sz="900" dirty="0" err="1" smtClean="0">
                  <a:solidFill>
                    <a:schemeClr val="bg1"/>
                  </a:solidFill>
                </a:rPr>
                <a:t>ain</a:t>
              </a:r>
              <a:endParaRPr lang="de-DE" sz="1050" dirty="0">
                <a:solidFill>
                  <a:schemeClr val="bg1"/>
                </a:solidFill>
              </a:endParaRPr>
            </a:p>
          </p:txBody>
        </p:sp>
        <p:sp>
          <p:nvSpPr>
            <p:cNvPr id="101" name="Textfeld 100"/>
            <p:cNvSpPr txBox="1"/>
            <p:nvPr/>
          </p:nvSpPr>
          <p:spPr>
            <a:xfrm>
              <a:off x="1904272" y="4308869"/>
              <a:ext cx="798508" cy="502862"/>
            </a:xfrm>
            <a:prstGeom prst="rect">
              <a:avLst/>
            </a:prstGeom>
            <a:noFill/>
          </p:spPr>
          <p:txBody>
            <a:bodyPr wrap="none" rtlCol="0">
              <a:spAutoFit/>
            </a:bodyPr>
            <a:lstStyle/>
            <a:p>
              <a:r>
                <a:rPr lang="de-DE" sz="900" dirty="0" smtClean="0">
                  <a:solidFill>
                    <a:schemeClr val="bg1"/>
                  </a:solidFill>
                </a:rPr>
                <a:t>Job</a:t>
              </a:r>
              <a:endParaRPr lang="de-DE" sz="1050" dirty="0">
                <a:solidFill>
                  <a:schemeClr val="bg1"/>
                </a:solidFill>
              </a:endParaRPr>
            </a:p>
          </p:txBody>
        </p:sp>
      </p:grpSp>
      <p:grpSp>
        <p:nvGrpSpPr>
          <p:cNvPr id="106" name="Gruppieren 25"/>
          <p:cNvGrpSpPr>
            <a:grpSpLocks noChangeAspect="1"/>
          </p:cNvGrpSpPr>
          <p:nvPr/>
        </p:nvGrpSpPr>
        <p:grpSpPr>
          <a:xfrm>
            <a:off x="8021717" y="4098256"/>
            <a:ext cx="654739" cy="631036"/>
            <a:chOff x="1151620" y="3861048"/>
            <a:chExt cx="1551160" cy="1512168"/>
          </a:xfrm>
        </p:grpSpPr>
        <p:grpSp>
          <p:nvGrpSpPr>
            <p:cNvPr id="107" name="Gruppieren 23"/>
            <p:cNvGrpSpPr/>
            <p:nvPr/>
          </p:nvGrpSpPr>
          <p:grpSpPr>
            <a:xfrm>
              <a:off x="1151620" y="3861048"/>
              <a:ext cx="1512168" cy="1512168"/>
              <a:chOff x="1151620" y="3861048"/>
              <a:chExt cx="1512168" cy="1512168"/>
            </a:xfrm>
          </p:grpSpPr>
          <p:sp>
            <p:nvSpPr>
              <p:cNvPr id="111" name="Ellipse 10"/>
              <p:cNvSpPr/>
              <p:nvPr/>
            </p:nvSpPr>
            <p:spPr bwMode="auto">
              <a:xfrm>
                <a:off x="1151620" y="3861048"/>
                <a:ext cx="1512168" cy="1512168"/>
              </a:xfrm>
              <a:prstGeom prst="ellipse">
                <a:avLst/>
              </a:prstGeom>
              <a:solidFill>
                <a:schemeClr val="accent3"/>
              </a:solidFill>
              <a:ln w="12700" cmpd="sng">
                <a:solidFill>
                  <a:srgbClr val="FFFFFF"/>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050" dirty="0" err="1">
                  <a:solidFill>
                    <a:schemeClr val="tx1"/>
                  </a:solidFill>
                </a:endParaRPr>
              </a:p>
            </p:txBody>
          </p:sp>
          <p:cxnSp>
            <p:nvCxnSpPr>
              <p:cNvPr id="112" name="Gerader Verbinder 12"/>
              <p:cNvCxnSpPr>
                <a:stCxn id="111"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Gerader Verbinder 15"/>
              <p:cNvCxnSpPr>
                <a:stCxn id="111"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Gerader Verbinder 18"/>
              <p:cNvCxnSpPr>
                <a:stCxn id="111"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8" name="Textfeld 107"/>
            <p:cNvSpPr txBox="1"/>
            <p:nvPr/>
          </p:nvSpPr>
          <p:spPr>
            <a:xfrm>
              <a:off x="1237178" y="3995133"/>
              <a:ext cx="922796" cy="502862"/>
            </a:xfrm>
            <a:prstGeom prst="rect">
              <a:avLst/>
            </a:prstGeom>
            <a:noFill/>
          </p:spPr>
          <p:txBody>
            <a:bodyPr wrap="none" rtlCol="0">
              <a:spAutoFit/>
            </a:bodyPr>
            <a:lstStyle/>
            <a:p>
              <a:r>
                <a:rPr lang="de-DE" sz="900" dirty="0" err="1">
                  <a:solidFill>
                    <a:schemeClr val="bg1"/>
                  </a:solidFill>
                </a:rPr>
                <a:t>G</a:t>
              </a:r>
              <a:r>
                <a:rPr lang="de-DE" sz="900" dirty="0" err="1" smtClean="0">
                  <a:solidFill>
                    <a:schemeClr val="bg1"/>
                  </a:solidFill>
                </a:rPr>
                <a:t>ain</a:t>
              </a:r>
              <a:endParaRPr lang="de-DE" sz="1050" dirty="0">
                <a:solidFill>
                  <a:schemeClr val="bg1"/>
                </a:solidFill>
              </a:endParaRPr>
            </a:p>
          </p:txBody>
        </p:sp>
        <p:sp>
          <p:nvSpPr>
            <p:cNvPr id="109" name="Textfeld 108"/>
            <p:cNvSpPr txBox="1"/>
            <p:nvPr/>
          </p:nvSpPr>
          <p:spPr>
            <a:xfrm>
              <a:off x="1240971" y="4701038"/>
              <a:ext cx="895243" cy="502862"/>
            </a:xfrm>
            <a:prstGeom prst="rect">
              <a:avLst/>
            </a:prstGeom>
            <a:noFill/>
          </p:spPr>
          <p:txBody>
            <a:bodyPr wrap="none" rtlCol="0">
              <a:spAutoFit/>
            </a:bodyPr>
            <a:lstStyle/>
            <a:p>
              <a:r>
                <a:rPr lang="de-DE" sz="900" dirty="0" err="1">
                  <a:solidFill>
                    <a:schemeClr val="bg1"/>
                  </a:solidFill>
                </a:rPr>
                <a:t>P</a:t>
              </a:r>
              <a:r>
                <a:rPr lang="de-DE" sz="900" dirty="0" err="1" smtClean="0">
                  <a:solidFill>
                    <a:schemeClr val="bg1"/>
                  </a:solidFill>
                </a:rPr>
                <a:t>ain</a:t>
              </a:r>
              <a:endParaRPr lang="de-DE" sz="1050" dirty="0">
                <a:solidFill>
                  <a:schemeClr val="bg1"/>
                </a:solidFill>
              </a:endParaRPr>
            </a:p>
          </p:txBody>
        </p:sp>
        <p:sp>
          <p:nvSpPr>
            <p:cNvPr id="110" name="Textfeld 109"/>
            <p:cNvSpPr txBox="1"/>
            <p:nvPr/>
          </p:nvSpPr>
          <p:spPr>
            <a:xfrm>
              <a:off x="1904272" y="4308869"/>
              <a:ext cx="798508" cy="502862"/>
            </a:xfrm>
            <a:prstGeom prst="rect">
              <a:avLst/>
            </a:prstGeom>
            <a:noFill/>
          </p:spPr>
          <p:txBody>
            <a:bodyPr wrap="none" rtlCol="0">
              <a:spAutoFit/>
            </a:bodyPr>
            <a:lstStyle/>
            <a:p>
              <a:r>
                <a:rPr lang="de-DE" sz="900" dirty="0" smtClean="0">
                  <a:solidFill>
                    <a:schemeClr val="bg1"/>
                  </a:solidFill>
                </a:rPr>
                <a:t>Job</a:t>
              </a:r>
              <a:endParaRPr lang="de-DE" sz="1050" dirty="0">
                <a:solidFill>
                  <a:schemeClr val="bg1"/>
                </a:solidFill>
              </a:endParaRPr>
            </a:p>
          </p:txBody>
        </p:sp>
      </p:grpSp>
      <p:grpSp>
        <p:nvGrpSpPr>
          <p:cNvPr id="8" name="Gruppierung 7"/>
          <p:cNvGrpSpPr/>
          <p:nvPr/>
        </p:nvGrpSpPr>
        <p:grpSpPr>
          <a:xfrm>
            <a:off x="2483768" y="4356033"/>
            <a:ext cx="2139833" cy="360718"/>
            <a:chOff x="2059231" y="5409220"/>
            <a:chExt cx="2589198" cy="436469"/>
          </a:xfrm>
        </p:grpSpPr>
        <p:pic>
          <p:nvPicPr>
            <p:cNvPr id="116" name="Bild 115" descr="6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5409220"/>
              <a:ext cx="436469" cy="436469"/>
            </a:xfrm>
            <a:prstGeom prst="rect">
              <a:avLst/>
            </a:prstGeom>
          </p:spPr>
        </p:pic>
        <p:pic>
          <p:nvPicPr>
            <p:cNvPr id="117" name="Bild 116" descr="17.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9231" y="5409220"/>
              <a:ext cx="436469" cy="436469"/>
            </a:xfrm>
            <a:prstGeom prst="rect">
              <a:avLst/>
            </a:prstGeom>
          </p:spPr>
        </p:pic>
        <p:pic>
          <p:nvPicPr>
            <p:cNvPr id="118" name="Bild 117" descr="25.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3777" y="5409220"/>
              <a:ext cx="436469" cy="436469"/>
            </a:xfrm>
            <a:prstGeom prst="rect">
              <a:avLst/>
            </a:prstGeom>
          </p:spPr>
        </p:pic>
        <p:pic>
          <p:nvPicPr>
            <p:cNvPr id="119" name="Bild 118" descr="3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5595" y="5409220"/>
              <a:ext cx="436469" cy="436469"/>
            </a:xfrm>
            <a:prstGeom prst="rect">
              <a:avLst/>
            </a:prstGeom>
          </p:spPr>
        </p:pic>
        <p:pic>
          <p:nvPicPr>
            <p:cNvPr id="120" name="Bild 119" descr="0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97413" y="5409220"/>
              <a:ext cx="436469" cy="436469"/>
            </a:xfrm>
            <a:prstGeom prst="rect">
              <a:avLst/>
            </a:prstGeom>
          </p:spPr>
        </p:pic>
        <p:cxnSp>
          <p:nvCxnSpPr>
            <p:cNvPr id="121" name="Gerade Verbindung 120"/>
            <p:cNvCxnSpPr>
              <a:stCxn id="117" idx="3"/>
              <a:endCxn id="120" idx="1"/>
            </p:cNvCxnSpPr>
            <p:nvPr/>
          </p:nvCxnSpPr>
          <p:spPr>
            <a:xfrm>
              <a:off x="2495700" y="5627455"/>
              <a:ext cx="101713"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a:stCxn id="120" idx="3"/>
              <a:endCxn id="119" idx="1"/>
            </p:cNvCxnSpPr>
            <p:nvPr/>
          </p:nvCxnSpPr>
          <p:spPr>
            <a:xfrm>
              <a:off x="3033882" y="5627455"/>
              <a:ext cx="101713"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a:stCxn id="119" idx="3"/>
              <a:endCxn id="118" idx="1"/>
            </p:cNvCxnSpPr>
            <p:nvPr/>
          </p:nvCxnSpPr>
          <p:spPr>
            <a:xfrm>
              <a:off x="3572064" y="5627455"/>
              <a:ext cx="101713"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a:stCxn id="118" idx="3"/>
              <a:endCxn id="116" idx="1"/>
            </p:cNvCxnSpPr>
            <p:nvPr/>
          </p:nvCxnSpPr>
          <p:spPr>
            <a:xfrm>
              <a:off x="4110246" y="5627455"/>
              <a:ext cx="101714"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grpSp>
      <p:sp>
        <p:nvSpPr>
          <p:cNvPr id="126" name="Textfeld 125"/>
          <p:cNvSpPr txBox="1"/>
          <p:nvPr/>
        </p:nvSpPr>
        <p:spPr>
          <a:xfrm>
            <a:off x="770175" y="2711380"/>
            <a:ext cx="3107889" cy="461665"/>
          </a:xfrm>
          <a:prstGeom prst="rect">
            <a:avLst/>
          </a:prstGeom>
          <a:noFill/>
        </p:spPr>
        <p:txBody>
          <a:bodyPr wrap="square" rtlCol="0">
            <a:spAutoFit/>
          </a:bodyPr>
          <a:lstStyle/>
          <a:p>
            <a:pPr marL="171450" indent="-171450">
              <a:spcBef>
                <a:spcPts val="600"/>
              </a:spcBef>
              <a:buFont typeface="Arial"/>
              <a:buChar char="•"/>
            </a:pPr>
            <a:r>
              <a:rPr lang="de-DE" sz="1200" dirty="0" smtClean="0"/>
              <a:t>Interpretation der Umfrageergebnisse bezüglich relevanter Hypothesen</a:t>
            </a:r>
            <a:endParaRPr lang="de-DE" sz="1200" dirty="0"/>
          </a:p>
        </p:txBody>
      </p:sp>
      <p:sp>
        <p:nvSpPr>
          <p:cNvPr id="127" name="Textfeld 126"/>
          <p:cNvSpPr txBox="1"/>
          <p:nvPr/>
        </p:nvSpPr>
        <p:spPr>
          <a:xfrm>
            <a:off x="755576" y="3891173"/>
            <a:ext cx="3107889" cy="461665"/>
          </a:xfrm>
          <a:prstGeom prst="rect">
            <a:avLst/>
          </a:prstGeom>
          <a:noFill/>
        </p:spPr>
        <p:txBody>
          <a:bodyPr wrap="square" rtlCol="0">
            <a:spAutoFit/>
          </a:bodyPr>
          <a:lstStyle/>
          <a:p>
            <a:pPr marL="171450" indent="-171450">
              <a:spcBef>
                <a:spcPts val="600"/>
              </a:spcBef>
              <a:buFont typeface="Arial"/>
              <a:buChar char="•"/>
            </a:pPr>
            <a:r>
              <a:rPr lang="de-DE" sz="1200" dirty="0" smtClean="0"/>
              <a:t>Ableitung des durch Umfragen verifizierten Workflows</a:t>
            </a:r>
            <a:endParaRPr lang="de-DE" sz="1200" dirty="0"/>
          </a:p>
        </p:txBody>
      </p:sp>
      <p:sp>
        <p:nvSpPr>
          <p:cNvPr id="128" name="Textfeld 127"/>
          <p:cNvSpPr txBox="1"/>
          <p:nvPr/>
        </p:nvSpPr>
        <p:spPr>
          <a:xfrm>
            <a:off x="4788024" y="3884786"/>
            <a:ext cx="3107889" cy="723275"/>
          </a:xfrm>
          <a:prstGeom prst="rect">
            <a:avLst/>
          </a:prstGeom>
          <a:noFill/>
        </p:spPr>
        <p:txBody>
          <a:bodyPr wrap="square" rtlCol="0">
            <a:spAutoFit/>
          </a:bodyPr>
          <a:lstStyle/>
          <a:p>
            <a:pPr marL="171450" indent="-171450">
              <a:spcBef>
                <a:spcPts val="600"/>
              </a:spcBef>
              <a:buFont typeface="Arial"/>
              <a:buChar char="•"/>
            </a:pPr>
            <a:r>
              <a:rPr lang="de-DE" sz="1200" dirty="0" smtClean="0"/>
              <a:t>Präzision der Customer </a:t>
            </a:r>
            <a:r>
              <a:rPr lang="de-DE" sz="1200" dirty="0" err="1" smtClean="0"/>
              <a:t>Profiles</a:t>
            </a:r>
            <a:r>
              <a:rPr lang="de-DE" sz="1200" dirty="0" smtClean="0"/>
              <a:t> für Kunden und Anbieter</a:t>
            </a:r>
          </a:p>
          <a:p>
            <a:pPr marL="171450" indent="-171450">
              <a:spcBef>
                <a:spcPts val="600"/>
              </a:spcBef>
              <a:buFont typeface="Arial"/>
              <a:buChar char="•"/>
            </a:pPr>
            <a:endParaRPr lang="de-DE" sz="1200" dirty="0"/>
          </a:p>
        </p:txBody>
      </p:sp>
      <p:sp>
        <p:nvSpPr>
          <p:cNvPr id="61" name="Rechteck 60"/>
          <p:cNvSpPr/>
          <p:nvPr/>
        </p:nvSpPr>
        <p:spPr bwMode="auto">
          <a:xfrm>
            <a:off x="753789" y="2420888"/>
            <a:ext cx="7994923" cy="33795"/>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2" name="Gleichschenkliges Dreieck 61"/>
          <p:cNvSpPr/>
          <p:nvPr/>
        </p:nvSpPr>
        <p:spPr bwMode="auto">
          <a:xfrm>
            <a:off x="7656614" y="2289424"/>
            <a:ext cx="371770" cy="135920"/>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73" name="Rechteck 172"/>
          <p:cNvSpPr/>
          <p:nvPr/>
        </p:nvSpPr>
        <p:spPr bwMode="auto">
          <a:xfrm>
            <a:off x="755576" y="4851018"/>
            <a:ext cx="7994923" cy="33795"/>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74" name="Gleichschenkliges Dreieck 173"/>
          <p:cNvSpPr/>
          <p:nvPr/>
        </p:nvSpPr>
        <p:spPr bwMode="auto">
          <a:xfrm rot="10800000">
            <a:off x="4571721" y="4875046"/>
            <a:ext cx="371770" cy="135920"/>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79" name="Rechteck 178"/>
          <p:cNvSpPr/>
          <p:nvPr/>
        </p:nvSpPr>
        <p:spPr>
          <a:xfrm>
            <a:off x="755296" y="5301208"/>
            <a:ext cx="3528672" cy="723275"/>
          </a:xfrm>
          <a:prstGeom prst="rect">
            <a:avLst/>
          </a:prstGeom>
          <a:noFill/>
        </p:spPr>
        <p:txBody>
          <a:bodyPr wrap="square" rtlCol="0">
            <a:spAutoFit/>
          </a:bodyPr>
          <a:lstStyle/>
          <a:p>
            <a:pPr marL="171450" indent="-171450">
              <a:spcBef>
                <a:spcPts val="600"/>
              </a:spcBef>
              <a:buFont typeface="Arial"/>
              <a:buChar char="•"/>
            </a:pPr>
            <a:r>
              <a:rPr lang="de-DE" sz="1200" dirty="0"/>
              <a:t>Gegenüberstellung der Customer </a:t>
            </a:r>
            <a:r>
              <a:rPr lang="de-DE" sz="1200" dirty="0" err="1"/>
              <a:t>Profiles</a:t>
            </a:r>
            <a:r>
              <a:rPr lang="de-DE" sz="1200" dirty="0"/>
              <a:t> und der Value Proposition des Geschäftsmodells </a:t>
            </a:r>
          </a:p>
          <a:p>
            <a:pPr marL="171450" indent="-171450">
              <a:spcBef>
                <a:spcPts val="600"/>
              </a:spcBef>
              <a:buFont typeface="Arial"/>
              <a:buChar char="•"/>
            </a:pPr>
            <a:r>
              <a:rPr lang="de-DE" sz="1200" dirty="0" smtClean="0"/>
              <a:t>Qualitative Validierung </a:t>
            </a:r>
            <a:r>
              <a:rPr lang="de-DE" sz="1200" dirty="0"/>
              <a:t>des </a:t>
            </a:r>
            <a:r>
              <a:rPr lang="de-DE" sz="1200" dirty="0" smtClean="0"/>
              <a:t>Geschäftsmodells  </a:t>
            </a:r>
            <a:endParaRPr lang="de-DE" sz="1200" dirty="0"/>
          </a:p>
        </p:txBody>
      </p:sp>
      <p:grpSp>
        <p:nvGrpSpPr>
          <p:cNvPr id="9" name="Gruppierung 8"/>
          <p:cNvGrpSpPr/>
          <p:nvPr/>
        </p:nvGrpSpPr>
        <p:grpSpPr>
          <a:xfrm>
            <a:off x="4530220" y="5078834"/>
            <a:ext cx="3606176" cy="1158478"/>
            <a:chOff x="4247964" y="5078834"/>
            <a:chExt cx="3606176" cy="1158478"/>
          </a:xfrm>
        </p:grpSpPr>
        <p:sp>
          <p:nvSpPr>
            <p:cNvPr id="177" name="Rechteck 176"/>
            <p:cNvSpPr/>
            <p:nvPr/>
          </p:nvSpPr>
          <p:spPr bwMode="auto">
            <a:xfrm>
              <a:off x="5395771" y="5162785"/>
              <a:ext cx="1219970" cy="104143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78" name="Pfeil nach links und rechts 177"/>
            <p:cNvSpPr/>
            <p:nvPr/>
          </p:nvSpPr>
          <p:spPr bwMode="auto">
            <a:xfrm>
              <a:off x="5021566" y="5570420"/>
              <a:ext cx="320251" cy="226085"/>
            </a:xfrm>
            <a:prstGeom prst="leftRightArrow">
              <a:avLst/>
            </a:prstGeom>
            <a:solidFill>
              <a:srgbClr val="97BF0D"/>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nvGrpSpPr>
            <p:cNvPr id="180" name="Gruppieren 25"/>
            <p:cNvGrpSpPr/>
            <p:nvPr/>
          </p:nvGrpSpPr>
          <p:grpSpPr>
            <a:xfrm>
              <a:off x="7077063" y="5322853"/>
              <a:ext cx="777077" cy="716921"/>
              <a:chOff x="1151620" y="3861048"/>
              <a:chExt cx="1639052" cy="1512168"/>
            </a:xfrm>
          </p:grpSpPr>
          <p:grpSp>
            <p:nvGrpSpPr>
              <p:cNvPr id="198" name="Gruppieren 23"/>
              <p:cNvGrpSpPr/>
              <p:nvPr/>
            </p:nvGrpSpPr>
            <p:grpSpPr>
              <a:xfrm>
                <a:off x="1151620" y="3861048"/>
                <a:ext cx="1512168" cy="1512168"/>
                <a:chOff x="1151620" y="3861048"/>
                <a:chExt cx="1512168" cy="1512168"/>
              </a:xfrm>
            </p:grpSpPr>
            <p:sp>
              <p:nvSpPr>
                <p:cNvPr id="202" name="Ellipse 10"/>
                <p:cNvSpPr/>
                <p:nvPr/>
              </p:nvSpPr>
              <p:spPr bwMode="auto">
                <a:xfrm>
                  <a:off x="1151620" y="3861048"/>
                  <a:ext cx="1512168" cy="1512168"/>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cxnSp>
              <p:nvCxnSpPr>
                <p:cNvPr id="203" name="Gerader Verbinder 12"/>
                <p:cNvCxnSpPr>
                  <a:stCxn id="202"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Gerader Verbinder 15"/>
                <p:cNvCxnSpPr>
                  <a:stCxn id="202"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Gerader Verbinder 18"/>
                <p:cNvCxnSpPr>
                  <a:stCxn id="202"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9" name="Textfeld 198"/>
              <p:cNvSpPr txBox="1"/>
              <p:nvPr/>
            </p:nvSpPr>
            <p:spPr>
              <a:xfrm>
                <a:off x="1294412" y="3931303"/>
                <a:ext cx="989436" cy="535573"/>
              </a:xfrm>
              <a:prstGeom prst="rect">
                <a:avLst/>
              </a:prstGeom>
              <a:noFill/>
            </p:spPr>
            <p:txBody>
              <a:bodyPr wrap="none" rtlCol="0">
                <a:spAutoFit/>
              </a:bodyPr>
              <a:lstStyle/>
              <a:p>
                <a:r>
                  <a:rPr lang="de-DE" sz="1000" dirty="0" err="1">
                    <a:solidFill>
                      <a:schemeClr val="bg1"/>
                    </a:solidFill>
                  </a:rPr>
                  <a:t>G</a:t>
                </a:r>
                <a:r>
                  <a:rPr lang="de-DE" sz="1000" dirty="0" err="1" smtClean="0">
                    <a:solidFill>
                      <a:schemeClr val="bg1"/>
                    </a:solidFill>
                  </a:rPr>
                  <a:t>ain</a:t>
                </a:r>
                <a:endParaRPr lang="de-DE" sz="1400" dirty="0">
                  <a:solidFill>
                    <a:schemeClr val="bg1"/>
                  </a:solidFill>
                </a:endParaRPr>
              </a:p>
            </p:txBody>
          </p:sp>
          <p:sp>
            <p:nvSpPr>
              <p:cNvPr id="200" name="Textfeld 199"/>
              <p:cNvSpPr txBox="1"/>
              <p:nvPr/>
            </p:nvSpPr>
            <p:spPr>
              <a:xfrm>
                <a:off x="1296608" y="4690719"/>
                <a:ext cx="957955" cy="535573"/>
              </a:xfrm>
              <a:prstGeom prst="rect">
                <a:avLst/>
              </a:prstGeom>
              <a:noFill/>
            </p:spPr>
            <p:txBody>
              <a:bodyPr wrap="none" rtlCol="0">
                <a:spAutoFit/>
              </a:bodyPr>
              <a:lstStyle/>
              <a:p>
                <a:r>
                  <a:rPr lang="de-DE" sz="1000" dirty="0" err="1">
                    <a:solidFill>
                      <a:schemeClr val="bg1"/>
                    </a:solidFill>
                  </a:rPr>
                  <a:t>P</a:t>
                </a:r>
                <a:r>
                  <a:rPr lang="de-DE" sz="1000" dirty="0" err="1" smtClean="0">
                    <a:solidFill>
                      <a:schemeClr val="bg1"/>
                    </a:solidFill>
                  </a:rPr>
                  <a:t>ain</a:t>
                </a:r>
                <a:endParaRPr lang="de-DE" sz="1400" dirty="0">
                  <a:solidFill>
                    <a:schemeClr val="bg1"/>
                  </a:solidFill>
                </a:endParaRPr>
              </a:p>
            </p:txBody>
          </p:sp>
          <p:sp>
            <p:nvSpPr>
              <p:cNvPr id="201" name="Textfeld 200"/>
              <p:cNvSpPr txBox="1"/>
              <p:nvPr/>
            </p:nvSpPr>
            <p:spPr>
              <a:xfrm>
                <a:off x="1943246" y="4363415"/>
                <a:ext cx="847426" cy="535573"/>
              </a:xfrm>
              <a:prstGeom prst="rect">
                <a:avLst/>
              </a:prstGeom>
              <a:noFill/>
            </p:spPr>
            <p:txBody>
              <a:bodyPr wrap="none" rtlCol="0">
                <a:spAutoFit/>
              </a:bodyPr>
              <a:lstStyle/>
              <a:p>
                <a:r>
                  <a:rPr lang="de-DE" sz="1000" dirty="0" smtClean="0">
                    <a:solidFill>
                      <a:schemeClr val="bg1"/>
                    </a:solidFill>
                  </a:rPr>
                  <a:t>Job</a:t>
                </a:r>
                <a:endParaRPr lang="de-DE" sz="1400" dirty="0">
                  <a:solidFill>
                    <a:schemeClr val="bg1"/>
                  </a:solidFill>
                </a:endParaRPr>
              </a:p>
            </p:txBody>
          </p:sp>
        </p:grpSp>
        <p:sp>
          <p:nvSpPr>
            <p:cNvPr id="181" name="Textfeld 180"/>
            <p:cNvSpPr txBox="1"/>
            <p:nvPr/>
          </p:nvSpPr>
          <p:spPr>
            <a:xfrm>
              <a:off x="5342249" y="5557490"/>
              <a:ext cx="612279" cy="246221"/>
            </a:xfrm>
            <a:prstGeom prst="rect">
              <a:avLst/>
            </a:prstGeom>
            <a:noFill/>
          </p:spPr>
          <p:txBody>
            <a:bodyPr wrap="none" rtlCol="0">
              <a:spAutoFit/>
            </a:bodyPr>
            <a:lstStyle/>
            <a:p>
              <a:r>
                <a:rPr lang="de-DE" sz="1000" dirty="0" smtClean="0">
                  <a:solidFill>
                    <a:schemeClr val="bg1"/>
                  </a:solidFill>
                </a:rPr>
                <a:t>Service </a:t>
              </a:r>
              <a:endParaRPr lang="de-DE" sz="1400" dirty="0">
                <a:solidFill>
                  <a:schemeClr val="bg1"/>
                </a:solidFill>
              </a:endParaRPr>
            </a:p>
          </p:txBody>
        </p:sp>
        <p:sp>
          <p:nvSpPr>
            <p:cNvPr id="182" name="Textfeld 181"/>
            <p:cNvSpPr txBox="1"/>
            <p:nvPr/>
          </p:nvSpPr>
          <p:spPr>
            <a:xfrm>
              <a:off x="5683803" y="5923337"/>
              <a:ext cx="1011465" cy="246221"/>
            </a:xfrm>
            <a:prstGeom prst="rect">
              <a:avLst/>
            </a:prstGeom>
            <a:noFill/>
          </p:spPr>
          <p:txBody>
            <a:bodyPr wrap="none" rtlCol="0">
              <a:spAutoFit/>
            </a:bodyPr>
            <a:lstStyle/>
            <a:p>
              <a:r>
                <a:rPr lang="de-DE" sz="1000" dirty="0" err="1" smtClean="0">
                  <a:solidFill>
                    <a:schemeClr val="bg1"/>
                  </a:solidFill>
                </a:rPr>
                <a:t>Pain</a:t>
              </a:r>
              <a:r>
                <a:rPr lang="de-DE" sz="1000" dirty="0" smtClean="0">
                  <a:solidFill>
                    <a:schemeClr val="bg1"/>
                  </a:solidFill>
                </a:rPr>
                <a:t> </a:t>
              </a:r>
              <a:r>
                <a:rPr lang="de-DE" sz="1000" dirty="0" err="1" smtClean="0">
                  <a:solidFill>
                    <a:schemeClr val="bg1"/>
                  </a:solidFill>
                </a:rPr>
                <a:t>Relievers</a:t>
              </a:r>
              <a:endParaRPr lang="de-DE" sz="1400" dirty="0">
                <a:solidFill>
                  <a:schemeClr val="bg1"/>
                </a:solidFill>
              </a:endParaRPr>
            </a:p>
          </p:txBody>
        </p:sp>
        <p:sp>
          <p:nvSpPr>
            <p:cNvPr id="183" name="Textfeld 182"/>
            <p:cNvSpPr txBox="1"/>
            <p:nvPr/>
          </p:nvSpPr>
          <p:spPr>
            <a:xfrm>
              <a:off x="5647799" y="5131249"/>
              <a:ext cx="982911" cy="246221"/>
            </a:xfrm>
            <a:prstGeom prst="rect">
              <a:avLst/>
            </a:prstGeom>
            <a:noFill/>
          </p:spPr>
          <p:txBody>
            <a:bodyPr wrap="none" rtlCol="0">
              <a:spAutoFit/>
            </a:bodyPr>
            <a:lstStyle/>
            <a:p>
              <a:r>
                <a:rPr lang="de-DE" sz="1000" dirty="0" err="1" smtClean="0">
                  <a:solidFill>
                    <a:schemeClr val="bg1"/>
                  </a:solidFill>
                </a:rPr>
                <a:t>Gain</a:t>
              </a:r>
              <a:r>
                <a:rPr lang="de-DE" sz="1000" dirty="0" smtClean="0">
                  <a:solidFill>
                    <a:schemeClr val="bg1"/>
                  </a:solidFill>
                </a:rPr>
                <a:t> </a:t>
              </a:r>
              <a:r>
                <a:rPr lang="de-DE" sz="1000" dirty="0" err="1" smtClean="0">
                  <a:solidFill>
                    <a:schemeClr val="bg1"/>
                  </a:solidFill>
                </a:rPr>
                <a:t>Creators</a:t>
              </a:r>
              <a:endParaRPr lang="de-DE" sz="1400" dirty="0">
                <a:solidFill>
                  <a:schemeClr val="bg1"/>
                </a:solidFill>
              </a:endParaRPr>
            </a:p>
          </p:txBody>
        </p:sp>
        <p:cxnSp>
          <p:nvCxnSpPr>
            <p:cNvPr id="184" name="Gerade Verbindung 183"/>
            <p:cNvCxnSpPr/>
            <p:nvPr/>
          </p:nvCxnSpPr>
          <p:spPr>
            <a:xfrm>
              <a:off x="5319509" y="5078834"/>
              <a:ext cx="598562" cy="5368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nvCxnSpPr>
          <p:spPr>
            <a:xfrm flipH="1">
              <a:off x="6062409" y="5684552"/>
              <a:ext cx="65461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flipV="1">
              <a:off x="5379896" y="5769260"/>
              <a:ext cx="540060" cy="468052"/>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87" name="Gruppieren 25"/>
            <p:cNvGrpSpPr/>
            <p:nvPr/>
          </p:nvGrpSpPr>
          <p:grpSpPr>
            <a:xfrm>
              <a:off x="4247964" y="5329676"/>
              <a:ext cx="777077" cy="716921"/>
              <a:chOff x="1151620" y="3861048"/>
              <a:chExt cx="1639052" cy="1512168"/>
            </a:xfrm>
          </p:grpSpPr>
          <p:grpSp>
            <p:nvGrpSpPr>
              <p:cNvPr id="190" name="Gruppieren 23"/>
              <p:cNvGrpSpPr/>
              <p:nvPr/>
            </p:nvGrpSpPr>
            <p:grpSpPr>
              <a:xfrm>
                <a:off x="1151620" y="3861048"/>
                <a:ext cx="1512168" cy="1512168"/>
                <a:chOff x="1151620" y="3861048"/>
                <a:chExt cx="1512168" cy="1512168"/>
              </a:xfrm>
            </p:grpSpPr>
            <p:sp>
              <p:nvSpPr>
                <p:cNvPr id="194" name="Ellipse 10"/>
                <p:cNvSpPr/>
                <p:nvPr/>
              </p:nvSpPr>
              <p:spPr bwMode="auto">
                <a:xfrm>
                  <a:off x="1151620" y="3861048"/>
                  <a:ext cx="1512168" cy="1512168"/>
                </a:xfrm>
                <a:prstGeom prst="ellipse">
                  <a:avLst/>
                </a:prstGeom>
                <a:solidFill>
                  <a:schemeClr val="accent3"/>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cxnSp>
              <p:nvCxnSpPr>
                <p:cNvPr id="195" name="Gerader Verbinder 12"/>
                <p:cNvCxnSpPr>
                  <a:stCxn id="194" idx="2"/>
                </p:cNvCxnSpPr>
                <p:nvPr/>
              </p:nvCxnSpPr>
              <p:spPr>
                <a:xfrm>
                  <a:off x="1151620" y="4617132"/>
                  <a:ext cx="7560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Gerader Verbinder 15"/>
                <p:cNvCxnSpPr>
                  <a:stCxn id="194" idx="5"/>
                </p:cNvCxnSpPr>
                <p:nvPr/>
              </p:nvCxnSpPr>
              <p:spPr>
                <a:xfrm flipH="1" flipV="1">
                  <a:off x="1907704" y="4617132"/>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Gerader Verbinder 18"/>
                <p:cNvCxnSpPr>
                  <a:stCxn id="194" idx="7"/>
                </p:cNvCxnSpPr>
                <p:nvPr/>
              </p:nvCxnSpPr>
              <p:spPr>
                <a:xfrm flipH="1">
                  <a:off x="1907704" y="4082500"/>
                  <a:ext cx="534632" cy="53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1" name="Textfeld 190"/>
              <p:cNvSpPr txBox="1"/>
              <p:nvPr/>
            </p:nvSpPr>
            <p:spPr>
              <a:xfrm>
                <a:off x="1294412" y="3931303"/>
                <a:ext cx="989436" cy="535573"/>
              </a:xfrm>
              <a:prstGeom prst="rect">
                <a:avLst/>
              </a:prstGeom>
              <a:noFill/>
            </p:spPr>
            <p:txBody>
              <a:bodyPr wrap="none" rtlCol="0">
                <a:spAutoFit/>
              </a:bodyPr>
              <a:lstStyle/>
              <a:p>
                <a:r>
                  <a:rPr lang="de-DE" sz="1000" dirty="0" err="1">
                    <a:solidFill>
                      <a:schemeClr val="bg1"/>
                    </a:solidFill>
                  </a:rPr>
                  <a:t>G</a:t>
                </a:r>
                <a:r>
                  <a:rPr lang="de-DE" sz="1000" dirty="0" err="1" smtClean="0">
                    <a:solidFill>
                      <a:schemeClr val="bg1"/>
                    </a:solidFill>
                  </a:rPr>
                  <a:t>ain</a:t>
                </a:r>
                <a:endParaRPr lang="de-DE" sz="1400" dirty="0">
                  <a:solidFill>
                    <a:schemeClr val="bg1"/>
                  </a:solidFill>
                </a:endParaRPr>
              </a:p>
            </p:txBody>
          </p:sp>
          <p:sp>
            <p:nvSpPr>
              <p:cNvPr id="192" name="Textfeld 191"/>
              <p:cNvSpPr txBox="1"/>
              <p:nvPr/>
            </p:nvSpPr>
            <p:spPr>
              <a:xfrm>
                <a:off x="1296608" y="4690719"/>
                <a:ext cx="957955" cy="535573"/>
              </a:xfrm>
              <a:prstGeom prst="rect">
                <a:avLst/>
              </a:prstGeom>
              <a:noFill/>
            </p:spPr>
            <p:txBody>
              <a:bodyPr wrap="none" rtlCol="0">
                <a:spAutoFit/>
              </a:bodyPr>
              <a:lstStyle/>
              <a:p>
                <a:r>
                  <a:rPr lang="de-DE" sz="1000" dirty="0" err="1">
                    <a:solidFill>
                      <a:schemeClr val="bg1"/>
                    </a:solidFill>
                  </a:rPr>
                  <a:t>P</a:t>
                </a:r>
                <a:r>
                  <a:rPr lang="de-DE" sz="1000" dirty="0" err="1" smtClean="0">
                    <a:solidFill>
                      <a:schemeClr val="bg1"/>
                    </a:solidFill>
                  </a:rPr>
                  <a:t>ain</a:t>
                </a:r>
                <a:endParaRPr lang="de-DE" sz="1400" dirty="0">
                  <a:solidFill>
                    <a:schemeClr val="bg1"/>
                  </a:solidFill>
                </a:endParaRPr>
              </a:p>
            </p:txBody>
          </p:sp>
          <p:sp>
            <p:nvSpPr>
              <p:cNvPr id="193" name="Textfeld 192"/>
              <p:cNvSpPr txBox="1"/>
              <p:nvPr/>
            </p:nvSpPr>
            <p:spPr>
              <a:xfrm>
                <a:off x="1943246" y="4363415"/>
                <a:ext cx="847426" cy="535573"/>
              </a:xfrm>
              <a:prstGeom prst="rect">
                <a:avLst/>
              </a:prstGeom>
              <a:noFill/>
            </p:spPr>
            <p:txBody>
              <a:bodyPr wrap="none" rtlCol="0">
                <a:spAutoFit/>
              </a:bodyPr>
              <a:lstStyle/>
              <a:p>
                <a:r>
                  <a:rPr lang="de-DE" sz="1000" dirty="0" smtClean="0">
                    <a:solidFill>
                      <a:schemeClr val="bg1"/>
                    </a:solidFill>
                  </a:rPr>
                  <a:t>Job</a:t>
                </a:r>
                <a:endParaRPr lang="de-DE" sz="1400" dirty="0">
                  <a:solidFill>
                    <a:schemeClr val="bg1"/>
                  </a:solidFill>
                </a:endParaRPr>
              </a:p>
            </p:txBody>
          </p:sp>
        </p:grpSp>
        <p:pic>
          <p:nvPicPr>
            <p:cNvPr id="188" name="Bild 187" descr="gift_icon.png"/>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11500"/>
                      </a14:imgEffect>
                      <a14:imgEffect>
                        <a14:saturation sat="0"/>
                      </a14:imgEffect>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5719807" y="5376746"/>
              <a:ext cx="617503" cy="617503"/>
            </a:xfrm>
            <a:prstGeom prst="rect">
              <a:avLst/>
            </a:prstGeom>
          </p:spPr>
        </p:pic>
        <p:sp>
          <p:nvSpPr>
            <p:cNvPr id="189" name="Pfeil nach links und rechts 188"/>
            <p:cNvSpPr/>
            <p:nvPr/>
          </p:nvSpPr>
          <p:spPr bwMode="auto">
            <a:xfrm>
              <a:off x="6681535" y="5570420"/>
              <a:ext cx="320251" cy="226085"/>
            </a:xfrm>
            <a:prstGeom prst="leftRightArrow">
              <a:avLst/>
            </a:prstGeom>
            <a:solidFill>
              <a:srgbClr val="97BF0D"/>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206" name="Textfeld 205"/>
          <p:cNvSpPr txBox="1"/>
          <p:nvPr/>
        </p:nvSpPr>
        <p:spPr>
          <a:xfrm>
            <a:off x="755576" y="4885419"/>
            <a:ext cx="2390123" cy="307777"/>
          </a:xfrm>
          <a:prstGeom prst="rect">
            <a:avLst/>
          </a:prstGeom>
          <a:noFill/>
        </p:spPr>
        <p:txBody>
          <a:bodyPr wrap="none" rtlCol="0">
            <a:spAutoFit/>
          </a:bodyPr>
          <a:lstStyle/>
          <a:p>
            <a:r>
              <a:rPr lang="de-DE" sz="1400" dirty="0" smtClean="0">
                <a:solidFill>
                  <a:srgbClr val="009EE0"/>
                </a:solidFill>
              </a:rPr>
              <a:t>Geschäftsmodellvalidierung</a:t>
            </a:r>
            <a:endParaRPr lang="de-DE" sz="1600" dirty="0">
              <a:solidFill>
                <a:srgbClr val="009EE0"/>
              </a:solidFill>
            </a:endParaRPr>
          </a:p>
        </p:txBody>
      </p:sp>
      <p:sp>
        <p:nvSpPr>
          <p:cNvPr id="95"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5" name="Gruppierung 4"/>
          <p:cNvGrpSpPr>
            <a:grpSpLocks noChangeAspect="1"/>
          </p:cNvGrpSpPr>
          <p:nvPr/>
        </p:nvGrpSpPr>
        <p:grpSpPr>
          <a:xfrm>
            <a:off x="3419872" y="2924944"/>
            <a:ext cx="1044116" cy="576065"/>
            <a:chOff x="1797015" y="4123081"/>
            <a:chExt cx="2593959" cy="1431151"/>
          </a:xfrm>
        </p:grpSpPr>
        <p:grpSp>
          <p:nvGrpSpPr>
            <p:cNvPr id="96" name="Gruppierung 29"/>
            <p:cNvGrpSpPr>
              <a:grpSpLocks noChangeAspect="1"/>
            </p:cNvGrpSpPr>
            <p:nvPr/>
          </p:nvGrpSpPr>
          <p:grpSpPr>
            <a:xfrm>
              <a:off x="1797015" y="4180139"/>
              <a:ext cx="2593959" cy="1374093"/>
              <a:chOff x="5653875" y="4565201"/>
              <a:chExt cx="2204964" cy="1168032"/>
            </a:xfrm>
          </p:grpSpPr>
          <p:sp>
            <p:nvSpPr>
              <p:cNvPr id="115" name="AutoShape 4"/>
              <p:cNvSpPr>
                <a:spLocks noChangeAspect="1" noChangeArrowheads="1"/>
              </p:cNvSpPr>
              <p:nvPr/>
            </p:nvSpPr>
            <p:spPr bwMode="auto">
              <a:xfrm>
                <a:off x="6683947" y="4858167"/>
                <a:ext cx="656200" cy="578321"/>
              </a:xfrm>
              <a:prstGeom prst="hexagon">
                <a:avLst>
                  <a:gd name="adj" fmla="val 27042"/>
                  <a:gd name="vf" fmla="val 115470"/>
                </a:avLst>
              </a:prstGeom>
              <a:solidFill>
                <a:schemeClr val="accent1"/>
              </a:solidFill>
              <a:ln w="19050">
                <a:noFill/>
                <a:miter lim="800000"/>
                <a:headEnd/>
                <a:tailEnd/>
              </a:ln>
            </p:spPr>
            <p:txBody>
              <a:bodyPr lIns="0" tIns="0" rIns="0" bIns="0" anchor="ctr">
                <a:normAutofit/>
              </a:bodyPr>
              <a:lstStyle/>
              <a:p>
                <a:pPr algn="ctr">
                  <a:defRPr/>
                </a:pPr>
                <a:r>
                  <a:rPr lang="en-US" sz="400" b="1" dirty="0" smtClean="0">
                    <a:solidFill>
                      <a:schemeClr val="bg1"/>
                    </a:solidFill>
                  </a:rPr>
                  <a:t>Hypo-these 3</a:t>
                </a:r>
                <a:endParaRPr lang="en-US" sz="400" b="1" dirty="0">
                  <a:solidFill>
                    <a:schemeClr val="bg1"/>
                  </a:solidFill>
                  <a:latin typeface="Arial"/>
                </a:endParaRPr>
              </a:p>
            </p:txBody>
          </p:sp>
          <p:sp>
            <p:nvSpPr>
              <p:cNvPr id="125" name="AutoShape 4"/>
              <p:cNvSpPr>
                <a:spLocks noChangeAspect="1" noChangeArrowheads="1"/>
              </p:cNvSpPr>
              <p:nvPr/>
            </p:nvSpPr>
            <p:spPr bwMode="auto">
              <a:xfrm>
                <a:off x="7202639" y="4565201"/>
                <a:ext cx="656200" cy="578321"/>
              </a:xfrm>
              <a:prstGeom prst="hexagon">
                <a:avLst>
                  <a:gd name="adj" fmla="val 27042"/>
                  <a:gd name="vf" fmla="val 115470"/>
                </a:avLst>
              </a:prstGeom>
              <a:solidFill>
                <a:schemeClr val="accent1"/>
              </a:solidFill>
              <a:ln w="19050">
                <a:noFill/>
                <a:miter lim="800000"/>
                <a:headEnd/>
                <a:tailEnd/>
              </a:ln>
            </p:spPr>
            <p:txBody>
              <a:bodyPr lIns="0" tIns="0" rIns="0" bIns="0" anchor="ctr">
                <a:normAutofit/>
              </a:bodyPr>
              <a:lstStyle/>
              <a:p>
                <a:pPr algn="ctr">
                  <a:defRPr/>
                </a:pPr>
                <a:r>
                  <a:rPr lang="en-US" sz="400" b="1" dirty="0" smtClean="0">
                    <a:solidFill>
                      <a:schemeClr val="bg1"/>
                    </a:solidFill>
                  </a:rPr>
                  <a:t>Hypo-these 4</a:t>
                </a:r>
                <a:endParaRPr lang="en-US" sz="400" b="1" dirty="0">
                  <a:solidFill>
                    <a:schemeClr val="bg1"/>
                  </a:solidFill>
                  <a:latin typeface="Arial"/>
                </a:endParaRPr>
              </a:p>
            </p:txBody>
          </p:sp>
          <p:sp>
            <p:nvSpPr>
              <p:cNvPr id="130" name="AutoShape 4"/>
              <p:cNvSpPr>
                <a:spLocks noChangeAspect="1" noChangeArrowheads="1"/>
              </p:cNvSpPr>
              <p:nvPr/>
            </p:nvSpPr>
            <p:spPr bwMode="auto">
              <a:xfrm>
                <a:off x="7197751" y="5154912"/>
                <a:ext cx="656200" cy="578321"/>
              </a:xfrm>
              <a:prstGeom prst="hexagon">
                <a:avLst>
                  <a:gd name="adj" fmla="val 27042"/>
                  <a:gd name="vf" fmla="val 115470"/>
                </a:avLst>
              </a:prstGeom>
              <a:solidFill>
                <a:schemeClr val="accent1"/>
              </a:solidFill>
              <a:ln w="19050">
                <a:noFill/>
                <a:miter lim="800000"/>
                <a:headEnd/>
                <a:tailEnd/>
              </a:ln>
            </p:spPr>
            <p:txBody>
              <a:bodyPr lIns="0" tIns="0" rIns="0" bIns="0" anchor="ctr">
                <a:normAutofit/>
              </a:bodyPr>
              <a:lstStyle/>
              <a:p>
                <a:pPr algn="ctr">
                  <a:defRPr/>
                </a:pPr>
                <a:r>
                  <a:rPr lang="en-US" sz="400" b="1" dirty="0" smtClean="0">
                    <a:solidFill>
                      <a:schemeClr val="bg1"/>
                    </a:solidFill>
                  </a:rPr>
                  <a:t>Hypo-these </a:t>
                </a:r>
                <a:r>
                  <a:rPr lang="en-US" sz="400" b="1" dirty="0">
                    <a:solidFill>
                      <a:schemeClr val="bg1"/>
                    </a:solidFill>
                  </a:rPr>
                  <a:t>5</a:t>
                </a:r>
                <a:endParaRPr lang="en-US" sz="400" b="1" dirty="0">
                  <a:solidFill>
                    <a:schemeClr val="bg1"/>
                  </a:solidFill>
                  <a:latin typeface="Arial"/>
                </a:endParaRPr>
              </a:p>
            </p:txBody>
          </p:sp>
          <p:sp>
            <p:nvSpPr>
              <p:cNvPr id="131" name="AutoShape 4"/>
              <p:cNvSpPr>
                <a:spLocks noChangeAspect="1" noChangeArrowheads="1"/>
              </p:cNvSpPr>
              <p:nvPr/>
            </p:nvSpPr>
            <p:spPr bwMode="auto">
              <a:xfrm>
                <a:off x="6168003" y="5153216"/>
                <a:ext cx="656200" cy="578321"/>
              </a:xfrm>
              <a:prstGeom prst="hexagon">
                <a:avLst>
                  <a:gd name="adj" fmla="val 27042"/>
                  <a:gd name="vf" fmla="val 115470"/>
                </a:avLst>
              </a:prstGeom>
              <a:solidFill>
                <a:schemeClr val="accent1"/>
              </a:solidFill>
              <a:ln w="19050">
                <a:noFill/>
                <a:miter lim="800000"/>
                <a:headEnd/>
                <a:tailEnd/>
              </a:ln>
            </p:spPr>
            <p:txBody>
              <a:bodyPr lIns="0" tIns="0" rIns="0" bIns="0" anchor="ctr">
                <a:normAutofit/>
              </a:bodyPr>
              <a:lstStyle/>
              <a:p>
                <a:pPr algn="ctr">
                  <a:defRPr/>
                </a:pPr>
                <a:r>
                  <a:rPr lang="en-US" sz="400" b="1" dirty="0" smtClean="0">
                    <a:solidFill>
                      <a:schemeClr val="bg1"/>
                    </a:solidFill>
                  </a:rPr>
                  <a:t>Hypo-these 2</a:t>
                </a:r>
                <a:endParaRPr lang="en-US" sz="400" b="1" dirty="0">
                  <a:solidFill>
                    <a:schemeClr val="bg1"/>
                  </a:solidFill>
                  <a:latin typeface="Arial"/>
                </a:endParaRPr>
              </a:p>
            </p:txBody>
          </p:sp>
          <p:sp>
            <p:nvSpPr>
              <p:cNvPr id="132" name="AutoShape 4"/>
              <p:cNvSpPr>
                <a:spLocks noChangeAspect="1" noChangeArrowheads="1"/>
              </p:cNvSpPr>
              <p:nvPr/>
            </p:nvSpPr>
            <p:spPr bwMode="auto">
              <a:xfrm>
                <a:off x="5653875" y="4858166"/>
                <a:ext cx="656200" cy="578321"/>
              </a:xfrm>
              <a:prstGeom prst="hexagon">
                <a:avLst>
                  <a:gd name="adj" fmla="val 27042"/>
                  <a:gd name="vf" fmla="val 115470"/>
                </a:avLst>
              </a:prstGeom>
              <a:solidFill>
                <a:schemeClr val="accent1"/>
              </a:solidFill>
              <a:ln w="19050">
                <a:noFill/>
                <a:miter lim="800000"/>
                <a:headEnd/>
                <a:tailEnd/>
              </a:ln>
            </p:spPr>
            <p:txBody>
              <a:bodyPr lIns="0" tIns="0" rIns="0" bIns="0" anchor="ctr">
                <a:normAutofit/>
              </a:bodyPr>
              <a:lstStyle/>
              <a:p>
                <a:pPr algn="ctr">
                  <a:defRPr/>
                </a:pPr>
                <a:r>
                  <a:rPr lang="en-US" sz="400" b="1" dirty="0" smtClean="0">
                    <a:solidFill>
                      <a:schemeClr val="bg1"/>
                    </a:solidFill>
                  </a:rPr>
                  <a:t>Hypo-these 1</a:t>
                </a:r>
                <a:endParaRPr lang="en-US" sz="400" b="1" dirty="0">
                  <a:solidFill>
                    <a:schemeClr val="bg1"/>
                  </a:solidFill>
                  <a:latin typeface="Arial"/>
                </a:endParaRPr>
              </a:p>
            </p:txBody>
          </p:sp>
        </p:grpSp>
        <p:sp>
          <p:nvSpPr>
            <p:cNvPr id="135" name="Textfeld 41"/>
            <p:cNvSpPr txBox="1">
              <a:spLocks noChangeAspect="1"/>
            </p:cNvSpPr>
            <p:nvPr/>
          </p:nvSpPr>
          <p:spPr>
            <a:xfrm>
              <a:off x="4128106" y="4123081"/>
              <a:ext cx="191867" cy="152925"/>
            </a:xfrm>
            <a:prstGeom prst="rect">
              <a:avLst/>
            </a:prstGeom>
            <a:noFill/>
          </p:spPr>
          <p:txBody>
            <a:bodyPr wrap="square" lIns="0" tIns="0" rIns="0" bIns="0" rtlCol="0">
              <a:spAutoFit/>
            </a:bodyPr>
            <a:lstStyle/>
            <a:p>
              <a:r>
                <a:rPr lang="de-DE" sz="400" dirty="0" smtClean="0">
                  <a:solidFill>
                    <a:srgbClr val="E2001A"/>
                  </a:solidFill>
                  <a:latin typeface="Zapf Dingbats"/>
                  <a:ea typeface="Zapf Dingbats"/>
                  <a:cs typeface="Zapf Dingbats"/>
                  <a:sym typeface="Zapf Dingbats"/>
                </a:rPr>
                <a:t>✗</a:t>
              </a:r>
              <a:endParaRPr lang="de-DE" sz="400" dirty="0">
                <a:solidFill>
                  <a:srgbClr val="E2001A"/>
                </a:solidFill>
              </a:endParaRPr>
            </a:p>
          </p:txBody>
        </p:sp>
        <p:sp>
          <p:nvSpPr>
            <p:cNvPr id="136" name="Textfeld 42"/>
            <p:cNvSpPr txBox="1">
              <a:spLocks noChangeAspect="1"/>
            </p:cNvSpPr>
            <p:nvPr/>
          </p:nvSpPr>
          <p:spPr>
            <a:xfrm>
              <a:off x="2244249" y="4417393"/>
              <a:ext cx="436748" cy="152925"/>
            </a:xfrm>
            <a:prstGeom prst="rect">
              <a:avLst/>
            </a:prstGeom>
            <a:noFill/>
          </p:spPr>
          <p:txBody>
            <a:bodyPr wrap="square" lIns="0" tIns="0" rIns="0" bIns="0" rtlCol="0">
              <a:spAutoFit/>
            </a:bodyPr>
            <a:lstStyle/>
            <a:p>
              <a:r>
                <a:rPr lang="de-DE" sz="400" dirty="0" smtClean="0">
                  <a:solidFill>
                    <a:srgbClr val="E2001A"/>
                  </a:solidFill>
                  <a:latin typeface="Zapf Dingbats"/>
                  <a:ea typeface="Zapf Dingbats"/>
                  <a:cs typeface="Zapf Dingbats"/>
                  <a:sym typeface="Zapf Dingbats"/>
                </a:rPr>
                <a:t>✗</a:t>
              </a:r>
              <a:endParaRPr lang="de-DE" sz="400" dirty="0">
                <a:solidFill>
                  <a:srgbClr val="E2001A"/>
                </a:solidFill>
              </a:endParaRPr>
            </a:p>
          </p:txBody>
        </p:sp>
        <p:sp>
          <p:nvSpPr>
            <p:cNvPr id="138" name="Rechteck 44"/>
            <p:cNvSpPr>
              <a:spLocks noChangeAspect="1"/>
            </p:cNvSpPr>
            <p:nvPr/>
          </p:nvSpPr>
          <p:spPr>
            <a:xfrm>
              <a:off x="4103949" y="4775177"/>
              <a:ext cx="223843" cy="152925"/>
            </a:xfrm>
            <a:prstGeom prst="rect">
              <a:avLst/>
            </a:prstGeom>
            <a:noFill/>
          </p:spPr>
          <p:txBody>
            <a:bodyPr wrap="square" lIns="0" tIns="0" rIns="0" bIns="0" rtlCol="0">
              <a:spAutoFit/>
            </a:bodyPr>
            <a:lstStyle/>
            <a:p>
              <a:r>
                <a:rPr lang="de-DE" sz="400" dirty="0" smtClean="0">
                  <a:solidFill>
                    <a:schemeClr val="accent3"/>
                  </a:solidFill>
                  <a:latin typeface="Zapf Dingbats"/>
                  <a:ea typeface="Zapf Dingbats"/>
                  <a:cs typeface="Zapf Dingbats"/>
                  <a:sym typeface="Zapf Dingbats"/>
                </a:rPr>
                <a:t>✓</a:t>
              </a:r>
              <a:endParaRPr lang="de-DE" sz="400" dirty="0">
                <a:solidFill>
                  <a:schemeClr val="accent3"/>
                </a:solidFill>
                <a:latin typeface="Zapf Dingbats"/>
                <a:ea typeface="Zapf Dingbats"/>
                <a:cs typeface="Zapf Dingbats"/>
              </a:endParaRPr>
            </a:p>
          </p:txBody>
        </p:sp>
        <p:sp>
          <p:nvSpPr>
            <p:cNvPr id="139" name="Rechteck 45"/>
            <p:cNvSpPr>
              <a:spLocks noChangeAspect="1"/>
            </p:cNvSpPr>
            <p:nvPr/>
          </p:nvSpPr>
          <p:spPr>
            <a:xfrm>
              <a:off x="2879813" y="4772181"/>
              <a:ext cx="223843" cy="152925"/>
            </a:xfrm>
            <a:prstGeom prst="rect">
              <a:avLst/>
            </a:prstGeom>
            <a:noFill/>
          </p:spPr>
          <p:txBody>
            <a:bodyPr wrap="square" lIns="0" tIns="0" rIns="0" bIns="0" rtlCol="0">
              <a:spAutoFit/>
            </a:bodyPr>
            <a:lstStyle/>
            <a:p>
              <a:r>
                <a:rPr lang="de-DE" sz="400" dirty="0" smtClean="0">
                  <a:solidFill>
                    <a:schemeClr val="accent3"/>
                  </a:solidFill>
                  <a:latin typeface="Zapf Dingbats"/>
                  <a:ea typeface="Zapf Dingbats"/>
                  <a:cs typeface="Zapf Dingbats"/>
                  <a:sym typeface="Zapf Dingbats"/>
                </a:rPr>
                <a:t>✓</a:t>
              </a:r>
              <a:endParaRPr lang="de-DE" sz="400" dirty="0">
                <a:solidFill>
                  <a:schemeClr val="accent3"/>
                </a:solidFill>
                <a:latin typeface="Zapf Dingbats"/>
                <a:ea typeface="Zapf Dingbats"/>
                <a:cs typeface="Zapf Dingbats"/>
              </a:endParaRPr>
            </a:p>
          </p:txBody>
        </p:sp>
        <p:sp>
          <p:nvSpPr>
            <p:cNvPr id="140" name="Textfeld 46"/>
            <p:cNvSpPr txBox="1">
              <a:spLocks noChangeAspect="1"/>
            </p:cNvSpPr>
            <p:nvPr/>
          </p:nvSpPr>
          <p:spPr>
            <a:xfrm>
              <a:off x="3503986" y="4417393"/>
              <a:ext cx="191867" cy="152925"/>
            </a:xfrm>
            <a:prstGeom prst="rect">
              <a:avLst/>
            </a:prstGeom>
            <a:noFill/>
          </p:spPr>
          <p:txBody>
            <a:bodyPr wrap="square" lIns="0" tIns="0" rIns="0" bIns="0" rtlCol="0">
              <a:spAutoFit/>
            </a:bodyPr>
            <a:lstStyle/>
            <a:p>
              <a:r>
                <a:rPr lang="de-DE" sz="400" dirty="0" smtClean="0">
                  <a:solidFill>
                    <a:srgbClr val="E2001A"/>
                  </a:solidFill>
                  <a:latin typeface="Zapf Dingbats"/>
                  <a:ea typeface="Zapf Dingbats"/>
                  <a:cs typeface="Zapf Dingbats"/>
                  <a:sym typeface="Zapf Dingbats"/>
                </a:rPr>
                <a:t>✗</a:t>
              </a:r>
              <a:endParaRPr lang="de-DE" sz="400" dirty="0">
                <a:solidFill>
                  <a:srgbClr val="E2001A"/>
                </a:solidFill>
              </a:endParaRPr>
            </a:p>
          </p:txBody>
        </p:sp>
      </p:grpSp>
      <p:sp>
        <p:nvSpPr>
          <p:cNvPr id="133" name="Textfeld 132"/>
          <p:cNvSpPr txBox="1"/>
          <p:nvPr/>
        </p:nvSpPr>
        <p:spPr>
          <a:xfrm rot="867799">
            <a:off x="7370096" y="963063"/>
            <a:ext cx="1497009" cy="647956"/>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Nicht Teil der Aufwands-schätzung</a:t>
            </a:r>
            <a:endParaRPr lang="de-DE" sz="1400" dirty="0">
              <a:solidFill>
                <a:schemeClr val="bg1"/>
              </a:solidFill>
            </a:endParaRPr>
          </a:p>
        </p:txBody>
      </p:sp>
    </p:spTree>
    <p:extLst>
      <p:ext uri="{BB962C8B-B14F-4D97-AF65-F5344CB8AC3E}">
        <p14:creationId xmlns:p14="http://schemas.microsoft.com/office/powerpoint/2010/main" val="4084740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Gerade Verbindung 83"/>
          <p:cNvCxnSpPr/>
          <p:nvPr/>
        </p:nvCxnSpPr>
        <p:spPr>
          <a:xfrm>
            <a:off x="5771300" y="2330060"/>
            <a:ext cx="0" cy="576064"/>
          </a:xfrm>
          <a:prstGeom prst="line">
            <a:avLst/>
          </a:prstGeom>
          <a:ln w="63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de-DE" sz="1600" dirty="0" smtClean="0"/>
              <a:t>Die Teilprozesse des in den quantitativen Interviews validierten Workflows werden mit am Markt erhältlichen Lösungen abgeglichen.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Ebene 4: Technologische Anforderungen</a:t>
            </a:r>
            <a:endParaRPr lang="de-DE" kern="0" dirty="0">
              <a:solidFill>
                <a:schemeClr val="accent1"/>
              </a:solidFill>
            </a:endParaRPr>
          </a:p>
        </p:txBody>
      </p:sp>
      <p:grpSp>
        <p:nvGrpSpPr>
          <p:cNvPr id="13" name="Gruppierung 12"/>
          <p:cNvGrpSpPr/>
          <p:nvPr/>
        </p:nvGrpSpPr>
        <p:grpSpPr>
          <a:xfrm>
            <a:off x="8378265" y="967218"/>
            <a:ext cx="356886" cy="534191"/>
            <a:chOff x="5580112" y="1350509"/>
            <a:chExt cx="3168600" cy="4742787"/>
          </a:xfrm>
        </p:grpSpPr>
        <p:sp>
          <p:nvSpPr>
            <p:cNvPr id="14" name="Rechteck 7"/>
            <p:cNvSpPr/>
            <p:nvPr/>
          </p:nvSpPr>
          <p:spPr bwMode="auto">
            <a:xfrm>
              <a:off x="5580112" y="374405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5" name="Gleichschenkliges Dreieck 14"/>
            <p:cNvSpPr/>
            <p:nvPr/>
          </p:nvSpPr>
          <p:spPr bwMode="auto">
            <a:xfrm>
              <a:off x="5581649" y="1350509"/>
              <a:ext cx="3167063" cy="1151458"/>
            </a:xfrm>
            <a:prstGeom prst="triangle">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6" name="Rechteck 7"/>
            <p:cNvSpPr/>
            <p:nvPr/>
          </p:nvSpPr>
          <p:spPr bwMode="auto">
            <a:xfrm>
              <a:off x="5581650" y="2546949"/>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7" name="Rechteck 7"/>
            <p:cNvSpPr/>
            <p:nvPr/>
          </p:nvSpPr>
          <p:spPr bwMode="auto">
            <a:xfrm>
              <a:off x="5581651" y="4941168"/>
              <a:ext cx="3166908" cy="1152128"/>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8" name="Rechteck 7"/>
          <p:cNvSpPr/>
          <p:nvPr/>
        </p:nvSpPr>
        <p:spPr>
          <a:xfrm>
            <a:off x="1145270" y="3578101"/>
            <a:ext cx="2630427" cy="461665"/>
          </a:xfrm>
          <a:prstGeom prst="rect">
            <a:avLst/>
          </a:prstGeom>
        </p:spPr>
        <p:txBody>
          <a:bodyPr wrap="square">
            <a:spAutoFit/>
          </a:bodyPr>
          <a:lstStyle/>
          <a:p>
            <a:pPr algn="r"/>
            <a:r>
              <a:rPr lang="de-DE" sz="1200" dirty="0"/>
              <a:t>Isolation von </a:t>
            </a:r>
            <a:r>
              <a:rPr lang="de-DE" sz="1200" dirty="0" smtClean="0"/>
              <a:t>Teilprozessen</a:t>
            </a:r>
          </a:p>
          <a:p>
            <a:pPr algn="r"/>
            <a:r>
              <a:rPr lang="de-DE" sz="1200" dirty="0" smtClean="0"/>
              <a:t>innerhalb des Workflows</a:t>
            </a:r>
            <a:endParaRPr lang="de-DE" sz="1200" dirty="0"/>
          </a:p>
        </p:txBody>
      </p:sp>
      <p:sp>
        <p:nvSpPr>
          <p:cNvPr id="10" name="Rechteck 9"/>
          <p:cNvSpPr/>
          <p:nvPr/>
        </p:nvSpPr>
        <p:spPr>
          <a:xfrm>
            <a:off x="1581486" y="4836740"/>
            <a:ext cx="2192076" cy="461665"/>
          </a:xfrm>
          <a:prstGeom prst="rect">
            <a:avLst/>
          </a:prstGeom>
        </p:spPr>
        <p:txBody>
          <a:bodyPr wrap="square">
            <a:spAutoFit/>
          </a:bodyPr>
          <a:lstStyle/>
          <a:p>
            <a:pPr algn="r"/>
            <a:r>
              <a:rPr lang="de-DE" sz="1200" dirty="0"/>
              <a:t>Ableitung von Anforderungen</a:t>
            </a:r>
            <a:br>
              <a:rPr lang="de-DE" sz="1200" dirty="0"/>
            </a:br>
            <a:r>
              <a:rPr lang="de-DE" sz="1200" dirty="0"/>
              <a:t>an die Technologien</a:t>
            </a:r>
          </a:p>
        </p:txBody>
      </p:sp>
      <p:pic>
        <p:nvPicPr>
          <p:cNvPr id="19" name="Bild 18" descr="kund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948" y="2194803"/>
            <a:ext cx="938835" cy="1056502"/>
          </a:xfrm>
          <a:prstGeom prst="rect">
            <a:avLst/>
          </a:prstGeom>
        </p:spPr>
      </p:pic>
      <p:pic>
        <p:nvPicPr>
          <p:cNvPr id="18" name="Bild 17" descr="anbieter.png"/>
          <p:cNvPicPr>
            <a:picLocks noChangeAspect="1"/>
          </p:cNvPicPr>
          <p:nvPr/>
        </p:nvPicPr>
        <p:blipFill rotWithShape="1">
          <a:blip r:embed="rId3" cstate="print">
            <a:extLst>
              <a:ext uri="{28A0092B-C50C-407E-A947-70E740481C1C}">
                <a14:useLocalDpi xmlns:a14="http://schemas.microsoft.com/office/drawing/2010/main" val="0"/>
              </a:ext>
            </a:extLst>
          </a:blip>
          <a:srcRect l="4543"/>
          <a:stretch/>
        </p:blipFill>
        <p:spPr>
          <a:xfrm>
            <a:off x="6750635" y="2270126"/>
            <a:ext cx="917709" cy="960247"/>
          </a:xfrm>
          <a:prstGeom prst="rect">
            <a:avLst/>
          </a:prstGeom>
        </p:spPr>
      </p:pic>
      <p:sp>
        <p:nvSpPr>
          <p:cNvPr id="36" name="Gleichschenkliges Dreieck 35"/>
          <p:cNvSpPr/>
          <p:nvPr/>
        </p:nvSpPr>
        <p:spPr bwMode="auto">
          <a:xfrm>
            <a:off x="3939713" y="2810186"/>
            <a:ext cx="3659447" cy="1476164"/>
          </a:xfrm>
          <a:custGeom>
            <a:avLst/>
            <a:gdLst/>
            <a:ahLst/>
            <a:cxnLst/>
            <a:rect l="l" t="t" r="r" b="b"/>
            <a:pathLst>
              <a:path w="4870724" h="1476164">
                <a:moveTo>
                  <a:pt x="2433503" y="0"/>
                </a:moveTo>
                <a:lnTo>
                  <a:pt x="4863773" y="504056"/>
                </a:lnTo>
                <a:lnTo>
                  <a:pt x="4870724" y="504056"/>
                </a:lnTo>
                <a:lnTo>
                  <a:pt x="4870724" y="1476164"/>
                </a:lnTo>
                <a:lnTo>
                  <a:pt x="0" y="1476164"/>
                </a:lnTo>
                <a:lnTo>
                  <a:pt x="0" y="504056"/>
                </a:lnTo>
                <a:lnTo>
                  <a:pt x="3233" y="504056"/>
                </a:lnTo>
                <a:close/>
              </a:path>
            </a:pathLst>
          </a:custGeom>
          <a:solidFill>
            <a:srgbClr val="FFFFFF"/>
          </a:solidFill>
          <a:ln>
            <a:solidFill>
              <a:schemeClr val="accent3"/>
            </a:solidFill>
            <a:prstDash val="dash"/>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25" name="Bild 24" descr="6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9942" y="3545663"/>
            <a:ext cx="528128" cy="528128"/>
          </a:xfrm>
          <a:prstGeom prst="rect">
            <a:avLst/>
          </a:prstGeom>
        </p:spPr>
      </p:pic>
      <p:pic>
        <p:nvPicPr>
          <p:cNvPr id="26" name="Bild 25" descr="17.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5550" y="3545663"/>
            <a:ext cx="528128" cy="528128"/>
          </a:xfrm>
          <a:prstGeom prst="rect">
            <a:avLst/>
          </a:prstGeom>
        </p:spPr>
      </p:pic>
      <p:pic>
        <p:nvPicPr>
          <p:cNvPr id="27" name="Bild 26" descr="25.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3844" y="3545663"/>
            <a:ext cx="528128" cy="528128"/>
          </a:xfrm>
          <a:prstGeom prst="rect">
            <a:avLst/>
          </a:prstGeom>
        </p:spPr>
      </p:pic>
      <p:pic>
        <p:nvPicPr>
          <p:cNvPr id="28" name="Bild 27" descr="3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7746" y="3545663"/>
            <a:ext cx="528128" cy="528128"/>
          </a:xfrm>
          <a:prstGeom prst="rect">
            <a:avLst/>
          </a:prstGeom>
        </p:spPr>
      </p:pic>
      <p:pic>
        <p:nvPicPr>
          <p:cNvPr id="29" name="Bild 28" descr="0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1648" y="3545663"/>
            <a:ext cx="528128" cy="528128"/>
          </a:xfrm>
          <a:prstGeom prst="rect">
            <a:avLst/>
          </a:prstGeom>
        </p:spPr>
      </p:pic>
      <p:cxnSp>
        <p:nvCxnSpPr>
          <p:cNvPr id="7" name="Gerade Verbindung 6"/>
          <p:cNvCxnSpPr>
            <a:stCxn id="26" idx="3"/>
            <a:endCxn id="29" idx="1"/>
          </p:cNvCxnSpPr>
          <p:nvPr/>
        </p:nvCxnSpPr>
        <p:spPr>
          <a:xfrm>
            <a:off x="4593678" y="3809727"/>
            <a:ext cx="197970"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stCxn id="29" idx="3"/>
            <a:endCxn id="28" idx="1"/>
          </p:cNvCxnSpPr>
          <p:nvPr/>
        </p:nvCxnSpPr>
        <p:spPr>
          <a:xfrm>
            <a:off x="5319776" y="3809727"/>
            <a:ext cx="197970"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a:stCxn id="28" idx="3"/>
            <a:endCxn id="27" idx="1"/>
          </p:cNvCxnSpPr>
          <p:nvPr/>
        </p:nvCxnSpPr>
        <p:spPr>
          <a:xfrm>
            <a:off x="6045874" y="3809727"/>
            <a:ext cx="197970"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a:stCxn id="27" idx="3"/>
            <a:endCxn id="25" idx="1"/>
          </p:cNvCxnSpPr>
          <p:nvPr/>
        </p:nvCxnSpPr>
        <p:spPr>
          <a:xfrm>
            <a:off x="6771972" y="3809727"/>
            <a:ext cx="197970" cy="0"/>
          </a:xfrm>
          <a:prstGeom prst="line">
            <a:avLst/>
          </a:prstGeom>
          <a:ln w="12700">
            <a:solidFill>
              <a:srgbClr val="009EE0"/>
            </a:solidFill>
          </a:ln>
        </p:spPr>
        <p:style>
          <a:lnRef idx="1">
            <a:schemeClr val="accent1"/>
          </a:lnRef>
          <a:fillRef idx="0">
            <a:schemeClr val="accent1"/>
          </a:fillRef>
          <a:effectRef idx="0">
            <a:schemeClr val="accent1"/>
          </a:effectRef>
          <a:fontRef idx="minor">
            <a:schemeClr val="tx1"/>
          </a:fontRef>
        </p:style>
      </p:cxnSp>
      <p:pic>
        <p:nvPicPr>
          <p:cNvPr id="20" name="Bild 19" descr="28.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799" y="2482835"/>
            <a:ext cx="857065" cy="857065"/>
          </a:xfrm>
          <a:prstGeom prst="rect">
            <a:avLst/>
          </a:prstGeom>
        </p:spPr>
      </p:pic>
      <p:sp>
        <p:nvSpPr>
          <p:cNvPr id="39" name="Rechteck 38"/>
          <p:cNvSpPr/>
          <p:nvPr/>
        </p:nvSpPr>
        <p:spPr bwMode="auto">
          <a:xfrm>
            <a:off x="3935245" y="4268208"/>
            <a:ext cx="3678846" cy="288032"/>
          </a:xfrm>
          <a:prstGeom prst="rect">
            <a:avLst/>
          </a:prstGeom>
          <a:solidFill>
            <a:srgbClr val="97BF0D"/>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200" dirty="0">
                <a:solidFill>
                  <a:schemeClr val="bg1"/>
                </a:solidFill>
              </a:rPr>
              <a:t>W</a:t>
            </a:r>
            <a:r>
              <a:rPr lang="de-DE" sz="1200" dirty="0" smtClean="0">
                <a:solidFill>
                  <a:schemeClr val="bg1"/>
                </a:solidFill>
              </a:rPr>
              <a:t>orkflow</a:t>
            </a:r>
            <a:endParaRPr lang="de-DE" sz="1400" dirty="0">
              <a:solidFill>
                <a:schemeClr val="bg1"/>
              </a:solidFill>
            </a:endParaRPr>
          </a:p>
        </p:txBody>
      </p:sp>
      <p:sp>
        <p:nvSpPr>
          <p:cNvPr id="38" name="L-Form 37"/>
          <p:cNvSpPr>
            <a:spLocks noChangeAspect="1"/>
          </p:cNvSpPr>
          <p:nvPr/>
        </p:nvSpPr>
        <p:spPr bwMode="auto">
          <a:xfrm rot="8100000" flipH="1" flipV="1">
            <a:off x="4233168" y="4514908"/>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0" name="L-Form 39"/>
          <p:cNvSpPr>
            <a:spLocks noChangeAspect="1"/>
          </p:cNvSpPr>
          <p:nvPr/>
        </p:nvSpPr>
        <p:spPr bwMode="auto">
          <a:xfrm rot="8100000" flipH="1" flipV="1">
            <a:off x="7140388" y="4514908"/>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2" name="L-Form 41"/>
          <p:cNvSpPr>
            <a:spLocks noChangeAspect="1"/>
          </p:cNvSpPr>
          <p:nvPr/>
        </p:nvSpPr>
        <p:spPr bwMode="auto">
          <a:xfrm rot="8100000" flipH="1" flipV="1">
            <a:off x="6413583" y="4514908"/>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3" name="L-Form 42"/>
          <p:cNvSpPr>
            <a:spLocks noChangeAspect="1"/>
          </p:cNvSpPr>
          <p:nvPr/>
        </p:nvSpPr>
        <p:spPr bwMode="auto">
          <a:xfrm rot="8100000" flipH="1" flipV="1">
            <a:off x="4959973" y="4514908"/>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7" name="L-Form 46"/>
          <p:cNvSpPr>
            <a:spLocks noChangeAspect="1"/>
          </p:cNvSpPr>
          <p:nvPr/>
        </p:nvSpPr>
        <p:spPr bwMode="auto">
          <a:xfrm rot="8100000" flipH="1" flipV="1">
            <a:off x="5686778" y="4514908"/>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9" name="Bild 8" descr="49.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4345" y="4811409"/>
            <a:ext cx="528128" cy="528128"/>
          </a:xfrm>
          <a:prstGeom prst="rect">
            <a:avLst/>
          </a:prstGeom>
        </p:spPr>
      </p:pic>
      <p:pic>
        <p:nvPicPr>
          <p:cNvPr id="48" name="Bild 47" descr="49.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1953" y="4811409"/>
            <a:ext cx="528128" cy="528128"/>
          </a:xfrm>
          <a:prstGeom prst="rect">
            <a:avLst/>
          </a:prstGeom>
        </p:spPr>
      </p:pic>
      <p:pic>
        <p:nvPicPr>
          <p:cNvPr id="49" name="Bild 48" descr="49.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19561" y="4811409"/>
            <a:ext cx="528128" cy="528128"/>
          </a:xfrm>
          <a:prstGeom prst="rect">
            <a:avLst/>
          </a:prstGeom>
        </p:spPr>
      </p:pic>
      <p:pic>
        <p:nvPicPr>
          <p:cNvPr id="50" name="Bild 49" descr="49.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47169" y="4811409"/>
            <a:ext cx="528128" cy="528128"/>
          </a:xfrm>
          <a:prstGeom prst="rect">
            <a:avLst/>
          </a:prstGeom>
        </p:spPr>
      </p:pic>
      <p:pic>
        <p:nvPicPr>
          <p:cNvPr id="55" name="Bild 54" descr="49.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74778" y="4799477"/>
            <a:ext cx="528128" cy="528128"/>
          </a:xfrm>
          <a:prstGeom prst="rect">
            <a:avLst/>
          </a:prstGeom>
        </p:spPr>
      </p:pic>
      <p:sp>
        <p:nvSpPr>
          <p:cNvPr id="56" name="L-Form 55"/>
          <p:cNvSpPr>
            <a:spLocks noChangeAspect="1"/>
          </p:cNvSpPr>
          <p:nvPr/>
        </p:nvSpPr>
        <p:spPr bwMode="auto">
          <a:xfrm rot="8100000" flipH="1" flipV="1">
            <a:off x="4233167" y="5325569"/>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7" name="L-Form 56"/>
          <p:cNvSpPr>
            <a:spLocks noChangeAspect="1"/>
          </p:cNvSpPr>
          <p:nvPr/>
        </p:nvSpPr>
        <p:spPr bwMode="auto">
          <a:xfrm rot="8100000" flipH="1" flipV="1">
            <a:off x="7140387" y="5325569"/>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8" name="L-Form 57"/>
          <p:cNvSpPr>
            <a:spLocks noChangeAspect="1"/>
          </p:cNvSpPr>
          <p:nvPr/>
        </p:nvSpPr>
        <p:spPr bwMode="auto">
          <a:xfrm rot="8100000" flipH="1" flipV="1">
            <a:off x="6413582" y="5325569"/>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9" name="L-Form 58"/>
          <p:cNvSpPr>
            <a:spLocks noChangeAspect="1"/>
          </p:cNvSpPr>
          <p:nvPr/>
        </p:nvSpPr>
        <p:spPr bwMode="auto">
          <a:xfrm rot="8100000" flipH="1" flipV="1">
            <a:off x="4959972" y="5325569"/>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0" name="L-Form 59"/>
          <p:cNvSpPr>
            <a:spLocks noChangeAspect="1"/>
          </p:cNvSpPr>
          <p:nvPr/>
        </p:nvSpPr>
        <p:spPr bwMode="auto">
          <a:xfrm rot="8100000" flipH="1" flipV="1">
            <a:off x="5686777" y="5325569"/>
            <a:ext cx="190546" cy="190525"/>
          </a:xfrm>
          <a:prstGeom prst="corner">
            <a:avLst>
              <a:gd name="adj1" fmla="val 13492"/>
              <a:gd name="adj2" fmla="val 13872"/>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pic>
        <p:nvPicPr>
          <p:cNvPr id="32" name="Bild 31" descr="4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7837" y="5632104"/>
            <a:ext cx="528128" cy="528128"/>
          </a:xfrm>
          <a:prstGeom prst="rect">
            <a:avLst/>
          </a:prstGeom>
        </p:spPr>
      </p:pic>
      <p:pic>
        <p:nvPicPr>
          <p:cNvPr id="34" name="Bild 33" descr="14.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94572" y="5632104"/>
            <a:ext cx="528128" cy="528128"/>
          </a:xfrm>
          <a:prstGeom prst="rect">
            <a:avLst/>
          </a:prstGeom>
        </p:spPr>
      </p:pic>
      <p:pic>
        <p:nvPicPr>
          <p:cNvPr id="61" name="Bild 60" descr="4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21307" y="5632104"/>
            <a:ext cx="528128" cy="528128"/>
          </a:xfrm>
          <a:prstGeom prst="rect">
            <a:avLst/>
          </a:prstGeom>
        </p:spPr>
      </p:pic>
      <p:pic>
        <p:nvPicPr>
          <p:cNvPr id="62" name="Bild 61" descr="4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74778" y="5632104"/>
            <a:ext cx="528128" cy="528128"/>
          </a:xfrm>
          <a:prstGeom prst="rect">
            <a:avLst/>
          </a:prstGeom>
        </p:spPr>
      </p:pic>
      <p:pic>
        <p:nvPicPr>
          <p:cNvPr id="63" name="Bild 62" descr="14.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48042" y="5632104"/>
            <a:ext cx="528128" cy="528128"/>
          </a:xfrm>
          <a:prstGeom prst="rect">
            <a:avLst/>
          </a:prstGeom>
        </p:spPr>
      </p:pic>
      <p:sp>
        <p:nvSpPr>
          <p:cNvPr id="67" name="Rechteck 66"/>
          <p:cNvSpPr/>
          <p:nvPr/>
        </p:nvSpPr>
        <p:spPr>
          <a:xfrm>
            <a:off x="2037173" y="5573370"/>
            <a:ext cx="1733016" cy="646331"/>
          </a:xfrm>
          <a:prstGeom prst="rect">
            <a:avLst/>
          </a:prstGeom>
        </p:spPr>
        <p:txBody>
          <a:bodyPr wrap="none">
            <a:spAutoFit/>
          </a:bodyPr>
          <a:lstStyle/>
          <a:p>
            <a:pPr algn="r"/>
            <a:r>
              <a:rPr lang="de-DE" sz="1200" dirty="0" smtClean="0"/>
              <a:t>Qualitative Beurteilung </a:t>
            </a:r>
          </a:p>
          <a:p>
            <a:pPr algn="r"/>
            <a:r>
              <a:rPr lang="de-DE" sz="1200" dirty="0"/>
              <a:t>d</a:t>
            </a:r>
            <a:r>
              <a:rPr lang="de-DE" sz="1200" dirty="0" smtClean="0"/>
              <a:t>es </a:t>
            </a:r>
            <a:r>
              <a:rPr lang="de-DE" sz="1200" dirty="0" err="1" smtClean="0"/>
              <a:t>Fits</a:t>
            </a:r>
            <a:r>
              <a:rPr lang="de-DE" sz="1200" dirty="0" smtClean="0"/>
              <a:t> zu am Markt</a:t>
            </a:r>
          </a:p>
          <a:p>
            <a:pPr algn="r"/>
            <a:r>
              <a:rPr lang="de-DE" sz="1200" dirty="0" smtClean="0"/>
              <a:t>erhältlichen Lösungen</a:t>
            </a:r>
            <a:endParaRPr lang="de-DE" sz="1200" dirty="0"/>
          </a:p>
        </p:txBody>
      </p:sp>
      <p:sp>
        <p:nvSpPr>
          <p:cNvPr id="85" name="Rechteck 84"/>
          <p:cNvSpPr/>
          <p:nvPr/>
        </p:nvSpPr>
        <p:spPr>
          <a:xfrm>
            <a:off x="1145270" y="2677844"/>
            <a:ext cx="2630427" cy="461665"/>
          </a:xfrm>
          <a:prstGeom prst="rect">
            <a:avLst/>
          </a:prstGeom>
        </p:spPr>
        <p:txBody>
          <a:bodyPr wrap="square">
            <a:spAutoFit/>
          </a:bodyPr>
          <a:lstStyle/>
          <a:p>
            <a:pPr algn="r"/>
            <a:r>
              <a:rPr lang="de-DE" sz="1200" dirty="0" smtClean="0"/>
              <a:t>Ableitung des IT-seitigen Unterstützungsprozesses</a:t>
            </a:r>
            <a:endParaRPr lang="de-DE" sz="1200" dirty="0"/>
          </a:p>
        </p:txBody>
      </p:sp>
      <p:sp>
        <p:nvSpPr>
          <p:cNvPr id="79" name="Rechteck 78"/>
          <p:cNvSpPr/>
          <p:nvPr/>
        </p:nvSpPr>
        <p:spPr bwMode="auto">
          <a:xfrm>
            <a:off x="5155879" y="1336300"/>
            <a:ext cx="1219970" cy="1041438"/>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0" name="Textfeld 79"/>
          <p:cNvSpPr txBox="1"/>
          <p:nvPr/>
        </p:nvSpPr>
        <p:spPr>
          <a:xfrm>
            <a:off x="5102357" y="1731005"/>
            <a:ext cx="612279" cy="246221"/>
          </a:xfrm>
          <a:prstGeom prst="rect">
            <a:avLst/>
          </a:prstGeom>
          <a:noFill/>
        </p:spPr>
        <p:txBody>
          <a:bodyPr wrap="none" rtlCol="0">
            <a:spAutoFit/>
          </a:bodyPr>
          <a:lstStyle/>
          <a:p>
            <a:r>
              <a:rPr lang="de-DE" sz="1000" dirty="0" smtClean="0">
                <a:solidFill>
                  <a:schemeClr val="bg1"/>
                </a:solidFill>
              </a:rPr>
              <a:t>Service </a:t>
            </a:r>
            <a:endParaRPr lang="de-DE" sz="1400" dirty="0">
              <a:solidFill>
                <a:schemeClr val="bg1"/>
              </a:solidFill>
            </a:endParaRPr>
          </a:p>
        </p:txBody>
      </p:sp>
      <p:sp>
        <p:nvSpPr>
          <p:cNvPr id="81" name="Textfeld 80"/>
          <p:cNvSpPr txBox="1"/>
          <p:nvPr/>
        </p:nvSpPr>
        <p:spPr>
          <a:xfrm>
            <a:off x="5443911" y="2096852"/>
            <a:ext cx="1011465" cy="246221"/>
          </a:xfrm>
          <a:prstGeom prst="rect">
            <a:avLst/>
          </a:prstGeom>
          <a:noFill/>
        </p:spPr>
        <p:txBody>
          <a:bodyPr wrap="none" rtlCol="0">
            <a:spAutoFit/>
          </a:bodyPr>
          <a:lstStyle/>
          <a:p>
            <a:r>
              <a:rPr lang="de-DE" sz="1000" dirty="0" err="1" smtClean="0">
                <a:solidFill>
                  <a:schemeClr val="bg1"/>
                </a:solidFill>
              </a:rPr>
              <a:t>Pain</a:t>
            </a:r>
            <a:r>
              <a:rPr lang="de-DE" sz="1000" dirty="0" smtClean="0">
                <a:solidFill>
                  <a:schemeClr val="bg1"/>
                </a:solidFill>
              </a:rPr>
              <a:t> </a:t>
            </a:r>
            <a:r>
              <a:rPr lang="de-DE" sz="1000" dirty="0" err="1" smtClean="0">
                <a:solidFill>
                  <a:schemeClr val="bg1"/>
                </a:solidFill>
              </a:rPr>
              <a:t>Relievers</a:t>
            </a:r>
            <a:endParaRPr lang="de-DE" sz="1400" dirty="0">
              <a:solidFill>
                <a:schemeClr val="bg1"/>
              </a:solidFill>
            </a:endParaRPr>
          </a:p>
        </p:txBody>
      </p:sp>
      <p:sp>
        <p:nvSpPr>
          <p:cNvPr id="82" name="Textfeld 81"/>
          <p:cNvSpPr txBox="1"/>
          <p:nvPr/>
        </p:nvSpPr>
        <p:spPr>
          <a:xfrm>
            <a:off x="5407907" y="1304764"/>
            <a:ext cx="982911" cy="246221"/>
          </a:xfrm>
          <a:prstGeom prst="rect">
            <a:avLst/>
          </a:prstGeom>
          <a:noFill/>
        </p:spPr>
        <p:txBody>
          <a:bodyPr wrap="none" rtlCol="0">
            <a:spAutoFit/>
          </a:bodyPr>
          <a:lstStyle/>
          <a:p>
            <a:r>
              <a:rPr lang="de-DE" sz="1000" dirty="0" err="1" smtClean="0">
                <a:solidFill>
                  <a:schemeClr val="bg1"/>
                </a:solidFill>
              </a:rPr>
              <a:t>Gain</a:t>
            </a:r>
            <a:r>
              <a:rPr lang="de-DE" sz="1000" dirty="0" smtClean="0">
                <a:solidFill>
                  <a:schemeClr val="bg1"/>
                </a:solidFill>
              </a:rPr>
              <a:t> </a:t>
            </a:r>
            <a:r>
              <a:rPr lang="de-DE" sz="1000" dirty="0" err="1" smtClean="0">
                <a:solidFill>
                  <a:schemeClr val="bg1"/>
                </a:solidFill>
              </a:rPr>
              <a:t>Creators</a:t>
            </a:r>
            <a:endParaRPr lang="de-DE" sz="1400" dirty="0">
              <a:solidFill>
                <a:schemeClr val="bg1"/>
              </a:solidFill>
            </a:endParaRPr>
          </a:p>
        </p:txBody>
      </p:sp>
      <p:cxnSp>
        <p:nvCxnSpPr>
          <p:cNvPr id="86" name="Gerade Verbindung 85"/>
          <p:cNvCxnSpPr/>
          <p:nvPr/>
        </p:nvCxnSpPr>
        <p:spPr>
          <a:xfrm>
            <a:off x="5079617" y="1304764"/>
            <a:ext cx="598562" cy="5368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nvCxnSpPr>
        <p:spPr>
          <a:xfrm flipH="1">
            <a:off x="5822517" y="1858067"/>
            <a:ext cx="65461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nvCxnSpPr>
        <p:spPr>
          <a:xfrm flipV="1">
            <a:off x="5140004" y="1942775"/>
            <a:ext cx="540060" cy="468052"/>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8" name="Bild 77" descr="gift_icon.png"/>
          <p:cNvPicPr>
            <a:picLocks noChangeAspect="1"/>
          </p:cNvPicPr>
          <p:nvPr/>
        </p:nvPicPr>
        <p:blipFill>
          <a:blip r:embed="rId13" cstate="print">
            <a:extLst>
              <a:ext uri="{BEBA8EAE-BF5A-486C-A8C5-ECC9F3942E4B}">
                <a14:imgProps xmlns:a14="http://schemas.microsoft.com/office/drawing/2010/main">
                  <a14:imgLayer r:embed="rId14">
                    <a14:imgEffect>
                      <a14:colorTemperature colorTemp="11500"/>
                    </a14:imgEffect>
                    <a14:imgEffect>
                      <a14:saturation sat="0"/>
                    </a14:imgEffect>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5479915" y="1550261"/>
            <a:ext cx="617503" cy="617503"/>
          </a:xfrm>
          <a:prstGeom prst="rect">
            <a:avLst/>
          </a:prstGeom>
        </p:spPr>
      </p:pic>
      <p:sp>
        <p:nvSpPr>
          <p:cNvPr id="65"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
        <p:nvSpPr>
          <p:cNvPr id="66" name="Textfeld 65"/>
          <p:cNvSpPr txBox="1"/>
          <p:nvPr/>
        </p:nvSpPr>
        <p:spPr>
          <a:xfrm rot="867799">
            <a:off x="7370096" y="963063"/>
            <a:ext cx="1497009" cy="647956"/>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Nicht Teil der Aufwands-schätzung</a:t>
            </a:r>
            <a:endParaRPr lang="de-DE" sz="1400" dirty="0">
              <a:solidFill>
                <a:schemeClr val="bg1"/>
              </a:solidFill>
            </a:endParaRPr>
          </a:p>
        </p:txBody>
      </p:sp>
    </p:spTree>
    <p:extLst>
      <p:ext uri="{BB962C8B-B14F-4D97-AF65-F5344CB8AC3E}">
        <p14:creationId xmlns:p14="http://schemas.microsoft.com/office/powerpoint/2010/main" val="42274349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hteck 7"/>
          <p:cNvSpPr/>
          <p:nvPr/>
        </p:nvSpPr>
        <p:spPr bwMode="auto">
          <a:xfrm>
            <a:off x="4487176" y="4977172"/>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08" name="Textfeld 107"/>
          <p:cNvSpPr txBox="1"/>
          <p:nvPr/>
        </p:nvSpPr>
        <p:spPr>
          <a:xfrm>
            <a:off x="4491201" y="4941168"/>
            <a:ext cx="2088232" cy="1188132"/>
          </a:xfrm>
          <a:prstGeom prst="rect">
            <a:avLst/>
          </a:prstGeom>
          <a:noFill/>
        </p:spPr>
        <p:txBody>
          <a:bodyPr wrap="square" lIns="36000" rtlCol="0" anchor="t">
            <a:noAutofit/>
          </a:bodyPr>
          <a:lstStyle>
            <a:defPPr>
              <a:defRPr lang="de-DE"/>
            </a:defPPr>
            <a:lvl1pPr marL="36000">
              <a:spcBef>
                <a:spcPts val="150"/>
              </a:spcBef>
              <a:defRPr sz="1200"/>
            </a:lvl1pPr>
          </a:lstStyle>
          <a:p>
            <a:r>
              <a:rPr lang="de-DE" dirty="0"/>
              <a:t>Quantitative Dokumentation</a:t>
            </a:r>
          </a:p>
          <a:p>
            <a:pPr marL="285750" indent="-176400">
              <a:buFont typeface="Arial"/>
              <a:buChar char="•"/>
            </a:pPr>
            <a:r>
              <a:rPr lang="de-DE" sz="1100" dirty="0"/>
              <a:t>Marktgröße</a:t>
            </a:r>
          </a:p>
          <a:p>
            <a:pPr marL="285750" indent="-176400">
              <a:buFont typeface="Arial"/>
              <a:buChar char="•"/>
            </a:pPr>
            <a:r>
              <a:rPr lang="de-DE" sz="1100" dirty="0"/>
              <a:t>Technologische Umwelt</a:t>
            </a:r>
          </a:p>
          <a:p>
            <a:pPr marL="285750" indent="-176400">
              <a:buFont typeface="Arial"/>
              <a:buChar char="•"/>
            </a:pPr>
            <a:r>
              <a:rPr lang="de-DE" sz="1100" dirty="0"/>
              <a:t>Anbieter</a:t>
            </a:r>
          </a:p>
          <a:p>
            <a:pPr marL="285750" indent="-176400">
              <a:buFont typeface="Arial"/>
              <a:buChar char="•"/>
            </a:pPr>
            <a:r>
              <a:rPr lang="de-DE" sz="1100" dirty="0"/>
              <a:t>Wettbewerber</a:t>
            </a:r>
          </a:p>
          <a:p>
            <a:endParaRPr lang="de-DE" dirty="0"/>
          </a:p>
        </p:txBody>
      </p:sp>
      <p:sp>
        <p:nvSpPr>
          <p:cNvPr id="89" name="Rechteck 7"/>
          <p:cNvSpPr/>
          <p:nvPr/>
        </p:nvSpPr>
        <p:spPr bwMode="auto">
          <a:xfrm>
            <a:off x="6660481" y="3753036"/>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8" name="Rechteck 7"/>
          <p:cNvSpPr/>
          <p:nvPr/>
        </p:nvSpPr>
        <p:spPr bwMode="auto">
          <a:xfrm>
            <a:off x="2314370" y="3753706"/>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12" name="Textfeld 111"/>
          <p:cNvSpPr txBox="1"/>
          <p:nvPr/>
        </p:nvSpPr>
        <p:spPr>
          <a:xfrm>
            <a:off x="2313099" y="3726103"/>
            <a:ext cx="2088232"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r>
              <a:rPr lang="de-DE" dirty="0" smtClean="0"/>
              <a:t>Iterativ überarbeitete Customer </a:t>
            </a:r>
            <a:r>
              <a:rPr lang="de-DE" dirty="0" err="1" smtClean="0"/>
              <a:t>Profiles</a:t>
            </a:r>
            <a:r>
              <a:rPr lang="de-DE" dirty="0" smtClean="0"/>
              <a:t> für </a:t>
            </a:r>
            <a:br>
              <a:rPr lang="de-DE" dirty="0" smtClean="0"/>
            </a:br>
            <a:r>
              <a:rPr lang="de-DE" dirty="0" smtClean="0"/>
              <a:t>Kunden &amp; Anbieter</a:t>
            </a:r>
            <a:endParaRPr lang="de-DE" dirty="0"/>
          </a:p>
        </p:txBody>
      </p:sp>
      <p:sp>
        <p:nvSpPr>
          <p:cNvPr id="90" name="Rechteck 7"/>
          <p:cNvSpPr/>
          <p:nvPr/>
        </p:nvSpPr>
        <p:spPr bwMode="auto">
          <a:xfrm>
            <a:off x="4487425" y="3753036"/>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09" name="Textfeld 108"/>
          <p:cNvSpPr txBox="1"/>
          <p:nvPr/>
        </p:nvSpPr>
        <p:spPr>
          <a:xfrm>
            <a:off x="4491201" y="3726103"/>
            <a:ext cx="2088232"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r>
              <a:rPr lang="de-DE" dirty="0" smtClean="0"/>
              <a:t>Opinion </a:t>
            </a:r>
            <a:r>
              <a:rPr lang="de-DE" dirty="0" err="1" smtClean="0"/>
              <a:t>Leaders</a:t>
            </a:r>
            <a:r>
              <a:rPr lang="de-DE" dirty="0" smtClean="0"/>
              <a:t> der Anbieter</a:t>
            </a:r>
            <a:endParaRPr lang="de-DE" dirty="0"/>
          </a:p>
        </p:txBody>
      </p:sp>
      <p:sp>
        <p:nvSpPr>
          <p:cNvPr id="92" name="Rechteck 7"/>
          <p:cNvSpPr/>
          <p:nvPr/>
        </p:nvSpPr>
        <p:spPr bwMode="auto">
          <a:xfrm>
            <a:off x="2314121" y="4977842"/>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93" name="Rechteck 7"/>
          <p:cNvSpPr/>
          <p:nvPr/>
        </p:nvSpPr>
        <p:spPr bwMode="auto">
          <a:xfrm>
            <a:off x="6660232" y="4977172"/>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91" name="Rechteck 7"/>
          <p:cNvSpPr/>
          <p:nvPr/>
        </p:nvSpPr>
        <p:spPr bwMode="auto">
          <a:xfrm>
            <a:off x="2303747" y="2537971"/>
            <a:ext cx="3172295"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 name="Titel 1"/>
          <p:cNvSpPr>
            <a:spLocks noGrp="1"/>
          </p:cNvSpPr>
          <p:nvPr>
            <p:ph type="title"/>
          </p:nvPr>
        </p:nvSpPr>
        <p:spPr/>
        <p:txBody>
          <a:bodyPr/>
          <a:lstStyle/>
          <a:p>
            <a:r>
              <a:rPr lang="de-DE" sz="1600" dirty="0" smtClean="0"/>
              <a:t>Die Liefergegenstände werden nach Beendigung der jeweiligen Phase an den Kunden übergeben.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Zusammenfassung der Liefergegenstände</a:t>
            </a:r>
            <a:endParaRPr lang="de-DE" kern="0" dirty="0">
              <a:solidFill>
                <a:schemeClr val="accent1"/>
              </a:solidFill>
            </a:endParaRPr>
          </a:p>
        </p:txBody>
      </p:sp>
      <p:sp>
        <p:nvSpPr>
          <p:cNvPr id="12" name="Textfeld 11"/>
          <p:cNvSpPr txBox="1"/>
          <p:nvPr/>
        </p:nvSpPr>
        <p:spPr>
          <a:xfrm>
            <a:off x="4492931" y="1174188"/>
            <a:ext cx="1243933" cy="202584"/>
          </a:xfrm>
          <a:prstGeom prst="rect">
            <a:avLst/>
          </a:prstGeom>
          <a:noFill/>
        </p:spPr>
        <p:txBody>
          <a:bodyPr wrap="none" rtlCol="0">
            <a:spAutoFit/>
          </a:bodyPr>
          <a:lstStyle/>
          <a:p>
            <a:r>
              <a:rPr lang="de-DE" sz="1600" dirty="0" smtClean="0">
                <a:solidFill>
                  <a:schemeClr val="bg1"/>
                </a:solidFill>
                <a:latin typeface="+mj-lt"/>
              </a:rPr>
              <a:t>Zielsetzung</a:t>
            </a:r>
            <a:endParaRPr lang="de-DE" sz="1600" dirty="0">
              <a:solidFill>
                <a:schemeClr val="bg1"/>
              </a:solidFill>
              <a:latin typeface="+mj-lt"/>
            </a:endParaRPr>
          </a:p>
        </p:txBody>
      </p:sp>
      <p:sp>
        <p:nvSpPr>
          <p:cNvPr id="53"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a:t>
            </a:r>
            <a:r>
              <a:rPr lang="de-DE" dirty="0" smtClean="0"/>
              <a:t>Erstgespräch mit Kunde, </a:t>
            </a:r>
            <a:r>
              <a:rPr lang="de-DE" dirty="0" err="1" smtClean="0"/>
              <a:t>delta</a:t>
            </a:r>
            <a:r>
              <a:rPr lang="de-DE" dirty="0" smtClean="0"/>
              <a:t> </a:t>
            </a:r>
            <a:r>
              <a:rPr lang="de-DE" dirty="0"/>
              <a:t>Karlsruhe </a:t>
            </a:r>
            <a:r>
              <a:rPr lang="de-DE" dirty="0" smtClean="0"/>
              <a:t>GmbH</a:t>
            </a:r>
            <a:endParaRPr lang="de-DE" dirty="0"/>
          </a:p>
        </p:txBody>
      </p:sp>
      <p:sp>
        <p:nvSpPr>
          <p:cNvPr id="17" name="Rechteck 7"/>
          <p:cNvSpPr/>
          <p:nvPr/>
        </p:nvSpPr>
        <p:spPr bwMode="auto">
          <a:xfrm>
            <a:off x="2305050" y="1341438"/>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19" name="Rechteck 7"/>
          <p:cNvSpPr/>
          <p:nvPr/>
        </p:nvSpPr>
        <p:spPr bwMode="auto">
          <a:xfrm>
            <a:off x="5530082" y="2541348"/>
            <a:ext cx="32186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3" name="Textfeld 22"/>
          <p:cNvSpPr txBox="1"/>
          <p:nvPr/>
        </p:nvSpPr>
        <p:spPr>
          <a:xfrm>
            <a:off x="763718" y="4474807"/>
            <a:ext cx="1602735" cy="523220"/>
          </a:xfrm>
          <a:prstGeom prst="rect">
            <a:avLst/>
          </a:prstGeom>
          <a:noFill/>
        </p:spPr>
        <p:txBody>
          <a:bodyPr wrap="none" rtlCol="0">
            <a:spAutoFit/>
          </a:bodyPr>
          <a:lstStyle/>
          <a:p>
            <a:pPr algn="r"/>
            <a:r>
              <a:rPr lang="de-DE" sz="1400" dirty="0" smtClean="0">
                <a:solidFill>
                  <a:srgbClr val="009EE0"/>
                </a:solidFill>
              </a:rPr>
              <a:t>Value Proposition </a:t>
            </a:r>
          </a:p>
          <a:p>
            <a:pPr algn="r"/>
            <a:r>
              <a:rPr lang="de-DE" sz="1400" dirty="0" smtClean="0">
                <a:solidFill>
                  <a:srgbClr val="009EE0"/>
                </a:solidFill>
              </a:rPr>
              <a:t>Design</a:t>
            </a:r>
            <a:endParaRPr lang="de-DE" sz="1400" dirty="0">
              <a:solidFill>
                <a:srgbClr val="009EE0"/>
              </a:solidFill>
            </a:endParaRPr>
          </a:p>
        </p:txBody>
      </p:sp>
      <p:sp>
        <p:nvSpPr>
          <p:cNvPr id="24" name="Textfeld 23"/>
          <p:cNvSpPr txBox="1"/>
          <p:nvPr/>
        </p:nvSpPr>
        <p:spPr>
          <a:xfrm>
            <a:off x="1063981" y="3257771"/>
            <a:ext cx="1302472" cy="523220"/>
          </a:xfrm>
          <a:prstGeom prst="rect">
            <a:avLst/>
          </a:prstGeom>
          <a:noFill/>
        </p:spPr>
        <p:txBody>
          <a:bodyPr wrap="none" rtlCol="0">
            <a:spAutoFit/>
          </a:bodyPr>
          <a:lstStyle/>
          <a:p>
            <a:pPr algn="r"/>
            <a:r>
              <a:rPr lang="de-DE" sz="1400" dirty="0" smtClean="0">
                <a:solidFill>
                  <a:srgbClr val="009EE0"/>
                </a:solidFill>
              </a:rPr>
              <a:t>Zielgruppen &amp;</a:t>
            </a:r>
          </a:p>
          <a:p>
            <a:pPr algn="r"/>
            <a:r>
              <a:rPr lang="de-DE" sz="1400" dirty="0" smtClean="0">
                <a:solidFill>
                  <a:srgbClr val="009EE0"/>
                </a:solidFill>
              </a:rPr>
              <a:t>Workflow</a:t>
            </a:r>
            <a:endParaRPr lang="de-DE" sz="1400" dirty="0">
              <a:solidFill>
                <a:srgbClr val="009EE0"/>
              </a:solidFill>
            </a:endParaRPr>
          </a:p>
        </p:txBody>
      </p:sp>
      <p:sp>
        <p:nvSpPr>
          <p:cNvPr id="25" name="Textfeld 24"/>
          <p:cNvSpPr txBox="1"/>
          <p:nvPr/>
        </p:nvSpPr>
        <p:spPr>
          <a:xfrm>
            <a:off x="823372" y="2060848"/>
            <a:ext cx="1534010" cy="523220"/>
          </a:xfrm>
          <a:prstGeom prst="rect">
            <a:avLst/>
          </a:prstGeom>
          <a:noFill/>
        </p:spPr>
        <p:txBody>
          <a:bodyPr wrap="square" rtlCol="0">
            <a:spAutoFit/>
          </a:bodyPr>
          <a:lstStyle/>
          <a:p>
            <a:pPr algn="r"/>
            <a:r>
              <a:rPr lang="de-DE" sz="1400" dirty="0" smtClean="0">
                <a:solidFill>
                  <a:srgbClr val="009EE0"/>
                </a:solidFill>
              </a:rPr>
              <a:t>Technologische Anforderungen</a:t>
            </a:r>
            <a:endParaRPr lang="de-DE" sz="1400" dirty="0">
              <a:solidFill>
                <a:srgbClr val="009EE0"/>
              </a:solidFill>
            </a:endParaRPr>
          </a:p>
        </p:txBody>
      </p:sp>
      <p:sp>
        <p:nvSpPr>
          <p:cNvPr id="26" name="Textfeld 25"/>
          <p:cNvSpPr txBox="1"/>
          <p:nvPr/>
        </p:nvSpPr>
        <p:spPr>
          <a:xfrm>
            <a:off x="1115384" y="5884612"/>
            <a:ext cx="1242510" cy="307777"/>
          </a:xfrm>
          <a:prstGeom prst="rect">
            <a:avLst/>
          </a:prstGeom>
          <a:noFill/>
        </p:spPr>
        <p:txBody>
          <a:bodyPr wrap="none" rtlCol="0">
            <a:spAutoFit/>
          </a:bodyPr>
          <a:lstStyle/>
          <a:p>
            <a:pPr algn="r"/>
            <a:r>
              <a:rPr lang="de-DE" sz="1400" dirty="0" smtClean="0">
                <a:solidFill>
                  <a:srgbClr val="009EE0"/>
                </a:solidFill>
              </a:rPr>
              <a:t>Basisanalyse</a:t>
            </a:r>
            <a:endParaRPr lang="de-DE" sz="1400" dirty="0">
              <a:solidFill>
                <a:srgbClr val="009EE0"/>
              </a:solidFill>
            </a:endParaRPr>
          </a:p>
        </p:txBody>
      </p:sp>
      <p:sp>
        <p:nvSpPr>
          <p:cNvPr id="27" name="Textfeld 63"/>
          <p:cNvSpPr txBox="1"/>
          <p:nvPr/>
        </p:nvSpPr>
        <p:spPr>
          <a:xfrm>
            <a:off x="1889842" y="5205970"/>
            <a:ext cx="404267" cy="923330"/>
          </a:xfrm>
          <a:prstGeom prst="rect">
            <a:avLst/>
          </a:prstGeom>
          <a:noFill/>
        </p:spPr>
        <p:txBody>
          <a:bodyPr wrap="square" rtlCol="0">
            <a:spAutoFit/>
          </a:bodyPr>
          <a:lstStyle/>
          <a:p>
            <a:r>
              <a:rPr lang="de-DE" sz="5400" b="1" dirty="0" smtClean="0">
                <a:solidFill>
                  <a:srgbClr val="009EE0"/>
                </a:solidFill>
              </a:rPr>
              <a:t>1</a:t>
            </a:r>
            <a:endParaRPr lang="de-DE" sz="4600" b="1" dirty="0">
              <a:solidFill>
                <a:srgbClr val="009DE0"/>
              </a:solidFill>
            </a:endParaRPr>
          </a:p>
        </p:txBody>
      </p:sp>
      <p:sp>
        <p:nvSpPr>
          <p:cNvPr id="28" name="Textfeld 63"/>
          <p:cNvSpPr txBox="1"/>
          <p:nvPr/>
        </p:nvSpPr>
        <p:spPr>
          <a:xfrm>
            <a:off x="1808763" y="3783824"/>
            <a:ext cx="404267" cy="923330"/>
          </a:xfrm>
          <a:prstGeom prst="rect">
            <a:avLst/>
          </a:prstGeom>
          <a:noFill/>
        </p:spPr>
        <p:txBody>
          <a:bodyPr wrap="square" rtlCol="0">
            <a:spAutoFit/>
          </a:bodyPr>
          <a:lstStyle/>
          <a:p>
            <a:r>
              <a:rPr lang="de-DE" sz="5400" b="1" dirty="0" smtClean="0">
                <a:solidFill>
                  <a:srgbClr val="009EE0"/>
                </a:solidFill>
              </a:rPr>
              <a:t>2</a:t>
            </a:r>
            <a:endParaRPr lang="de-DE" sz="4600" b="1" dirty="0">
              <a:solidFill>
                <a:srgbClr val="009DE0"/>
              </a:solidFill>
            </a:endParaRPr>
          </a:p>
        </p:txBody>
      </p:sp>
      <p:sp>
        <p:nvSpPr>
          <p:cNvPr id="29" name="Textfeld 63"/>
          <p:cNvSpPr txBox="1"/>
          <p:nvPr/>
        </p:nvSpPr>
        <p:spPr>
          <a:xfrm>
            <a:off x="1808763" y="2573975"/>
            <a:ext cx="404267" cy="923330"/>
          </a:xfrm>
          <a:prstGeom prst="rect">
            <a:avLst/>
          </a:prstGeom>
          <a:noFill/>
        </p:spPr>
        <p:txBody>
          <a:bodyPr wrap="square" rtlCol="0">
            <a:spAutoFit/>
          </a:bodyPr>
          <a:lstStyle/>
          <a:p>
            <a:r>
              <a:rPr lang="de-DE" sz="5400" b="1" dirty="0">
                <a:solidFill>
                  <a:srgbClr val="009EE0"/>
                </a:solidFill>
              </a:rPr>
              <a:t>3</a:t>
            </a:r>
            <a:endParaRPr lang="de-DE" sz="4600" b="1" dirty="0">
              <a:solidFill>
                <a:srgbClr val="009DE0"/>
              </a:solidFill>
            </a:endParaRPr>
          </a:p>
        </p:txBody>
      </p:sp>
      <p:sp>
        <p:nvSpPr>
          <p:cNvPr id="30" name="Textfeld 29"/>
          <p:cNvSpPr txBox="1"/>
          <p:nvPr/>
        </p:nvSpPr>
        <p:spPr>
          <a:xfrm>
            <a:off x="1799692" y="1385843"/>
            <a:ext cx="404267" cy="923330"/>
          </a:xfrm>
          <a:prstGeom prst="rect">
            <a:avLst/>
          </a:prstGeom>
          <a:noFill/>
        </p:spPr>
        <p:txBody>
          <a:bodyPr wrap="square" rtlCol="0">
            <a:spAutoFit/>
          </a:bodyPr>
          <a:lstStyle/>
          <a:p>
            <a:r>
              <a:rPr lang="de-DE" sz="5400" b="1" dirty="0" smtClean="0">
                <a:solidFill>
                  <a:srgbClr val="009EE0"/>
                </a:solidFill>
              </a:rPr>
              <a:t>4</a:t>
            </a:r>
            <a:endParaRPr lang="de-DE" sz="4600" b="1" dirty="0">
              <a:solidFill>
                <a:srgbClr val="009DE0"/>
              </a:solidFill>
            </a:endParaRPr>
          </a:p>
        </p:txBody>
      </p:sp>
      <p:sp>
        <p:nvSpPr>
          <p:cNvPr id="44" name="Textfeld 43"/>
          <p:cNvSpPr txBox="1"/>
          <p:nvPr/>
        </p:nvSpPr>
        <p:spPr>
          <a:xfrm>
            <a:off x="2267744" y="404664"/>
            <a:ext cx="2052228" cy="468052"/>
          </a:xfrm>
          <a:prstGeom prst="rect">
            <a:avLst/>
          </a:prstGeom>
          <a:noFill/>
        </p:spPr>
        <p:txBody>
          <a:bodyPr wrap="square" lIns="36000" rtlCol="0" anchor="ctr">
            <a:noAutofit/>
          </a:bodyPr>
          <a:lstStyle/>
          <a:p>
            <a:pPr marL="36000">
              <a:spcBef>
                <a:spcPts val="0"/>
              </a:spcBef>
            </a:pPr>
            <a:endParaRPr lang="de-DE" sz="1200" dirty="0" smtClean="0"/>
          </a:p>
        </p:txBody>
      </p:sp>
      <p:sp>
        <p:nvSpPr>
          <p:cNvPr id="45" name="Textfeld 44"/>
          <p:cNvSpPr txBox="1"/>
          <p:nvPr/>
        </p:nvSpPr>
        <p:spPr>
          <a:xfrm>
            <a:off x="6651249" y="4941168"/>
            <a:ext cx="2088232" cy="1188132"/>
          </a:xfrm>
          <a:prstGeom prst="rect">
            <a:avLst/>
          </a:prstGeom>
          <a:noFill/>
        </p:spPr>
        <p:txBody>
          <a:bodyPr wrap="square" lIns="36000" rtlCol="0" anchor="t">
            <a:noAutofit/>
          </a:bodyPr>
          <a:lstStyle/>
          <a:p>
            <a:pPr marL="36000">
              <a:spcBef>
                <a:spcPts val="150"/>
              </a:spcBef>
            </a:pPr>
            <a:r>
              <a:rPr lang="de-DE" sz="1200" dirty="0" smtClean="0"/>
              <a:t>Qualitative Dokumentation</a:t>
            </a:r>
            <a:endParaRPr lang="de-DE" sz="1200" dirty="0" smtClean="0">
              <a:solidFill>
                <a:srgbClr val="009EE0"/>
              </a:solidFill>
            </a:endParaRPr>
          </a:p>
          <a:p>
            <a:pPr marL="285750" indent="-176400">
              <a:spcBef>
                <a:spcPts val="150"/>
              </a:spcBef>
              <a:buFont typeface="Arial"/>
              <a:buChar char="•"/>
            </a:pPr>
            <a:r>
              <a:rPr lang="de-DE" sz="1100" dirty="0"/>
              <a:t>Rechtliche Umwelt</a:t>
            </a:r>
          </a:p>
          <a:p>
            <a:pPr marL="285750" indent="-176400">
              <a:spcBef>
                <a:spcPts val="150"/>
              </a:spcBef>
              <a:buFont typeface="Arial"/>
              <a:buChar char="•"/>
            </a:pPr>
            <a:r>
              <a:rPr lang="de-DE" sz="1100" dirty="0"/>
              <a:t>Markttrends</a:t>
            </a:r>
          </a:p>
          <a:p>
            <a:pPr marL="285750" indent="-176400">
              <a:spcBef>
                <a:spcPts val="150"/>
              </a:spcBef>
              <a:buFont typeface="Arial"/>
              <a:buChar char="•"/>
            </a:pPr>
            <a:r>
              <a:rPr lang="de-DE" sz="1100" dirty="0"/>
              <a:t>Sozio-kulturelle Umwelt</a:t>
            </a:r>
          </a:p>
          <a:p>
            <a:pPr marL="285750" indent="-176400">
              <a:spcBef>
                <a:spcPts val="150"/>
              </a:spcBef>
              <a:buFont typeface="Arial"/>
              <a:buChar char="•"/>
            </a:pPr>
            <a:r>
              <a:rPr lang="de-DE" sz="1100" dirty="0"/>
              <a:t>Kunden</a:t>
            </a:r>
          </a:p>
          <a:p>
            <a:pPr marL="285750" indent="-176400">
              <a:spcBef>
                <a:spcPts val="150"/>
              </a:spcBef>
              <a:buFont typeface="Arial"/>
              <a:buChar char="•"/>
            </a:pPr>
            <a:r>
              <a:rPr lang="de-DE" sz="1100" dirty="0"/>
              <a:t>Substitute</a:t>
            </a:r>
          </a:p>
          <a:p>
            <a:pPr marL="36000">
              <a:spcBef>
                <a:spcPts val="0"/>
              </a:spcBef>
            </a:pPr>
            <a:endParaRPr lang="de-DE" sz="1200" dirty="0" smtClean="0"/>
          </a:p>
        </p:txBody>
      </p:sp>
      <p:sp>
        <p:nvSpPr>
          <p:cNvPr id="67" name="Textfeld 66"/>
          <p:cNvSpPr txBox="1"/>
          <p:nvPr/>
        </p:nvSpPr>
        <p:spPr>
          <a:xfrm>
            <a:off x="2339752" y="4977172"/>
            <a:ext cx="2052402" cy="1152128"/>
          </a:xfrm>
          <a:prstGeom prst="rect">
            <a:avLst/>
          </a:prstGeom>
          <a:noFill/>
        </p:spPr>
        <p:txBody>
          <a:bodyPr wrap="square" lIns="36000" rtlCol="0" anchor="ctr">
            <a:noAutofit/>
          </a:bodyPr>
          <a:lstStyle/>
          <a:p>
            <a:pPr marL="36000" algn="ctr">
              <a:spcBef>
                <a:spcPts val="0"/>
              </a:spcBef>
            </a:pPr>
            <a:r>
              <a:rPr lang="de-DE" sz="1200" dirty="0" smtClean="0"/>
              <a:t>Executive Summary </a:t>
            </a:r>
            <a:r>
              <a:rPr lang="de-DE" sz="1200" dirty="0"/>
              <a:t>des Marktüberblicks</a:t>
            </a:r>
          </a:p>
        </p:txBody>
      </p:sp>
      <p:sp>
        <p:nvSpPr>
          <p:cNvPr id="79" name="Rechteck 7"/>
          <p:cNvSpPr/>
          <p:nvPr/>
        </p:nvSpPr>
        <p:spPr bwMode="auto">
          <a:xfrm>
            <a:off x="6651161" y="1340768"/>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7" name="Rechteck 7"/>
          <p:cNvSpPr/>
          <p:nvPr/>
        </p:nvSpPr>
        <p:spPr bwMode="auto">
          <a:xfrm>
            <a:off x="4478105" y="1340768"/>
            <a:ext cx="2088232" cy="1152128"/>
          </a:xfrm>
          <a:prstGeom prst="rect">
            <a:avLst/>
          </a:prstGeom>
          <a:solidFill>
            <a:srgbClr val="D9D9D9"/>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85" name="Textfeld 84"/>
          <p:cNvSpPr txBox="1"/>
          <p:nvPr/>
        </p:nvSpPr>
        <p:spPr>
          <a:xfrm>
            <a:off x="6624228" y="656692"/>
            <a:ext cx="2124236" cy="432048"/>
          </a:xfrm>
          <a:prstGeom prst="rect">
            <a:avLst/>
          </a:prstGeom>
          <a:noFill/>
        </p:spPr>
        <p:txBody>
          <a:bodyPr wrap="square" lIns="36000" rtlCol="0" anchor="ctr">
            <a:noAutofit/>
          </a:bodyPr>
          <a:lstStyle/>
          <a:p>
            <a:pPr marL="36000">
              <a:spcBef>
                <a:spcPts val="0"/>
              </a:spcBef>
            </a:pPr>
            <a:endParaRPr lang="de-DE" sz="1200" dirty="0" smtClean="0"/>
          </a:p>
        </p:txBody>
      </p:sp>
      <p:sp>
        <p:nvSpPr>
          <p:cNvPr id="86" name="Textfeld 85"/>
          <p:cNvSpPr txBox="1"/>
          <p:nvPr/>
        </p:nvSpPr>
        <p:spPr>
          <a:xfrm>
            <a:off x="4788024" y="512676"/>
            <a:ext cx="1476164" cy="648072"/>
          </a:xfrm>
          <a:prstGeom prst="rect">
            <a:avLst/>
          </a:prstGeom>
          <a:noFill/>
        </p:spPr>
        <p:txBody>
          <a:bodyPr wrap="square" lIns="36000" rtlCol="0" anchor="ctr">
            <a:noAutofit/>
          </a:bodyPr>
          <a:lstStyle/>
          <a:p>
            <a:pPr marL="36000">
              <a:spcBef>
                <a:spcPts val="0"/>
              </a:spcBef>
            </a:pPr>
            <a:endParaRPr lang="de-DE" sz="1200" dirty="0" smtClean="0"/>
          </a:p>
        </p:txBody>
      </p:sp>
      <p:sp>
        <p:nvSpPr>
          <p:cNvPr id="131" name="Textfeld 130"/>
          <p:cNvSpPr txBox="1"/>
          <p:nvPr/>
        </p:nvSpPr>
        <p:spPr>
          <a:xfrm>
            <a:off x="6660512" y="3735174"/>
            <a:ext cx="2088232"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r>
              <a:rPr lang="de-DE" dirty="0" smtClean="0"/>
              <a:t>Abgeleitete Hypothesen</a:t>
            </a:r>
            <a:endParaRPr lang="de-DE" dirty="0"/>
          </a:p>
        </p:txBody>
      </p:sp>
      <p:sp>
        <p:nvSpPr>
          <p:cNvPr id="133" name="Textfeld 132"/>
          <p:cNvSpPr txBox="1"/>
          <p:nvPr/>
        </p:nvSpPr>
        <p:spPr>
          <a:xfrm>
            <a:off x="2313099" y="2511038"/>
            <a:ext cx="3014986" cy="1188132"/>
          </a:xfrm>
          <a:prstGeom prst="rect">
            <a:avLst/>
          </a:prstGeom>
          <a:noFill/>
        </p:spPr>
        <p:txBody>
          <a:bodyPr wrap="square" lIns="36000" rtlCol="0" anchor="ctr">
            <a:noAutofit/>
          </a:bodyPr>
          <a:lstStyle>
            <a:defPPr>
              <a:defRPr lang="de-DE"/>
            </a:defPPr>
            <a:lvl1pPr marL="36000">
              <a:spcBef>
                <a:spcPts val="150"/>
              </a:spcBef>
              <a:defRPr sz="1200"/>
            </a:lvl1pPr>
          </a:lstStyle>
          <a:p>
            <a:r>
              <a:rPr lang="de-DE" dirty="0" smtClean="0"/>
              <a:t>Auswertung der quantitativen Interviews</a:t>
            </a:r>
          </a:p>
          <a:p>
            <a:pPr marL="208800" indent="-136800">
              <a:buFont typeface="Arial"/>
              <a:buChar char="•"/>
            </a:pPr>
            <a:r>
              <a:rPr lang="de-DE" sz="1100" dirty="0"/>
              <a:t>Hypothesen</a:t>
            </a:r>
          </a:p>
          <a:p>
            <a:pPr marL="208800" indent="-136800">
              <a:buFont typeface="Arial"/>
              <a:buChar char="•"/>
            </a:pPr>
            <a:r>
              <a:rPr lang="de-DE" sz="1100" dirty="0"/>
              <a:t>Workflow</a:t>
            </a:r>
          </a:p>
          <a:p>
            <a:pPr marL="208800" indent="-136800">
              <a:buFont typeface="Arial"/>
              <a:buChar char="•"/>
            </a:pPr>
            <a:r>
              <a:rPr lang="de-DE" sz="1100" dirty="0"/>
              <a:t>Customer </a:t>
            </a:r>
            <a:r>
              <a:rPr lang="de-DE" sz="1100" dirty="0" err="1"/>
              <a:t>Profiles</a:t>
            </a:r>
            <a:endParaRPr lang="de-DE" sz="1100" dirty="0"/>
          </a:p>
          <a:p>
            <a:pPr marL="208800" indent="-136800">
              <a:buFont typeface="Arial"/>
              <a:buChar char="•"/>
            </a:pPr>
            <a:r>
              <a:rPr lang="de-DE" sz="1100" dirty="0"/>
              <a:t>Kunden- &amp; Anbietersegmentierung</a:t>
            </a:r>
          </a:p>
        </p:txBody>
      </p:sp>
      <p:sp>
        <p:nvSpPr>
          <p:cNvPr id="136" name="Textfeld 135"/>
          <p:cNvSpPr txBox="1"/>
          <p:nvPr/>
        </p:nvSpPr>
        <p:spPr>
          <a:xfrm>
            <a:off x="5734423" y="2511038"/>
            <a:ext cx="2904805"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r>
              <a:rPr lang="de-DE" dirty="0" smtClean="0"/>
              <a:t>Qualitative Validierung des Geschäftsmodelles</a:t>
            </a:r>
          </a:p>
          <a:p>
            <a:pPr algn="ctr"/>
            <a:endParaRPr lang="de-DE" sz="1100" dirty="0"/>
          </a:p>
        </p:txBody>
      </p:sp>
      <p:sp>
        <p:nvSpPr>
          <p:cNvPr id="97" name="Textfeld 96"/>
          <p:cNvSpPr txBox="1"/>
          <p:nvPr/>
        </p:nvSpPr>
        <p:spPr>
          <a:xfrm>
            <a:off x="2313099" y="1313835"/>
            <a:ext cx="2088232"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spcBef>
                <a:spcPts val="0"/>
              </a:spcBef>
            </a:pPr>
            <a:r>
              <a:rPr lang="de-DE" dirty="0"/>
              <a:t>Technologische Anforderungen</a:t>
            </a:r>
          </a:p>
        </p:txBody>
      </p:sp>
      <p:sp>
        <p:nvSpPr>
          <p:cNvPr id="98" name="Textfeld 97"/>
          <p:cNvSpPr txBox="1"/>
          <p:nvPr/>
        </p:nvSpPr>
        <p:spPr>
          <a:xfrm>
            <a:off x="4481850" y="1304764"/>
            <a:ext cx="2088232"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spcBef>
                <a:spcPts val="0"/>
              </a:spcBef>
            </a:pPr>
            <a:r>
              <a:rPr lang="de-DE" dirty="0"/>
              <a:t>Qualitative Bewertung </a:t>
            </a:r>
            <a:endParaRPr lang="de-DE" dirty="0" smtClean="0"/>
          </a:p>
          <a:p>
            <a:pPr algn="ctr">
              <a:spcBef>
                <a:spcPts val="0"/>
              </a:spcBef>
            </a:pPr>
            <a:r>
              <a:rPr lang="de-DE" dirty="0"/>
              <a:t>d</a:t>
            </a:r>
            <a:r>
              <a:rPr lang="de-DE" dirty="0" smtClean="0"/>
              <a:t>es technologischen </a:t>
            </a:r>
            <a:r>
              <a:rPr lang="de-DE" dirty="0" err="1" smtClean="0"/>
              <a:t>Fits</a:t>
            </a:r>
            <a:r>
              <a:rPr lang="de-DE" dirty="0" smtClean="0"/>
              <a:t> </a:t>
            </a:r>
            <a:endParaRPr lang="de-DE" dirty="0"/>
          </a:p>
        </p:txBody>
      </p:sp>
      <p:sp>
        <p:nvSpPr>
          <p:cNvPr id="99" name="Textfeld 98"/>
          <p:cNvSpPr txBox="1"/>
          <p:nvPr/>
        </p:nvSpPr>
        <p:spPr>
          <a:xfrm>
            <a:off x="6660232" y="1304484"/>
            <a:ext cx="2088232" cy="1188132"/>
          </a:xfrm>
          <a:prstGeom prst="rect">
            <a:avLst/>
          </a:prstGeom>
          <a:noFill/>
        </p:spPr>
        <p:txBody>
          <a:bodyPr wrap="square" lIns="36000" rtlCol="0" anchor="ctr">
            <a:noAutofit/>
          </a:bodyPr>
          <a:lstStyle>
            <a:defPPr>
              <a:defRPr lang="de-DE"/>
            </a:defPPr>
            <a:lvl1pPr marL="36000">
              <a:spcBef>
                <a:spcPts val="150"/>
              </a:spcBef>
              <a:defRPr sz="1200"/>
            </a:lvl1pPr>
          </a:lstStyle>
          <a:p>
            <a:pPr algn="ctr">
              <a:spcBef>
                <a:spcPts val="0"/>
              </a:spcBef>
            </a:pPr>
            <a:r>
              <a:rPr lang="de-DE" dirty="0"/>
              <a:t>Recherche </a:t>
            </a:r>
            <a:r>
              <a:rPr lang="de-DE" dirty="0" smtClean="0"/>
              <a:t>existierender </a:t>
            </a:r>
            <a:r>
              <a:rPr lang="de-DE" dirty="0"/>
              <a:t>Lösungen </a:t>
            </a:r>
            <a:r>
              <a:rPr lang="de-DE" dirty="0" smtClean="0"/>
              <a:t>am </a:t>
            </a:r>
            <a:r>
              <a:rPr lang="de-DE" dirty="0"/>
              <a:t>Markt</a:t>
            </a:r>
          </a:p>
        </p:txBody>
      </p:sp>
      <p:pic>
        <p:nvPicPr>
          <p:cNvPr id="3" name="Bild 2" descr="Microsoft_Excel_2013_logo.sv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0410" y="2132856"/>
            <a:ext cx="363923" cy="357293"/>
          </a:xfrm>
          <a:prstGeom prst="rect">
            <a:avLst/>
          </a:prstGeom>
        </p:spPr>
      </p:pic>
      <p:pic>
        <p:nvPicPr>
          <p:cNvPr id="5" name="Bild 4"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5183" y="2123873"/>
            <a:ext cx="398698" cy="398698"/>
          </a:xfrm>
          <a:prstGeom prst="rect">
            <a:avLst/>
          </a:prstGeom>
        </p:spPr>
      </p:pic>
      <p:pic>
        <p:nvPicPr>
          <p:cNvPr id="52" name="Bild 51"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943" y="2114866"/>
            <a:ext cx="398698" cy="398698"/>
          </a:xfrm>
          <a:prstGeom prst="rect">
            <a:avLst/>
          </a:prstGeom>
        </p:spPr>
      </p:pic>
      <p:pic>
        <p:nvPicPr>
          <p:cNvPr id="54" name="Bild 53"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2420" y="3320988"/>
            <a:ext cx="398698" cy="398698"/>
          </a:xfrm>
          <a:prstGeom prst="rect">
            <a:avLst/>
          </a:prstGeom>
        </p:spPr>
      </p:pic>
      <p:pic>
        <p:nvPicPr>
          <p:cNvPr id="55" name="Bild 54"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3402" y="3311981"/>
            <a:ext cx="398698" cy="398698"/>
          </a:xfrm>
          <a:prstGeom prst="rect">
            <a:avLst/>
          </a:prstGeom>
        </p:spPr>
      </p:pic>
      <p:pic>
        <p:nvPicPr>
          <p:cNvPr id="56" name="Bild 55"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2396" y="4536117"/>
            <a:ext cx="398698" cy="398698"/>
          </a:xfrm>
          <a:prstGeom prst="rect">
            <a:avLst/>
          </a:prstGeom>
        </p:spPr>
      </p:pic>
      <p:pic>
        <p:nvPicPr>
          <p:cNvPr id="57" name="Bild 56"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943" y="4527134"/>
            <a:ext cx="398698" cy="398698"/>
          </a:xfrm>
          <a:prstGeom prst="rect">
            <a:avLst/>
          </a:prstGeom>
        </p:spPr>
      </p:pic>
      <p:pic>
        <p:nvPicPr>
          <p:cNvPr id="58" name="Bild 57" descr="Microsoft_Excel_2013_logo.sv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1187" y="4545124"/>
            <a:ext cx="363923" cy="357293"/>
          </a:xfrm>
          <a:prstGeom prst="rect">
            <a:avLst/>
          </a:prstGeom>
        </p:spPr>
      </p:pic>
      <p:pic>
        <p:nvPicPr>
          <p:cNvPr id="59" name="Bild 58"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1427" y="5751246"/>
            <a:ext cx="398698" cy="398698"/>
          </a:xfrm>
          <a:prstGeom prst="rect">
            <a:avLst/>
          </a:prstGeom>
        </p:spPr>
      </p:pic>
      <p:pic>
        <p:nvPicPr>
          <p:cNvPr id="60" name="Bild 59" descr="PowerPoin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943" y="5760253"/>
            <a:ext cx="398698" cy="398698"/>
          </a:xfrm>
          <a:prstGeom prst="rect">
            <a:avLst/>
          </a:prstGeom>
        </p:spPr>
      </p:pic>
      <p:pic>
        <p:nvPicPr>
          <p:cNvPr id="62" name="Bild 61" descr="Microsoft_Excel_2013_logo.sv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1187" y="5769284"/>
            <a:ext cx="363923" cy="357293"/>
          </a:xfrm>
          <a:prstGeom prst="rect">
            <a:avLst/>
          </a:prstGeom>
        </p:spPr>
      </p:pic>
      <p:sp>
        <p:nvSpPr>
          <p:cNvPr id="6" name="Rechteck 5"/>
          <p:cNvSpPr/>
          <p:nvPr/>
        </p:nvSpPr>
        <p:spPr bwMode="auto">
          <a:xfrm>
            <a:off x="756000" y="1226716"/>
            <a:ext cx="8064472" cy="1304647"/>
          </a:xfrm>
          <a:prstGeom prst="rect">
            <a:avLst/>
          </a:prstGeom>
          <a:solidFill>
            <a:schemeClr val="bg1">
              <a:alpha val="78000"/>
            </a:schemeClr>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1" name="Rechteck 50"/>
          <p:cNvSpPr/>
          <p:nvPr/>
        </p:nvSpPr>
        <p:spPr bwMode="auto">
          <a:xfrm>
            <a:off x="2300590" y="2532033"/>
            <a:ext cx="3217635" cy="1195964"/>
          </a:xfrm>
          <a:prstGeom prst="rect">
            <a:avLst/>
          </a:prstGeom>
          <a:solidFill>
            <a:schemeClr val="bg1">
              <a:alpha val="78000"/>
            </a:schemeClr>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61" name="Textfeld 60"/>
          <p:cNvSpPr txBox="1"/>
          <p:nvPr/>
        </p:nvSpPr>
        <p:spPr>
          <a:xfrm rot="867799">
            <a:off x="6767917" y="1035559"/>
            <a:ext cx="2191771" cy="862430"/>
          </a:xfrm>
          <a:prstGeom prst="rect">
            <a:avLst/>
          </a:prstGeom>
          <a:solidFill>
            <a:schemeClr val="accent3"/>
          </a:solidFill>
          <a:ln>
            <a:noFill/>
          </a:ln>
        </p:spPr>
        <p:txBody>
          <a:bodyPr wrap="square" rtlCol="0" anchor="ctr">
            <a:noAutofit/>
          </a:bodyPr>
          <a:lstStyle/>
          <a:p>
            <a:pPr algn="ctr"/>
            <a:r>
              <a:rPr lang="de-DE" sz="1400" dirty="0" smtClean="0">
                <a:solidFill>
                  <a:schemeClr val="bg1"/>
                </a:solidFill>
              </a:rPr>
              <a:t>Weiß überblendete Liefergegenstände sind nicht Teil der Aufwands-schätzung</a:t>
            </a:r>
            <a:endParaRPr lang="de-DE" sz="1400" dirty="0">
              <a:solidFill>
                <a:schemeClr val="bg1"/>
              </a:solidFill>
            </a:endParaRPr>
          </a:p>
        </p:txBody>
      </p:sp>
    </p:spTree>
    <p:extLst>
      <p:ext uri="{BB962C8B-B14F-4D97-AF65-F5344CB8AC3E}">
        <p14:creationId xmlns:p14="http://schemas.microsoft.com/office/powerpoint/2010/main" val="398549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Motivation</a:t>
            </a:r>
            <a:endParaRPr lang="de-DE" kern="0" dirty="0">
              <a:solidFill>
                <a:schemeClr val="accent1"/>
              </a:solidFill>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99" y="1867118"/>
            <a:ext cx="7413495" cy="4391025"/>
          </a:xfrm>
          <a:prstGeom prst="rect">
            <a:avLst/>
          </a:prstGeom>
        </p:spPr>
      </p:pic>
      <p:sp>
        <p:nvSpPr>
          <p:cNvPr id="7" name="Rechteck 6"/>
          <p:cNvSpPr/>
          <p:nvPr/>
        </p:nvSpPr>
        <p:spPr>
          <a:xfrm>
            <a:off x="852190" y="1276826"/>
            <a:ext cx="4572000" cy="646331"/>
          </a:xfrm>
          <a:prstGeom prst="rect">
            <a:avLst/>
          </a:prstGeom>
        </p:spPr>
        <p:txBody>
          <a:bodyPr>
            <a:spAutoFit/>
          </a:bodyPr>
          <a:lstStyle/>
          <a:p>
            <a:r>
              <a:rPr lang="de-DE" dirty="0" err="1">
                <a:latin typeface="CMR10" charset="0"/>
              </a:rPr>
              <a:t>Correlation</a:t>
            </a:r>
            <a:r>
              <a:rPr lang="de-DE" dirty="0">
                <a:latin typeface="CMR10" charset="0"/>
              </a:rPr>
              <a:t> </a:t>
            </a:r>
            <a:r>
              <a:rPr lang="de-DE" dirty="0" err="1">
                <a:latin typeface="CMR10" charset="0"/>
              </a:rPr>
              <a:t>between</a:t>
            </a:r>
            <a:r>
              <a:rPr lang="de-DE" dirty="0">
                <a:latin typeface="CMR10" charset="0"/>
              </a:rPr>
              <a:t> total </a:t>
            </a:r>
            <a:r>
              <a:rPr lang="de-DE" dirty="0" err="1">
                <a:latin typeface="CMR10" charset="0"/>
              </a:rPr>
              <a:t>number</a:t>
            </a:r>
            <a:r>
              <a:rPr lang="de-DE" dirty="0">
                <a:latin typeface="CMR10" charset="0"/>
              </a:rPr>
              <a:t> </a:t>
            </a:r>
            <a:r>
              <a:rPr lang="de-DE" dirty="0" err="1">
                <a:latin typeface="CMR10" charset="0"/>
              </a:rPr>
              <a:t>of</a:t>
            </a:r>
            <a:r>
              <a:rPr lang="de-DE" dirty="0">
                <a:latin typeface="CMR10" charset="0"/>
              </a:rPr>
              <a:t> </a:t>
            </a:r>
            <a:r>
              <a:rPr lang="de-DE" dirty="0" err="1">
                <a:latin typeface="CMR10" charset="0"/>
              </a:rPr>
              <a:t>Syrian</a:t>
            </a:r>
            <a:r>
              <a:rPr lang="de-DE" dirty="0">
                <a:latin typeface="CMR10" charset="0"/>
              </a:rPr>
              <a:t> </a:t>
            </a:r>
            <a:r>
              <a:rPr lang="de-DE" dirty="0" err="1">
                <a:latin typeface="CMR10" charset="0"/>
              </a:rPr>
              <a:t>refugees</a:t>
            </a:r>
            <a:r>
              <a:rPr lang="de-DE" dirty="0">
                <a:latin typeface="CMR10" charset="0"/>
              </a:rPr>
              <a:t> </a:t>
            </a:r>
            <a:r>
              <a:rPr lang="de-DE" dirty="0" err="1">
                <a:latin typeface="CMR10" charset="0"/>
              </a:rPr>
              <a:t>and</a:t>
            </a:r>
            <a:r>
              <a:rPr lang="de-DE" dirty="0">
                <a:latin typeface="CMR10" charset="0"/>
              </a:rPr>
              <a:t> </a:t>
            </a:r>
            <a:r>
              <a:rPr lang="de-DE" dirty="0" err="1">
                <a:latin typeface="CMR10" charset="0"/>
              </a:rPr>
              <a:t>deaths</a:t>
            </a:r>
            <a:r>
              <a:rPr lang="de-DE" dirty="0">
                <a:latin typeface="CMR10" charset="0"/>
              </a:rPr>
              <a:t> in </a:t>
            </a:r>
            <a:r>
              <a:rPr lang="de-DE" dirty="0" err="1">
                <a:latin typeface="CMR10" charset="0"/>
              </a:rPr>
              <a:t>Syria</a:t>
            </a:r>
            <a:r>
              <a:rPr lang="de-DE" dirty="0">
                <a:latin typeface="CMR10" charset="0"/>
              </a:rPr>
              <a:t> </a:t>
            </a:r>
            <a:endParaRPr lang="de-DE" dirty="0"/>
          </a:p>
        </p:txBody>
      </p:sp>
      <p:sp>
        <p:nvSpPr>
          <p:cNvPr id="8" name="Rechteck 7"/>
          <p:cNvSpPr/>
          <p:nvPr/>
        </p:nvSpPr>
        <p:spPr>
          <a:xfrm>
            <a:off x="5220072" y="1162734"/>
            <a:ext cx="4572000" cy="369332"/>
          </a:xfrm>
          <a:prstGeom prst="rect">
            <a:avLst/>
          </a:prstGeom>
        </p:spPr>
        <p:txBody>
          <a:bodyPr>
            <a:spAutoFit/>
          </a:bodyPr>
          <a:lstStyle/>
          <a:p>
            <a:r>
              <a:rPr lang="de-DE" dirty="0" err="1" smtClean="0">
                <a:latin typeface="CMR10" charset="0"/>
              </a:rPr>
              <a:t>r</a:t>
            </a:r>
            <a:r>
              <a:rPr lang="de-DE" dirty="0" smtClean="0">
                <a:latin typeface="CMR10" charset="0"/>
              </a:rPr>
              <a:t>=0.85</a:t>
            </a:r>
            <a:endParaRPr lang="de-DE" dirty="0"/>
          </a:p>
        </p:txBody>
      </p:sp>
    </p:spTree>
    <p:extLst>
      <p:ext uri="{BB962C8B-B14F-4D97-AF65-F5344CB8AC3E}">
        <p14:creationId xmlns:p14="http://schemas.microsoft.com/office/powerpoint/2010/main" val="18734530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ext uri="{D42A27DB-BD31-4B8C-83A1-F6EECF244321}">
                <p14:modId xmlns:p14="http://schemas.microsoft.com/office/powerpoint/2010/main" val="15289466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568"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1750436"/>
            <a:ext cx="4679950" cy="3357128"/>
            <a:chOff x="2502055" y="1692000"/>
            <a:chExt cx="4679950" cy="3357128"/>
          </a:xfrm>
        </p:grpSpPr>
        <p:sp>
          <p:nvSpPr>
            <p:cNvPr id="38" name="Rechteck 37"/>
            <p:cNvSpPr/>
            <p:nvPr/>
          </p:nvSpPr>
          <p:spPr bwMode="auto">
            <a:xfrm>
              <a:off x="2502055" y="1692000"/>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Teamvorstellung</a:t>
              </a:r>
            </a:p>
          </p:txBody>
        </p:sp>
        <p:sp>
          <p:nvSpPr>
            <p:cNvPr id="39" name="Rechteck 38"/>
            <p:cNvSpPr/>
            <p:nvPr/>
          </p:nvSpPr>
          <p:spPr bwMode="auto">
            <a:xfrm>
              <a:off x="2502055" y="2269826"/>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Ausgangssituation und Zielsetzung</a:t>
              </a:r>
            </a:p>
          </p:txBody>
        </p:sp>
        <p:sp>
          <p:nvSpPr>
            <p:cNvPr id="40" name="Rechteck 39"/>
            <p:cNvSpPr/>
            <p:nvPr/>
          </p:nvSpPr>
          <p:spPr bwMode="auto">
            <a:xfrm>
              <a:off x="2502055" y="2847652"/>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Vorgehensweise</a:t>
              </a:r>
            </a:p>
          </p:txBody>
        </p:sp>
        <p:sp>
          <p:nvSpPr>
            <p:cNvPr id="41" name="Rechteck 40"/>
            <p:cNvSpPr/>
            <p:nvPr/>
          </p:nvSpPr>
          <p:spPr bwMode="auto">
            <a:xfrm>
              <a:off x="2502055" y="3425478"/>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bg1"/>
                  </a:solidFill>
                </a:rPr>
                <a:t>Projektorganisation</a:t>
              </a:r>
            </a:p>
          </p:txBody>
        </p:sp>
        <p:sp>
          <p:nvSpPr>
            <p:cNvPr id="42" name="Rechteck 41"/>
            <p:cNvSpPr/>
            <p:nvPr/>
          </p:nvSpPr>
          <p:spPr bwMode="auto">
            <a:xfrm>
              <a:off x="2502055" y="4003304"/>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Referenzen</a:t>
              </a:r>
            </a:p>
          </p:txBody>
        </p:sp>
        <p:sp>
          <p:nvSpPr>
            <p:cNvPr id="43" name="Rechteck 42"/>
            <p:cNvSpPr/>
            <p:nvPr/>
          </p:nvSpPr>
          <p:spPr bwMode="auto">
            <a:xfrm>
              <a:off x="2502055" y="458112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Nächste Schritte</a:t>
              </a:r>
            </a:p>
          </p:txBody>
        </p:sp>
      </p:grpSp>
    </p:spTree>
    <p:extLst>
      <p:ext uri="{BB962C8B-B14F-4D97-AF65-F5344CB8AC3E}">
        <p14:creationId xmlns:p14="http://schemas.microsoft.com/office/powerpoint/2010/main" val="197520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3"/>
          <p:cNvSpPr txBox="1">
            <a:spLocks noChangeArrowheads="1"/>
          </p:cNvSpPr>
          <p:nvPr>
            <p:custDataLst>
              <p:tags r:id="rId1"/>
            </p:custDataLst>
          </p:nvPr>
        </p:nvSpPr>
        <p:spPr bwMode="auto">
          <a:xfrm>
            <a:off x="755577" y="3029802"/>
            <a:ext cx="2777978" cy="281012"/>
          </a:xfrm>
          <a:prstGeom prst="rect">
            <a:avLst/>
          </a:prstGeom>
          <a:solidFill>
            <a:schemeClr val="tx2"/>
          </a:solidFill>
          <a:ln w="3175">
            <a:solidFill>
              <a:schemeClr val="bg1">
                <a:lumMod val="50000"/>
              </a:schemeClr>
            </a:solidFill>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Qualitative Analyse</a:t>
            </a:r>
            <a:endParaRPr lang="de-DE" dirty="0"/>
          </a:p>
        </p:txBody>
      </p:sp>
      <p:grpSp>
        <p:nvGrpSpPr>
          <p:cNvPr id="181" name="Group 19"/>
          <p:cNvGrpSpPr>
            <a:grpSpLocks/>
          </p:cNvGrpSpPr>
          <p:nvPr>
            <p:custDataLst>
              <p:tags r:id="rId2"/>
            </p:custDataLst>
          </p:nvPr>
        </p:nvGrpSpPr>
        <p:grpSpPr bwMode="auto">
          <a:xfrm>
            <a:off x="5796136" y="1907540"/>
            <a:ext cx="540060" cy="3096344"/>
            <a:chOff x="2271" y="1434"/>
            <a:chExt cx="648" cy="2258"/>
          </a:xfrm>
        </p:grpSpPr>
        <p:sp>
          <p:nvSpPr>
            <p:cNvPr id="182" name="Rectangle 20"/>
            <p:cNvSpPr>
              <a:spLocks noChangeArrowheads="1"/>
            </p:cNvSpPr>
            <p:nvPr>
              <p:custDataLst>
                <p:tags r:id="rId60"/>
              </p:custDataLst>
            </p:nvPr>
          </p:nvSpPr>
          <p:spPr bwMode="auto">
            <a:xfrm>
              <a:off x="2271" y="1435"/>
              <a:ext cx="648" cy="2257"/>
            </a:xfrm>
            <a:prstGeom prst="rect">
              <a:avLst/>
            </a:prstGeom>
            <a:solidFill>
              <a:schemeClr val="bg1"/>
            </a:solidFill>
            <a:ln w="6350" algn="ctr">
              <a:solidFill>
                <a:schemeClr val="tx1">
                  <a:lumMod val="65000"/>
                  <a:lumOff val="35000"/>
                </a:schemeClr>
              </a:solidFill>
              <a:miter lim="800000"/>
              <a:headEnd/>
              <a:tailEnd/>
            </a:ln>
            <a:effectLst/>
          </p:spPr>
          <p:txBody>
            <a:bodyPr wrap="none" lIns="0" tIns="36000" rIns="0" bIns="0"/>
            <a:lstStyle/>
            <a:p>
              <a:pPr marL="382588" lvl="1" indent="-203200" algn="ctr">
                <a:tabLst>
                  <a:tab pos="266700" algn="l"/>
                  <a:tab pos="631825" algn="l"/>
                  <a:tab pos="981075" algn="l"/>
                </a:tabLst>
              </a:pPr>
              <a:endParaRPr lang="de-DE" sz="1000"/>
            </a:p>
          </p:txBody>
        </p:sp>
        <p:sp>
          <p:nvSpPr>
            <p:cNvPr id="199" name="Line 23"/>
            <p:cNvSpPr>
              <a:spLocks noChangeShapeType="1"/>
            </p:cNvSpPr>
            <p:nvPr/>
          </p:nvSpPr>
          <p:spPr bwMode="auto">
            <a:xfrm>
              <a:off x="2595"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grpSp>
      <p:sp>
        <p:nvSpPr>
          <p:cNvPr id="84" name="AutoShape 110"/>
          <p:cNvSpPr>
            <a:spLocks noChangeArrowheads="1"/>
          </p:cNvSpPr>
          <p:nvPr>
            <p:custDataLst>
              <p:tags r:id="rId3"/>
            </p:custDataLst>
          </p:nvPr>
        </p:nvSpPr>
        <p:spPr bwMode="auto">
          <a:xfrm>
            <a:off x="5832773" y="4499828"/>
            <a:ext cx="1151495" cy="144000"/>
          </a:xfrm>
          <a:prstGeom prst="roundRect">
            <a:avLst>
              <a:gd name="adj" fmla="val 16667"/>
            </a:avLst>
          </a:prstGeom>
          <a:solidFill>
            <a:schemeClr val="bg1">
              <a:lumMod val="95000"/>
            </a:schemeClr>
          </a:solidFill>
          <a:ln w="19050" algn="ctr">
            <a:solidFill>
              <a:schemeClr val="accent6"/>
            </a:solidFill>
            <a:prstDash val="dash"/>
            <a:round/>
            <a:headEnd/>
            <a:tailEnd/>
          </a:ln>
          <a:effectLst/>
        </p:spPr>
        <p:txBody>
          <a:bodyPr wrap="none" lIns="0" tIns="0" rIns="0" bIns="0" anchor="ctr"/>
          <a:lstStyle/>
          <a:p>
            <a:pPr algn="ctr">
              <a:tabLst>
                <a:tab pos="266700" algn="l"/>
                <a:tab pos="631825" algn="l"/>
                <a:tab pos="981075" algn="l"/>
              </a:tabLst>
            </a:pPr>
            <a:endParaRPr lang="de-DE"/>
          </a:p>
        </p:txBody>
      </p:sp>
      <p:sp>
        <p:nvSpPr>
          <p:cNvPr id="101" name="Rectangle 3"/>
          <p:cNvSpPr txBox="1">
            <a:spLocks noChangeArrowheads="1"/>
          </p:cNvSpPr>
          <p:nvPr>
            <p:custDataLst>
              <p:tags r:id="rId4"/>
            </p:custDataLst>
          </p:nvPr>
        </p:nvSpPr>
        <p:spPr bwMode="auto">
          <a:xfrm>
            <a:off x="755576" y="4715852"/>
            <a:ext cx="2777978" cy="281012"/>
          </a:xfrm>
          <a:prstGeom prst="rect">
            <a:avLst/>
          </a:prstGeom>
          <a:solidFill>
            <a:schemeClr val="tx2"/>
          </a:solidFill>
          <a:ln w="3175">
            <a:solidFill>
              <a:schemeClr val="bg1">
                <a:lumMod val="50000"/>
              </a:schemeClr>
            </a:solidFill>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Ausarbeitung der Liefergegenstände</a:t>
            </a:r>
            <a:endParaRPr lang="de-DE" dirty="0"/>
          </a:p>
        </p:txBody>
      </p:sp>
      <p:sp>
        <p:nvSpPr>
          <p:cNvPr id="105" name="Rectangle 3"/>
          <p:cNvSpPr txBox="1">
            <a:spLocks noChangeArrowheads="1"/>
          </p:cNvSpPr>
          <p:nvPr>
            <p:custDataLst>
              <p:tags r:id="rId5"/>
            </p:custDataLst>
          </p:nvPr>
        </p:nvSpPr>
        <p:spPr bwMode="auto">
          <a:xfrm>
            <a:off x="755577" y="1918871"/>
            <a:ext cx="2772307" cy="281012"/>
          </a:xfrm>
          <a:prstGeom prst="rect">
            <a:avLst/>
          </a:prstGeom>
          <a:solidFill>
            <a:schemeClr val="tx2"/>
          </a:solidFill>
          <a:ln w="3175">
            <a:solidFill>
              <a:schemeClr val="bg1">
                <a:lumMod val="50000"/>
              </a:schemeClr>
            </a:solid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r>
              <a:rPr lang="de-DE" sz="1000" b="0" dirty="0"/>
              <a:t>Projektmanagement</a:t>
            </a:r>
          </a:p>
        </p:txBody>
      </p:sp>
      <p:sp>
        <p:nvSpPr>
          <p:cNvPr id="112" name="Rectangle 3"/>
          <p:cNvSpPr txBox="1">
            <a:spLocks noChangeArrowheads="1"/>
          </p:cNvSpPr>
          <p:nvPr>
            <p:custDataLst>
              <p:tags r:id="rId6"/>
            </p:custDataLst>
          </p:nvPr>
        </p:nvSpPr>
        <p:spPr bwMode="auto">
          <a:xfrm>
            <a:off x="755577" y="2200572"/>
            <a:ext cx="2777978" cy="281012"/>
          </a:xfrm>
          <a:prstGeom prst="rect">
            <a:avLst/>
          </a:prstGeom>
          <a:solidFill>
            <a:schemeClr val="tx2"/>
          </a:solidFill>
          <a:ln w="3175">
            <a:solidFill>
              <a:schemeClr val="bg1">
                <a:lumMod val="50000"/>
              </a:schemeClr>
            </a:solidFill>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Basisanalyse</a:t>
            </a:r>
            <a:endParaRPr lang="de-DE" dirty="0"/>
          </a:p>
        </p:txBody>
      </p:sp>
      <p:sp>
        <p:nvSpPr>
          <p:cNvPr id="114" name="Rectangle 3"/>
          <p:cNvSpPr txBox="1">
            <a:spLocks noChangeArrowheads="1"/>
          </p:cNvSpPr>
          <p:nvPr>
            <p:custDataLst>
              <p:tags r:id="rId7"/>
            </p:custDataLst>
          </p:nvPr>
        </p:nvSpPr>
        <p:spPr bwMode="auto">
          <a:xfrm>
            <a:off x="755577" y="2483202"/>
            <a:ext cx="2777978" cy="281012"/>
          </a:xfrm>
          <a:prstGeom prst="rect">
            <a:avLst/>
          </a:prstGeom>
          <a:solidFill>
            <a:schemeClr val="bg1"/>
          </a:solidFill>
          <a:ln w="3175">
            <a:solidFill>
              <a:schemeClr val="bg1">
                <a:lumMod val="50000"/>
              </a:schemeClr>
            </a:solidFill>
            <a:miter lim="800000"/>
            <a:headEnd/>
            <a:tailEnd/>
          </a:ln>
          <a:effectLst/>
        </p:spPr>
        <p:txBody>
          <a:bodyPr vert="horz" wrap="square" lIns="144000" tIns="0" rIns="36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Analyse der Branchenstruktur</a:t>
            </a:r>
            <a:endParaRPr lang="de-DE" dirty="0"/>
          </a:p>
        </p:txBody>
      </p:sp>
      <p:sp>
        <p:nvSpPr>
          <p:cNvPr id="117" name="Rectangle 3"/>
          <p:cNvSpPr txBox="1">
            <a:spLocks noChangeArrowheads="1"/>
          </p:cNvSpPr>
          <p:nvPr>
            <p:custDataLst>
              <p:tags r:id="rId8"/>
            </p:custDataLst>
          </p:nvPr>
        </p:nvSpPr>
        <p:spPr bwMode="auto">
          <a:xfrm>
            <a:off x="755577" y="2753904"/>
            <a:ext cx="2777978" cy="281012"/>
          </a:xfrm>
          <a:prstGeom prst="rect">
            <a:avLst/>
          </a:prstGeom>
          <a:solidFill>
            <a:schemeClr val="bg1"/>
          </a:solidFill>
          <a:ln w="3175">
            <a:solidFill>
              <a:schemeClr val="bg1">
                <a:lumMod val="50000"/>
              </a:schemeClr>
            </a:solidFill>
            <a:miter lim="800000"/>
            <a:headEnd/>
            <a:tailEnd/>
          </a:ln>
          <a:effectLst/>
        </p:spPr>
        <p:txBody>
          <a:bodyPr vert="horz" wrap="square" lIns="144000" tIns="0" rIns="36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sz="1000" dirty="0" smtClean="0"/>
              <a:t>Analyse der Umweltbedingungen</a:t>
            </a:r>
            <a:endParaRPr lang="de-DE" sz="1000" dirty="0"/>
          </a:p>
        </p:txBody>
      </p:sp>
      <p:sp>
        <p:nvSpPr>
          <p:cNvPr id="120" name="Rectangle 3"/>
          <p:cNvSpPr txBox="1">
            <a:spLocks noChangeArrowheads="1"/>
          </p:cNvSpPr>
          <p:nvPr>
            <p:custDataLst>
              <p:tags r:id="rId9"/>
            </p:custDataLst>
          </p:nvPr>
        </p:nvSpPr>
        <p:spPr bwMode="auto">
          <a:xfrm>
            <a:off x="755577" y="3302284"/>
            <a:ext cx="2777978" cy="281012"/>
          </a:xfrm>
          <a:prstGeom prst="rect">
            <a:avLst/>
          </a:prstGeom>
          <a:solidFill>
            <a:schemeClr val="bg1"/>
          </a:solidFill>
          <a:ln w="3175">
            <a:solidFill>
              <a:schemeClr val="bg1">
                <a:lumMod val="50000"/>
              </a:schemeClr>
            </a:solidFill>
            <a:miter lim="800000"/>
            <a:headEnd/>
            <a:tailEnd/>
          </a:ln>
          <a:effectLst/>
        </p:spPr>
        <p:txBody>
          <a:bodyPr vert="horz" wrap="square" lIns="144000" tIns="0" rIns="36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Fragebogen: Erstellen &amp; iteratives Anpassen</a:t>
            </a:r>
            <a:endParaRPr lang="de-DE" dirty="0"/>
          </a:p>
        </p:txBody>
      </p:sp>
      <p:sp>
        <p:nvSpPr>
          <p:cNvPr id="119" name="Rectangle 3"/>
          <p:cNvSpPr txBox="1">
            <a:spLocks noChangeArrowheads="1"/>
          </p:cNvSpPr>
          <p:nvPr>
            <p:custDataLst>
              <p:tags r:id="rId10"/>
            </p:custDataLst>
          </p:nvPr>
        </p:nvSpPr>
        <p:spPr bwMode="auto">
          <a:xfrm>
            <a:off x="755577" y="3571537"/>
            <a:ext cx="2777978" cy="281012"/>
          </a:xfrm>
          <a:prstGeom prst="rect">
            <a:avLst/>
          </a:prstGeom>
          <a:solidFill>
            <a:schemeClr val="bg1"/>
          </a:solidFill>
          <a:ln w="3175">
            <a:solidFill>
              <a:schemeClr val="bg1">
                <a:lumMod val="50000"/>
              </a:schemeClr>
            </a:solidFill>
            <a:miter lim="800000"/>
            <a:headEnd/>
            <a:tailEnd/>
          </a:ln>
          <a:effectLst/>
        </p:spPr>
        <p:txBody>
          <a:bodyPr vert="horz" wrap="square" lIns="144000" tIns="0" rIns="36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sz="1000" dirty="0"/>
              <a:t>Organisation &amp; Durchführung</a:t>
            </a:r>
            <a:r>
              <a:rPr lang="de-DE" sz="1000" baseline="30000" dirty="0"/>
              <a:t>3</a:t>
            </a:r>
            <a:r>
              <a:rPr lang="de-DE" sz="1000" dirty="0"/>
              <a:t> </a:t>
            </a:r>
          </a:p>
        </p:txBody>
      </p:sp>
      <p:sp>
        <p:nvSpPr>
          <p:cNvPr id="145" name="Rectangle 3"/>
          <p:cNvSpPr txBox="1">
            <a:spLocks noChangeArrowheads="1"/>
          </p:cNvSpPr>
          <p:nvPr>
            <p:custDataLst>
              <p:tags r:id="rId11"/>
            </p:custDataLst>
          </p:nvPr>
        </p:nvSpPr>
        <p:spPr bwMode="auto">
          <a:xfrm>
            <a:off x="755576" y="3851756"/>
            <a:ext cx="2777978" cy="281012"/>
          </a:xfrm>
          <a:prstGeom prst="rect">
            <a:avLst/>
          </a:prstGeom>
          <a:solidFill>
            <a:schemeClr val="bg1"/>
          </a:solidFill>
          <a:ln w="3175">
            <a:solidFill>
              <a:schemeClr val="bg1">
                <a:lumMod val="50000"/>
              </a:schemeClr>
            </a:solidFill>
            <a:miter lim="800000"/>
            <a:headEnd/>
            <a:tailEnd/>
          </a:ln>
          <a:effectLst/>
        </p:spPr>
        <p:txBody>
          <a:bodyPr vert="horz" wrap="square" lIns="144000" tIns="0" rIns="36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sz="1000" dirty="0"/>
              <a:t>Auswertung &amp; Dokumentation</a:t>
            </a:r>
          </a:p>
        </p:txBody>
      </p:sp>
      <p:sp>
        <p:nvSpPr>
          <p:cNvPr id="167" name="Rectangle 3"/>
          <p:cNvSpPr txBox="1">
            <a:spLocks noChangeArrowheads="1"/>
          </p:cNvSpPr>
          <p:nvPr>
            <p:custDataLst>
              <p:tags r:id="rId12"/>
            </p:custDataLst>
          </p:nvPr>
        </p:nvSpPr>
        <p:spPr bwMode="auto">
          <a:xfrm>
            <a:off x="755576" y="4139788"/>
            <a:ext cx="2777978" cy="281012"/>
          </a:xfrm>
          <a:prstGeom prst="rect">
            <a:avLst/>
          </a:prstGeom>
          <a:solidFill>
            <a:schemeClr val="tx2"/>
          </a:solidFill>
          <a:ln w="3175">
            <a:solidFill>
              <a:schemeClr val="bg1">
                <a:lumMod val="50000"/>
              </a:schemeClr>
            </a:solidFill>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Zwischenvalidierung </a:t>
            </a:r>
            <a:r>
              <a:rPr lang="de-DE" dirty="0"/>
              <a:t>des Geschäftsmodells</a:t>
            </a:r>
          </a:p>
        </p:txBody>
      </p:sp>
      <p:sp>
        <p:nvSpPr>
          <p:cNvPr id="170" name="Rectangle 3"/>
          <p:cNvSpPr txBox="1">
            <a:spLocks noChangeArrowheads="1"/>
          </p:cNvSpPr>
          <p:nvPr>
            <p:custDataLst>
              <p:tags r:id="rId13"/>
            </p:custDataLst>
          </p:nvPr>
        </p:nvSpPr>
        <p:spPr bwMode="auto">
          <a:xfrm>
            <a:off x="755576" y="4427820"/>
            <a:ext cx="2777978" cy="281012"/>
          </a:xfrm>
          <a:prstGeom prst="rect">
            <a:avLst/>
          </a:prstGeom>
          <a:solidFill>
            <a:schemeClr val="bg1">
              <a:lumMod val="95000"/>
            </a:schemeClr>
          </a:solidFill>
          <a:ln w="3175" cap="flat">
            <a:solidFill>
              <a:schemeClr val="bg1">
                <a:lumMod val="50000"/>
              </a:schemeClr>
            </a:solidFill>
            <a:prstDash val="solid"/>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Optional</a:t>
            </a:r>
            <a:r>
              <a:rPr lang="de-DE" dirty="0" smtClean="0">
                <a:solidFill>
                  <a:schemeClr val="bg1">
                    <a:lumMod val="65000"/>
                  </a:schemeClr>
                </a:solidFill>
              </a:rPr>
              <a:t>: </a:t>
            </a:r>
            <a:r>
              <a:rPr lang="de-DE" dirty="0" smtClean="0">
                <a:solidFill>
                  <a:srgbClr val="000000"/>
                </a:solidFill>
              </a:rPr>
              <a:t>Quantitative Analyse</a:t>
            </a:r>
            <a:endParaRPr lang="de-DE" dirty="0">
              <a:solidFill>
                <a:srgbClr val="000000"/>
              </a:solidFill>
            </a:endParaRPr>
          </a:p>
        </p:txBody>
      </p:sp>
      <p:sp>
        <p:nvSpPr>
          <p:cNvPr id="175" name="Rectangle 3"/>
          <p:cNvSpPr txBox="1">
            <a:spLocks noChangeArrowheads="1"/>
          </p:cNvSpPr>
          <p:nvPr>
            <p:custDataLst>
              <p:tags r:id="rId14"/>
            </p:custDataLst>
          </p:nvPr>
        </p:nvSpPr>
        <p:spPr bwMode="auto">
          <a:xfrm>
            <a:off x="6854381" y="4989048"/>
            <a:ext cx="1029987" cy="266864"/>
          </a:xfrm>
          <a:prstGeom prst="rect">
            <a:avLst/>
          </a:prstGeom>
          <a:solidFill>
            <a:srgbClr val="009EE0"/>
          </a:solidFill>
          <a:ln w="3175">
            <a:solidFill>
              <a:schemeClr val="accent1"/>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el-GR" sz="1000" dirty="0" smtClean="0">
                <a:solidFill>
                  <a:schemeClr val="bg1"/>
                </a:solidFill>
              </a:rPr>
              <a:t>Σ</a:t>
            </a:r>
            <a:r>
              <a:rPr lang="de-DE" sz="1000" dirty="0" smtClean="0">
                <a:solidFill>
                  <a:schemeClr val="bg1"/>
                </a:solidFill>
              </a:rPr>
              <a:t> 8.750,00 € </a:t>
            </a:r>
            <a:r>
              <a:rPr lang="de-DE" sz="1000" baseline="30000" dirty="0" smtClean="0">
                <a:solidFill>
                  <a:schemeClr val="bg1"/>
                </a:solidFill>
              </a:rPr>
              <a:t>1</a:t>
            </a:r>
            <a:endParaRPr lang="de-DE" sz="1000" baseline="30000" dirty="0">
              <a:solidFill>
                <a:schemeClr val="bg1"/>
              </a:solidFill>
            </a:endParaRPr>
          </a:p>
        </p:txBody>
      </p:sp>
      <p:sp>
        <p:nvSpPr>
          <p:cNvPr id="178" name="Rectangle 3"/>
          <p:cNvSpPr txBox="1">
            <a:spLocks noChangeArrowheads="1"/>
          </p:cNvSpPr>
          <p:nvPr>
            <p:custDataLst>
              <p:tags r:id="rId15"/>
            </p:custDataLst>
          </p:nvPr>
        </p:nvSpPr>
        <p:spPr bwMode="auto">
          <a:xfrm>
            <a:off x="6336196" y="4989048"/>
            <a:ext cx="620785" cy="266864"/>
          </a:xfrm>
          <a:prstGeom prst="rect">
            <a:avLst/>
          </a:prstGeom>
          <a:solidFill>
            <a:srgbClr val="009EE0"/>
          </a:solidFill>
          <a:ln w="3175">
            <a:solidFill>
              <a:schemeClr val="accent1"/>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el-GR" dirty="0">
                <a:solidFill>
                  <a:srgbClr val="FFFFFF"/>
                </a:solidFill>
              </a:rPr>
              <a:t>Σ</a:t>
            </a:r>
            <a:r>
              <a:rPr lang="de-DE" dirty="0">
                <a:solidFill>
                  <a:srgbClr val="FFFFFF"/>
                </a:solidFill>
              </a:rPr>
              <a:t> </a:t>
            </a:r>
            <a:r>
              <a:rPr lang="de-DE" dirty="0" smtClean="0">
                <a:solidFill>
                  <a:srgbClr val="FFFFFF"/>
                </a:solidFill>
              </a:rPr>
              <a:t>25,0</a:t>
            </a:r>
            <a:endParaRPr lang="de-DE" dirty="0">
              <a:solidFill>
                <a:srgbClr val="FFFFFF"/>
              </a:solidFill>
            </a:endParaRPr>
          </a:p>
        </p:txBody>
      </p:sp>
      <p:sp>
        <p:nvSpPr>
          <p:cNvPr id="2" name="Titel 1"/>
          <p:cNvSpPr>
            <a:spLocks noGrp="1"/>
          </p:cNvSpPr>
          <p:nvPr>
            <p:ph type="title"/>
          </p:nvPr>
        </p:nvSpPr>
        <p:spPr/>
        <p:txBody>
          <a:bodyPr/>
          <a:lstStyle/>
          <a:p>
            <a:r>
              <a:rPr lang="de-DE" dirty="0" smtClean="0">
                <a:solidFill>
                  <a:srgbClr val="000000"/>
                </a:solidFill>
              </a:rPr>
              <a:t>Der kalkulierte Projektumfang von 25,0 Beratertage entspricht einem Gesamtpreis von 8.750,00 €. Die Vergütung erfolgt aufwandsbasiert.</a:t>
            </a:r>
            <a:endParaRPr lang="de-DE" dirty="0">
              <a:solidFill>
                <a:srgbClr val="000000"/>
              </a:solidFill>
            </a:endParaRPr>
          </a:p>
        </p:txBody>
      </p:sp>
      <p:sp>
        <p:nvSpPr>
          <p:cNvPr id="99" name="Rechteck 98"/>
          <p:cNvSpPr/>
          <p:nvPr/>
        </p:nvSpPr>
        <p:spPr bwMode="auto">
          <a:xfrm>
            <a:off x="3532875" y="1439488"/>
            <a:ext cx="2803321" cy="251929"/>
          </a:xfrm>
          <a:prstGeom prst="rect">
            <a:avLst/>
          </a:prstGeom>
          <a:solidFill>
            <a:schemeClr val="bg1"/>
          </a:solidFill>
          <a:ln w="6350"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20000"/>
              </a:spcAft>
              <a:buClr>
                <a:schemeClr val="accent2"/>
              </a:buClr>
              <a:buSzTx/>
              <a:buFont typeface="Wingdings" pitchFamily="2" charset="2"/>
              <a:buNone/>
              <a:tabLst>
                <a:tab pos="266700" algn="l"/>
                <a:tab pos="631825" algn="l"/>
                <a:tab pos="981075" algn="l"/>
              </a:tabLst>
            </a:pPr>
            <a:r>
              <a:rPr kumimoji="0" lang="de-DE" sz="1000" i="0" u="none" strike="noStrike" cap="none" normalizeH="0" baseline="0" dirty="0" smtClean="0">
                <a:ln>
                  <a:noFill/>
                </a:ln>
                <a:solidFill>
                  <a:schemeClr val="tx1"/>
                </a:solidFill>
                <a:effectLst/>
                <a:latin typeface="Arial" charset="0"/>
              </a:rPr>
              <a:t>2015</a:t>
            </a:r>
            <a:endParaRPr kumimoji="0" lang="en-AU" sz="1000" i="0" u="none" strike="noStrike" cap="none" normalizeH="0" baseline="0" dirty="0" smtClean="0">
              <a:ln>
                <a:noFill/>
              </a:ln>
              <a:solidFill>
                <a:schemeClr val="tx1"/>
              </a:solidFill>
              <a:effectLst/>
              <a:latin typeface="Arial" charset="0"/>
            </a:endParaRPr>
          </a:p>
        </p:txBody>
      </p:sp>
      <p:sp>
        <p:nvSpPr>
          <p:cNvPr id="109" name="Rectangle 3"/>
          <p:cNvSpPr txBox="1">
            <a:spLocks noChangeArrowheads="1"/>
          </p:cNvSpPr>
          <p:nvPr>
            <p:custDataLst>
              <p:tags r:id="rId16"/>
            </p:custDataLst>
          </p:nvPr>
        </p:nvSpPr>
        <p:spPr bwMode="auto">
          <a:xfrm>
            <a:off x="6336196" y="2185252"/>
            <a:ext cx="616421" cy="281137"/>
          </a:xfrm>
          <a:prstGeom prst="rect">
            <a:avLst/>
          </a:prstGeom>
          <a:solidFill>
            <a:schemeClr val="tx2"/>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el-GR" sz="1000" b="0" dirty="0" smtClean="0"/>
              <a:t>Σ</a:t>
            </a:r>
            <a:r>
              <a:rPr lang="de-DE" sz="1000" b="0" dirty="0" smtClean="0"/>
              <a:t> 8,5 </a:t>
            </a:r>
            <a:endParaRPr lang="de-DE" sz="1000" b="0" dirty="0"/>
          </a:p>
        </p:txBody>
      </p:sp>
      <p:sp>
        <p:nvSpPr>
          <p:cNvPr id="110" name="Rectangle 3"/>
          <p:cNvSpPr txBox="1">
            <a:spLocks noChangeArrowheads="1"/>
          </p:cNvSpPr>
          <p:nvPr>
            <p:custDataLst>
              <p:tags r:id="rId17"/>
            </p:custDataLst>
          </p:nvPr>
        </p:nvSpPr>
        <p:spPr bwMode="auto">
          <a:xfrm>
            <a:off x="6336196" y="1910119"/>
            <a:ext cx="616421" cy="281137"/>
          </a:xfrm>
          <a:prstGeom prst="rect">
            <a:avLst/>
          </a:prstGeom>
          <a:solidFill>
            <a:schemeClr val="tx2"/>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el-GR" sz="1000" b="0" dirty="0" smtClean="0"/>
              <a:t>Σ</a:t>
            </a:r>
            <a:r>
              <a:rPr lang="de-DE" sz="1000" b="0" dirty="0" smtClean="0"/>
              <a:t> 2,5</a:t>
            </a:r>
            <a:endParaRPr lang="de-DE" sz="1000" b="0" dirty="0"/>
          </a:p>
        </p:txBody>
      </p:sp>
      <p:sp>
        <p:nvSpPr>
          <p:cNvPr id="111" name="Rectangle 3"/>
          <p:cNvSpPr txBox="1">
            <a:spLocks noChangeArrowheads="1"/>
          </p:cNvSpPr>
          <p:nvPr>
            <p:custDataLst>
              <p:tags r:id="rId18"/>
            </p:custDataLst>
          </p:nvPr>
        </p:nvSpPr>
        <p:spPr bwMode="auto">
          <a:xfrm>
            <a:off x="6336196" y="2460385"/>
            <a:ext cx="616421" cy="281137"/>
          </a:xfrm>
          <a:prstGeom prst="rect">
            <a:avLst/>
          </a:prstGeom>
          <a:solidFill>
            <a:schemeClr val="bg1"/>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 3,5</a:t>
            </a:r>
            <a:endParaRPr lang="de-DE" dirty="0"/>
          </a:p>
        </p:txBody>
      </p:sp>
      <p:sp>
        <p:nvSpPr>
          <p:cNvPr id="113" name="Rectangle 3"/>
          <p:cNvSpPr txBox="1">
            <a:spLocks noChangeArrowheads="1"/>
          </p:cNvSpPr>
          <p:nvPr>
            <p:custDataLst>
              <p:tags r:id="rId19"/>
            </p:custDataLst>
          </p:nvPr>
        </p:nvSpPr>
        <p:spPr bwMode="auto">
          <a:xfrm>
            <a:off x="6336196" y="2741867"/>
            <a:ext cx="616421" cy="281137"/>
          </a:xfrm>
          <a:prstGeom prst="rect">
            <a:avLst/>
          </a:prstGeom>
          <a:solidFill>
            <a:schemeClr val="bg1"/>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a:t>5</a:t>
            </a:r>
            <a:r>
              <a:rPr lang="de-DE" sz="1000" dirty="0" smtClean="0"/>
              <a:t>,0</a:t>
            </a:r>
            <a:endParaRPr lang="de-DE" sz="1000" dirty="0"/>
          </a:p>
        </p:txBody>
      </p:sp>
      <p:sp>
        <p:nvSpPr>
          <p:cNvPr id="133" name="Rectangle 3"/>
          <p:cNvSpPr txBox="1">
            <a:spLocks noChangeArrowheads="1"/>
          </p:cNvSpPr>
          <p:nvPr>
            <p:custDataLst>
              <p:tags r:id="rId20"/>
            </p:custDataLst>
          </p:nvPr>
        </p:nvSpPr>
        <p:spPr bwMode="auto">
          <a:xfrm>
            <a:off x="6948264" y="2185252"/>
            <a:ext cx="936352" cy="281137"/>
          </a:xfrm>
          <a:prstGeom prst="rect">
            <a:avLst/>
          </a:prstGeom>
          <a:solidFill>
            <a:schemeClr val="tx2"/>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el-GR" sz="1000" b="0" dirty="0"/>
              <a:t>Σ</a:t>
            </a:r>
            <a:r>
              <a:rPr lang="de-DE" sz="1000" b="0" dirty="0"/>
              <a:t> </a:t>
            </a:r>
            <a:r>
              <a:rPr lang="de-DE" sz="1000" b="0" dirty="0" smtClean="0"/>
              <a:t>2.975,00 €</a:t>
            </a:r>
            <a:endParaRPr lang="de-DE" sz="1000" b="0" baseline="30000" dirty="0"/>
          </a:p>
        </p:txBody>
      </p:sp>
      <p:sp>
        <p:nvSpPr>
          <p:cNvPr id="134" name="Rectangle 3"/>
          <p:cNvSpPr txBox="1">
            <a:spLocks noChangeArrowheads="1"/>
          </p:cNvSpPr>
          <p:nvPr>
            <p:custDataLst>
              <p:tags r:id="rId21"/>
            </p:custDataLst>
          </p:nvPr>
        </p:nvSpPr>
        <p:spPr bwMode="auto">
          <a:xfrm>
            <a:off x="6948264" y="1907540"/>
            <a:ext cx="936352" cy="281137"/>
          </a:xfrm>
          <a:prstGeom prst="rect">
            <a:avLst/>
          </a:prstGeom>
          <a:solidFill>
            <a:schemeClr val="tx2"/>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el-GR" sz="1000" b="0" dirty="0"/>
              <a:t>Σ</a:t>
            </a:r>
            <a:r>
              <a:rPr lang="de-DE" sz="1000" b="0" dirty="0"/>
              <a:t> </a:t>
            </a:r>
            <a:r>
              <a:rPr lang="de-DE" sz="1000" b="0" dirty="0" smtClean="0"/>
              <a:t>875,00 €</a:t>
            </a:r>
            <a:endParaRPr lang="de-DE" sz="1000" b="0" dirty="0"/>
          </a:p>
        </p:txBody>
      </p:sp>
      <p:sp>
        <p:nvSpPr>
          <p:cNvPr id="135" name="Rectangle 3"/>
          <p:cNvSpPr txBox="1">
            <a:spLocks noChangeArrowheads="1"/>
          </p:cNvSpPr>
          <p:nvPr>
            <p:custDataLst>
              <p:tags r:id="rId22"/>
            </p:custDataLst>
          </p:nvPr>
        </p:nvSpPr>
        <p:spPr bwMode="auto">
          <a:xfrm>
            <a:off x="6948264" y="2460385"/>
            <a:ext cx="936352" cy="281137"/>
          </a:xfrm>
          <a:prstGeom prst="rect">
            <a:avLst/>
          </a:prstGeom>
          <a:solidFill>
            <a:schemeClr val="bg1"/>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1.225,00 </a:t>
            </a:r>
            <a:r>
              <a:rPr lang="de-DE" dirty="0"/>
              <a:t>€</a:t>
            </a:r>
          </a:p>
        </p:txBody>
      </p:sp>
      <p:sp>
        <p:nvSpPr>
          <p:cNvPr id="136" name="Rectangle 3"/>
          <p:cNvSpPr txBox="1">
            <a:spLocks noChangeArrowheads="1"/>
          </p:cNvSpPr>
          <p:nvPr>
            <p:custDataLst>
              <p:tags r:id="rId23"/>
            </p:custDataLst>
          </p:nvPr>
        </p:nvSpPr>
        <p:spPr bwMode="auto">
          <a:xfrm>
            <a:off x="6948264" y="2741867"/>
            <a:ext cx="936352" cy="281137"/>
          </a:xfrm>
          <a:prstGeom prst="rect">
            <a:avLst/>
          </a:prstGeom>
          <a:solidFill>
            <a:schemeClr val="bg1"/>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smtClean="0"/>
              <a:t>1.750,00 €</a:t>
            </a:r>
            <a:endParaRPr lang="de-DE" sz="1000" dirty="0"/>
          </a:p>
        </p:txBody>
      </p:sp>
      <p:sp>
        <p:nvSpPr>
          <p:cNvPr id="95" name="Rechteck 94"/>
          <p:cNvSpPr/>
          <p:nvPr/>
        </p:nvSpPr>
        <p:spPr bwMode="auto">
          <a:xfrm>
            <a:off x="6333328" y="1691516"/>
            <a:ext cx="649820" cy="226440"/>
          </a:xfrm>
          <a:prstGeom prst="rect">
            <a:avLst/>
          </a:prstGeom>
          <a:solidFill>
            <a:schemeClr val="bg1"/>
          </a:solidFill>
          <a:ln w="6350"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20000"/>
              </a:spcAft>
              <a:buClr>
                <a:schemeClr val="accent2"/>
              </a:buClr>
              <a:buSzTx/>
              <a:buFont typeface="Wingdings" pitchFamily="2" charset="2"/>
              <a:buNone/>
              <a:tabLst>
                <a:tab pos="266700" algn="l"/>
                <a:tab pos="631825" algn="l"/>
                <a:tab pos="981075" algn="l"/>
              </a:tabLst>
            </a:pPr>
            <a:r>
              <a:rPr kumimoji="0" lang="de-DE" sz="1000" i="0" u="none" strike="noStrike" cap="none" normalizeH="0" baseline="0" dirty="0" smtClean="0">
                <a:ln>
                  <a:noFill/>
                </a:ln>
                <a:solidFill>
                  <a:schemeClr val="tx1"/>
                </a:solidFill>
                <a:effectLst/>
                <a:latin typeface="Arial" charset="0"/>
              </a:rPr>
              <a:t>BT </a:t>
            </a:r>
            <a:r>
              <a:rPr lang="de-DE" sz="1000" baseline="30000" dirty="0"/>
              <a:t>1</a:t>
            </a:r>
            <a:endParaRPr kumimoji="0" lang="en-AU" sz="1000" i="0" u="none" strike="noStrike" cap="none" normalizeH="0" baseline="30000" dirty="0" smtClean="0">
              <a:ln>
                <a:noFill/>
              </a:ln>
              <a:solidFill>
                <a:schemeClr val="tx1"/>
              </a:solidFill>
              <a:effectLst/>
              <a:latin typeface="Arial" charset="0"/>
            </a:endParaRPr>
          </a:p>
        </p:txBody>
      </p:sp>
      <p:sp>
        <p:nvSpPr>
          <p:cNvPr id="100" name="Rechteck 99"/>
          <p:cNvSpPr/>
          <p:nvPr/>
        </p:nvSpPr>
        <p:spPr bwMode="auto">
          <a:xfrm>
            <a:off x="6948264" y="1691516"/>
            <a:ext cx="936352" cy="226440"/>
          </a:xfrm>
          <a:prstGeom prst="rect">
            <a:avLst/>
          </a:prstGeom>
          <a:solidFill>
            <a:schemeClr val="bg1"/>
          </a:solidFill>
          <a:ln w="6350"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20000"/>
              </a:spcAft>
              <a:buClr>
                <a:schemeClr val="accent2"/>
              </a:buClr>
              <a:buSzTx/>
              <a:buFont typeface="Wingdings" pitchFamily="2" charset="2"/>
              <a:buNone/>
              <a:tabLst>
                <a:tab pos="266700" algn="l"/>
                <a:tab pos="631825" algn="l"/>
                <a:tab pos="981075" algn="l"/>
              </a:tabLst>
            </a:pPr>
            <a:r>
              <a:rPr lang="de-DE" sz="1000" dirty="0" smtClean="0"/>
              <a:t>Kosten</a:t>
            </a:r>
            <a:endParaRPr kumimoji="0" lang="en-AU" sz="1000" i="0" u="none" strike="noStrike" cap="none" normalizeH="0" baseline="0" dirty="0" smtClean="0">
              <a:ln>
                <a:noFill/>
              </a:ln>
              <a:solidFill>
                <a:schemeClr val="tx1"/>
              </a:solidFill>
              <a:effectLst/>
            </a:endParaRPr>
          </a:p>
        </p:txBody>
      </p:sp>
      <p:sp>
        <p:nvSpPr>
          <p:cNvPr id="108" name="Rectangle 3"/>
          <p:cNvSpPr txBox="1">
            <a:spLocks noChangeArrowheads="1"/>
          </p:cNvSpPr>
          <p:nvPr>
            <p:custDataLst>
              <p:tags r:id="rId24"/>
            </p:custDataLst>
          </p:nvPr>
        </p:nvSpPr>
        <p:spPr bwMode="auto">
          <a:xfrm>
            <a:off x="6336399" y="3295486"/>
            <a:ext cx="616421" cy="281137"/>
          </a:xfrm>
          <a:prstGeom prst="rect">
            <a:avLst/>
          </a:prstGeom>
          <a:solidFill>
            <a:schemeClr val="bg1"/>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2,0</a:t>
            </a:r>
            <a:endParaRPr lang="de-DE" dirty="0"/>
          </a:p>
        </p:txBody>
      </p:sp>
      <p:sp>
        <p:nvSpPr>
          <p:cNvPr id="118" name="Rectangle 3"/>
          <p:cNvSpPr txBox="1">
            <a:spLocks noChangeArrowheads="1"/>
          </p:cNvSpPr>
          <p:nvPr>
            <p:custDataLst>
              <p:tags r:id="rId25"/>
            </p:custDataLst>
          </p:nvPr>
        </p:nvSpPr>
        <p:spPr bwMode="auto">
          <a:xfrm>
            <a:off x="6336196" y="3020353"/>
            <a:ext cx="616421" cy="281137"/>
          </a:xfrm>
          <a:prstGeom prst="rect">
            <a:avLst/>
          </a:prstGeom>
          <a:solidFill>
            <a:schemeClr val="tx2"/>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el-GR" dirty="0"/>
              <a:t>Σ</a:t>
            </a:r>
            <a:r>
              <a:rPr lang="de-DE" dirty="0"/>
              <a:t> </a:t>
            </a:r>
            <a:r>
              <a:rPr lang="de-DE" dirty="0" smtClean="0"/>
              <a:t>12,0</a:t>
            </a:r>
            <a:endParaRPr lang="de-DE" dirty="0"/>
          </a:p>
        </p:txBody>
      </p:sp>
      <p:sp>
        <p:nvSpPr>
          <p:cNvPr id="121" name="Rectangle 3"/>
          <p:cNvSpPr txBox="1">
            <a:spLocks noChangeArrowheads="1"/>
          </p:cNvSpPr>
          <p:nvPr>
            <p:custDataLst>
              <p:tags r:id="rId26"/>
            </p:custDataLst>
          </p:nvPr>
        </p:nvSpPr>
        <p:spPr bwMode="auto">
          <a:xfrm>
            <a:off x="6336196" y="4391816"/>
            <a:ext cx="616421" cy="324036"/>
          </a:xfrm>
          <a:prstGeom prst="rect">
            <a:avLst/>
          </a:prstGeom>
          <a:solidFill>
            <a:schemeClr val="bg1">
              <a:lumMod val="95000"/>
            </a:schemeClr>
          </a:solidFill>
          <a:ln w="3175">
            <a:solidFill>
              <a:schemeClr val="bg1">
                <a:lumMod val="50000"/>
              </a:schemeClr>
            </a:solidFill>
            <a:prstDash val="solid"/>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el-GR" dirty="0"/>
              <a:t>Σ</a:t>
            </a:r>
            <a:r>
              <a:rPr lang="de-DE" dirty="0"/>
              <a:t> </a:t>
            </a:r>
            <a:r>
              <a:rPr lang="de-DE" dirty="0" smtClean="0"/>
              <a:t>12,5</a:t>
            </a:r>
            <a:endParaRPr lang="de-DE" dirty="0"/>
          </a:p>
        </p:txBody>
      </p:sp>
      <p:sp>
        <p:nvSpPr>
          <p:cNvPr id="122" name="Rectangle 3"/>
          <p:cNvSpPr txBox="1">
            <a:spLocks noChangeArrowheads="1"/>
          </p:cNvSpPr>
          <p:nvPr>
            <p:custDataLst>
              <p:tags r:id="rId27"/>
            </p:custDataLst>
          </p:nvPr>
        </p:nvSpPr>
        <p:spPr bwMode="auto">
          <a:xfrm>
            <a:off x="6336196" y="3570619"/>
            <a:ext cx="616421" cy="281137"/>
          </a:xfrm>
          <a:prstGeom prst="rect">
            <a:avLst/>
          </a:prstGeom>
          <a:solidFill>
            <a:schemeClr val="bg1"/>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a:t>7</a:t>
            </a:r>
            <a:r>
              <a:rPr lang="de-DE" sz="1000" dirty="0" smtClean="0"/>
              <a:t>,0</a:t>
            </a:r>
            <a:endParaRPr lang="de-DE" sz="1000" dirty="0"/>
          </a:p>
        </p:txBody>
      </p:sp>
      <p:sp>
        <p:nvSpPr>
          <p:cNvPr id="132" name="Rectangle 3"/>
          <p:cNvSpPr txBox="1">
            <a:spLocks noChangeArrowheads="1"/>
          </p:cNvSpPr>
          <p:nvPr>
            <p:custDataLst>
              <p:tags r:id="rId28"/>
            </p:custDataLst>
          </p:nvPr>
        </p:nvSpPr>
        <p:spPr bwMode="auto">
          <a:xfrm>
            <a:off x="6948264" y="3295486"/>
            <a:ext cx="936352" cy="281137"/>
          </a:xfrm>
          <a:prstGeom prst="rect">
            <a:avLst/>
          </a:prstGeom>
          <a:solidFill>
            <a:schemeClr val="bg1"/>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700,00 €</a:t>
            </a:r>
            <a:endParaRPr lang="de-DE" dirty="0"/>
          </a:p>
        </p:txBody>
      </p:sp>
      <p:sp>
        <p:nvSpPr>
          <p:cNvPr id="138" name="Rectangle 3"/>
          <p:cNvSpPr txBox="1">
            <a:spLocks noChangeArrowheads="1"/>
          </p:cNvSpPr>
          <p:nvPr>
            <p:custDataLst>
              <p:tags r:id="rId29"/>
            </p:custDataLst>
          </p:nvPr>
        </p:nvSpPr>
        <p:spPr bwMode="auto">
          <a:xfrm>
            <a:off x="6948264" y="3020353"/>
            <a:ext cx="936352" cy="281137"/>
          </a:xfrm>
          <a:prstGeom prst="rect">
            <a:avLst/>
          </a:prstGeom>
          <a:solidFill>
            <a:schemeClr val="tx2"/>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el-GR" dirty="0" smtClean="0"/>
              <a:t>Σ</a:t>
            </a:r>
            <a:r>
              <a:rPr lang="de-DE" dirty="0" smtClean="0"/>
              <a:t> 4200,00 </a:t>
            </a:r>
            <a:r>
              <a:rPr lang="de-DE" dirty="0"/>
              <a:t>€</a:t>
            </a:r>
          </a:p>
        </p:txBody>
      </p:sp>
      <p:sp>
        <p:nvSpPr>
          <p:cNvPr id="139" name="Rectangle 3"/>
          <p:cNvSpPr txBox="1">
            <a:spLocks noChangeArrowheads="1"/>
          </p:cNvSpPr>
          <p:nvPr>
            <p:custDataLst>
              <p:tags r:id="rId30"/>
            </p:custDataLst>
          </p:nvPr>
        </p:nvSpPr>
        <p:spPr bwMode="auto">
          <a:xfrm>
            <a:off x="6948264" y="4391816"/>
            <a:ext cx="936352" cy="324036"/>
          </a:xfrm>
          <a:prstGeom prst="rect">
            <a:avLst/>
          </a:prstGeom>
          <a:solidFill>
            <a:schemeClr val="bg1">
              <a:lumMod val="95000"/>
            </a:schemeClr>
          </a:solidFill>
          <a:ln w="3175">
            <a:solidFill>
              <a:schemeClr val="bg1">
                <a:lumMod val="50000"/>
              </a:schemeClr>
            </a:solidFill>
            <a:prstDash val="solid"/>
            <a:miter lim="800000"/>
            <a:headEnd/>
            <a:tailEnd/>
          </a:ln>
          <a:effectLst/>
        </p:spPr>
        <p:txBody>
          <a:bodyPr vert="horz" wrap="square" lIns="72000" tIns="0" rIns="72000" bIns="0" numCol="1" anchor="ctr" anchorCtr="0" compatLnSpc="1">
            <a:prstTxWarp prst="textNoShape">
              <a:avLst/>
            </a:prstTxWarp>
          </a:bodyPr>
          <a:lstStyle>
            <a:defPPr>
              <a:defRPr lang="de-DE"/>
            </a:defPPr>
            <a:lvl1pPr algn="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r>
              <a:rPr lang="de-DE" dirty="0" smtClean="0"/>
              <a:t>4.375,00 </a:t>
            </a:r>
            <a:r>
              <a:rPr lang="de-DE" dirty="0"/>
              <a:t>€ </a:t>
            </a:r>
            <a:r>
              <a:rPr lang="de-DE" baseline="30000" dirty="0"/>
              <a:t>4</a:t>
            </a:r>
            <a:endParaRPr lang="de-DE" dirty="0">
              <a:solidFill>
                <a:srgbClr val="000000"/>
              </a:solidFill>
            </a:endParaRPr>
          </a:p>
        </p:txBody>
      </p:sp>
      <p:sp>
        <p:nvSpPr>
          <p:cNvPr id="140" name="Rectangle 3"/>
          <p:cNvSpPr txBox="1">
            <a:spLocks noChangeArrowheads="1"/>
          </p:cNvSpPr>
          <p:nvPr>
            <p:custDataLst>
              <p:tags r:id="rId31"/>
            </p:custDataLst>
          </p:nvPr>
        </p:nvSpPr>
        <p:spPr bwMode="auto">
          <a:xfrm>
            <a:off x="6948016" y="3570619"/>
            <a:ext cx="936352" cy="281137"/>
          </a:xfrm>
          <a:prstGeom prst="rect">
            <a:avLst/>
          </a:prstGeom>
          <a:solidFill>
            <a:schemeClr val="bg1"/>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smtClean="0"/>
              <a:t> </a:t>
            </a:r>
            <a:r>
              <a:rPr lang="de-DE" sz="1000" dirty="0"/>
              <a:t>2.450,00 €</a:t>
            </a:r>
          </a:p>
        </p:txBody>
      </p:sp>
      <p:sp>
        <p:nvSpPr>
          <p:cNvPr id="137" name="Rechteck 97"/>
          <p:cNvSpPr/>
          <p:nvPr/>
        </p:nvSpPr>
        <p:spPr bwMode="auto">
          <a:xfrm>
            <a:off x="5796136" y="1690477"/>
            <a:ext cx="540060" cy="229552"/>
          </a:xfrm>
          <a:prstGeom prst="rect">
            <a:avLst/>
          </a:prstGeom>
          <a:solidFill>
            <a:schemeClr val="bg1"/>
          </a:solidFill>
          <a:ln w="6350"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20000"/>
              </a:spcAft>
              <a:buClr>
                <a:schemeClr val="accent2"/>
              </a:buClr>
              <a:buSzTx/>
              <a:buFont typeface="Wingdings" pitchFamily="2" charset="2"/>
              <a:buNone/>
              <a:tabLst>
                <a:tab pos="266700" algn="l"/>
                <a:tab pos="631825" algn="l"/>
                <a:tab pos="981075" algn="l"/>
              </a:tabLst>
            </a:pPr>
            <a:r>
              <a:rPr lang="de-DE" sz="1000" dirty="0" smtClean="0"/>
              <a:t>August</a:t>
            </a:r>
            <a:endParaRPr kumimoji="0" lang="en-AU" sz="1000" i="0" u="none" strike="noStrike" cap="none" normalizeH="0" baseline="0" dirty="0" smtClean="0">
              <a:ln>
                <a:noFill/>
              </a:ln>
              <a:solidFill>
                <a:schemeClr val="tx1"/>
              </a:solidFill>
              <a:effectLst/>
              <a:latin typeface="Arial" charset="0"/>
            </a:endParaRPr>
          </a:p>
        </p:txBody>
      </p:sp>
      <p:sp>
        <p:nvSpPr>
          <p:cNvPr id="152" name="Rechteck 97"/>
          <p:cNvSpPr/>
          <p:nvPr/>
        </p:nvSpPr>
        <p:spPr bwMode="auto">
          <a:xfrm>
            <a:off x="4680012" y="1690477"/>
            <a:ext cx="1116124" cy="229552"/>
          </a:xfrm>
          <a:prstGeom prst="rect">
            <a:avLst/>
          </a:prstGeom>
          <a:solidFill>
            <a:schemeClr val="bg1"/>
          </a:solidFill>
          <a:ln w="6350"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20000"/>
              </a:spcAft>
              <a:buClr>
                <a:schemeClr val="accent2"/>
              </a:buClr>
              <a:buSzTx/>
              <a:buFont typeface="Wingdings" pitchFamily="2" charset="2"/>
              <a:buNone/>
              <a:tabLst>
                <a:tab pos="266700" algn="l"/>
                <a:tab pos="631825" algn="l"/>
                <a:tab pos="981075" algn="l"/>
              </a:tabLst>
            </a:pPr>
            <a:r>
              <a:rPr kumimoji="0" lang="de-DE" sz="1000" i="0" u="none" strike="noStrike" cap="none" normalizeH="0" baseline="0" dirty="0" smtClean="0">
                <a:ln>
                  <a:noFill/>
                </a:ln>
                <a:solidFill>
                  <a:schemeClr val="tx1"/>
                </a:solidFill>
                <a:effectLst/>
                <a:latin typeface="Arial" charset="0"/>
              </a:rPr>
              <a:t>Juli</a:t>
            </a:r>
            <a:endParaRPr kumimoji="0" lang="en-AU" sz="1000" i="0" u="none" strike="noStrike" cap="none" normalizeH="0" baseline="0" dirty="0" smtClean="0">
              <a:ln>
                <a:noFill/>
              </a:ln>
              <a:solidFill>
                <a:schemeClr val="tx1"/>
              </a:solidFill>
              <a:effectLst/>
              <a:latin typeface="Arial" charset="0"/>
            </a:endParaRPr>
          </a:p>
        </p:txBody>
      </p:sp>
      <p:sp>
        <p:nvSpPr>
          <p:cNvPr id="172" name="Rechteck 97"/>
          <p:cNvSpPr/>
          <p:nvPr/>
        </p:nvSpPr>
        <p:spPr bwMode="auto">
          <a:xfrm>
            <a:off x="3527884" y="1691516"/>
            <a:ext cx="1152128" cy="217063"/>
          </a:xfrm>
          <a:prstGeom prst="rect">
            <a:avLst/>
          </a:prstGeom>
          <a:solidFill>
            <a:schemeClr val="bg1"/>
          </a:solidFill>
          <a:ln w="6350"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20000"/>
              </a:spcAft>
              <a:buClr>
                <a:schemeClr val="accent2"/>
              </a:buClr>
              <a:buSzTx/>
              <a:buFont typeface="Wingdings" pitchFamily="2" charset="2"/>
              <a:buNone/>
              <a:tabLst>
                <a:tab pos="266700" algn="l"/>
                <a:tab pos="631825" algn="l"/>
                <a:tab pos="981075" algn="l"/>
              </a:tabLst>
            </a:pPr>
            <a:r>
              <a:rPr kumimoji="0" lang="de-DE" sz="1000" i="0" u="none" strike="noStrike" cap="none" normalizeH="0" baseline="0" dirty="0" smtClean="0">
                <a:ln>
                  <a:noFill/>
                </a:ln>
                <a:solidFill>
                  <a:schemeClr val="tx1"/>
                </a:solidFill>
                <a:effectLst/>
                <a:latin typeface="Arial" charset="0"/>
              </a:rPr>
              <a:t>Juni</a:t>
            </a:r>
            <a:endParaRPr kumimoji="0" lang="en-AU" sz="1000" i="0" u="none" strike="noStrike" cap="none" normalizeH="0" baseline="0" dirty="0" smtClean="0">
              <a:ln>
                <a:noFill/>
              </a:ln>
              <a:solidFill>
                <a:schemeClr val="tx1"/>
              </a:solidFill>
              <a:effectLst/>
              <a:latin typeface="Arial" charset="0"/>
            </a:endParaRPr>
          </a:p>
        </p:txBody>
      </p:sp>
      <p:sp>
        <p:nvSpPr>
          <p:cNvPr id="128" name="Textplatzhalter 5"/>
          <p:cNvSpPr txBox="1">
            <a:spLocks/>
          </p:cNvSpPr>
          <p:nvPr/>
        </p:nvSpPr>
        <p:spPr bwMode="auto">
          <a:xfrm>
            <a:off x="755576" y="5409220"/>
            <a:ext cx="7992000" cy="226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a:buNone/>
              <a:defRPr sz="1100" b="0" baseline="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marL="0" indent="0"/>
            <a:r>
              <a:rPr lang="de-DE" sz="1000" baseline="30000" dirty="0" smtClean="0"/>
              <a:t>1 </a:t>
            </a:r>
            <a:r>
              <a:rPr lang="de-DE" sz="1000" dirty="0" smtClean="0"/>
              <a:t>Schätzung in Beratertagen (BT) à 8 Stunden, 1 BT = 350,00 EUR zzgl. </a:t>
            </a:r>
            <a:r>
              <a:rPr lang="de-DE" sz="1000" dirty="0" err="1" smtClean="0"/>
              <a:t>Ust</a:t>
            </a:r>
            <a:r>
              <a:rPr lang="de-DE" sz="1000" dirty="0" smtClean="0"/>
              <a:t>. Und Spesen, die optionale Phase ist nicht in der Gesamtsumme enthalten. Die Vergütung erfolgt aufwandsbasiert.</a:t>
            </a:r>
          </a:p>
          <a:p>
            <a:pPr marL="0" indent="0"/>
            <a:r>
              <a:rPr lang="de-DE" sz="1000" baseline="30000" dirty="0" smtClean="0"/>
              <a:t>2</a:t>
            </a:r>
            <a:r>
              <a:rPr lang="de-DE" sz="1000" dirty="0" smtClean="0"/>
              <a:t> Schätzung für ca. 15/15 Umfragen mit Kunden/Anbietern pro Standort</a:t>
            </a:r>
          </a:p>
          <a:p>
            <a:r>
              <a:rPr lang="de-DE" sz="1000" baseline="30000" dirty="0" smtClean="0"/>
              <a:t>3</a:t>
            </a:r>
            <a:r>
              <a:rPr lang="de-DE" sz="1000" dirty="0" smtClean="0"/>
              <a:t> Erstellen einer </a:t>
            </a:r>
            <a:r>
              <a:rPr lang="de-DE" sz="1000" dirty="0" err="1" smtClean="0"/>
              <a:t>Longlist</a:t>
            </a:r>
            <a:r>
              <a:rPr lang="de-DE" sz="1000" dirty="0" smtClean="0"/>
              <a:t> mit relevanten Anbietern, Durchführung der Interviews, Anfahrt zu Städten </a:t>
            </a:r>
          </a:p>
          <a:p>
            <a:r>
              <a:rPr lang="de-DE" sz="1000" baseline="30000" dirty="0" smtClean="0"/>
              <a:t>4</a:t>
            </a:r>
            <a:r>
              <a:rPr lang="de-DE" sz="1000" dirty="0" smtClean="0"/>
              <a:t> Nicht in Gesamtsumme enthalten</a:t>
            </a:r>
            <a:endParaRPr lang="de-DE" sz="1000" baseline="30000" dirty="0" smtClean="0"/>
          </a:p>
        </p:txBody>
      </p:sp>
      <p:sp>
        <p:nvSpPr>
          <p:cNvPr id="148" name="Rechteck 147"/>
          <p:cNvSpPr/>
          <p:nvPr/>
        </p:nvSpPr>
        <p:spPr bwMode="auto">
          <a:xfrm>
            <a:off x="6487188" y="4858616"/>
            <a:ext cx="1295405" cy="178218"/>
          </a:xfrm>
          <a:prstGeom prst="rect">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1" algn="ctr">
              <a:spcBef>
                <a:spcPct val="30000"/>
              </a:spcBef>
              <a:spcAft>
                <a:spcPct val="20000"/>
              </a:spcAft>
              <a:buClr>
                <a:schemeClr val="accent2"/>
              </a:buClr>
              <a:buFont typeface="Wingdings" pitchFamily="2" charset="2"/>
              <a:buNone/>
              <a:tabLst>
                <a:tab pos="266700" algn="l"/>
                <a:tab pos="631825" algn="l"/>
                <a:tab pos="981075" algn="l"/>
              </a:tabLst>
            </a:pPr>
            <a:r>
              <a:rPr lang="de-DE" sz="1200" dirty="0" smtClean="0">
                <a:solidFill>
                  <a:schemeClr val="bg1"/>
                </a:solidFill>
              </a:rPr>
              <a:t>  </a:t>
            </a:r>
            <a:endParaRPr kumimoji="0" lang="en-AU" sz="1200" i="0" u="none" strike="noStrike" cap="none" normalizeH="0" baseline="0" dirty="0" smtClean="0">
              <a:ln>
                <a:noFill/>
              </a:ln>
              <a:solidFill>
                <a:schemeClr val="bg1"/>
              </a:solidFill>
              <a:effectLst/>
            </a:endParaRPr>
          </a:p>
        </p:txBody>
      </p:sp>
      <p:sp>
        <p:nvSpPr>
          <p:cNvPr id="155"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Zeit- und Aufwandsplanung</a:t>
            </a:r>
            <a:endParaRPr lang="de-DE" kern="0" dirty="0">
              <a:solidFill>
                <a:schemeClr val="accent1"/>
              </a:solidFill>
            </a:endParaRPr>
          </a:p>
        </p:txBody>
      </p:sp>
      <p:sp>
        <p:nvSpPr>
          <p:cNvPr id="5" name="Textfeld 4"/>
          <p:cNvSpPr txBox="1"/>
          <p:nvPr/>
        </p:nvSpPr>
        <p:spPr>
          <a:xfrm>
            <a:off x="6516216" y="1439488"/>
            <a:ext cx="1403762" cy="246221"/>
          </a:xfrm>
          <a:prstGeom prst="rect">
            <a:avLst/>
          </a:prstGeom>
          <a:noFill/>
        </p:spPr>
        <p:txBody>
          <a:bodyPr wrap="none" rtlCol="0">
            <a:spAutoFit/>
          </a:bodyPr>
          <a:lstStyle/>
          <a:p>
            <a:r>
              <a:rPr lang="de-DE" sz="1000" dirty="0" smtClean="0">
                <a:solidFill>
                  <a:srgbClr val="009EE0"/>
                </a:solidFill>
              </a:rPr>
              <a:t>Aufwandsschätzung1</a:t>
            </a:r>
            <a:endParaRPr lang="de-DE" sz="1000" baseline="30000" dirty="0">
              <a:solidFill>
                <a:srgbClr val="009EE0"/>
              </a:solidFill>
            </a:endParaRPr>
          </a:p>
        </p:txBody>
      </p:sp>
      <p:grpSp>
        <p:nvGrpSpPr>
          <p:cNvPr id="146" name="Group 19"/>
          <p:cNvGrpSpPr>
            <a:grpSpLocks/>
          </p:cNvGrpSpPr>
          <p:nvPr>
            <p:custDataLst>
              <p:tags r:id="rId32"/>
            </p:custDataLst>
          </p:nvPr>
        </p:nvGrpSpPr>
        <p:grpSpPr bwMode="auto">
          <a:xfrm>
            <a:off x="4644008" y="1907540"/>
            <a:ext cx="1149984" cy="3096344"/>
            <a:chOff x="2271" y="1434"/>
            <a:chExt cx="648" cy="2258"/>
          </a:xfrm>
        </p:grpSpPr>
        <p:sp>
          <p:nvSpPr>
            <p:cNvPr id="147" name="Rectangle 20"/>
            <p:cNvSpPr>
              <a:spLocks noChangeArrowheads="1"/>
            </p:cNvSpPr>
            <p:nvPr>
              <p:custDataLst>
                <p:tags r:id="rId58"/>
              </p:custDataLst>
            </p:nvPr>
          </p:nvSpPr>
          <p:spPr bwMode="auto">
            <a:xfrm>
              <a:off x="2271" y="1435"/>
              <a:ext cx="648" cy="2257"/>
            </a:xfrm>
            <a:prstGeom prst="rect">
              <a:avLst/>
            </a:prstGeom>
            <a:solidFill>
              <a:schemeClr val="bg1"/>
            </a:solidFill>
            <a:ln w="6350" algn="ctr">
              <a:solidFill>
                <a:schemeClr val="tx1">
                  <a:lumMod val="65000"/>
                  <a:lumOff val="35000"/>
                </a:schemeClr>
              </a:solidFill>
              <a:miter lim="800000"/>
              <a:headEnd/>
              <a:tailEnd/>
            </a:ln>
            <a:effectLst/>
          </p:spPr>
          <p:txBody>
            <a:bodyPr wrap="none" lIns="0" tIns="36000" rIns="0" bIns="0"/>
            <a:lstStyle/>
            <a:p>
              <a:pPr marL="382588" lvl="1" indent="-203200" algn="ctr">
                <a:tabLst>
                  <a:tab pos="266700" algn="l"/>
                  <a:tab pos="631825" algn="l"/>
                  <a:tab pos="981075" algn="l"/>
                </a:tabLst>
              </a:pPr>
              <a:endParaRPr lang="de-DE" sz="1000"/>
            </a:p>
          </p:txBody>
        </p:sp>
        <p:grpSp>
          <p:nvGrpSpPr>
            <p:cNvPr id="149" name="Group 21"/>
            <p:cNvGrpSpPr>
              <a:grpSpLocks/>
            </p:cNvGrpSpPr>
            <p:nvPr>
              <p:custDataLst>
                <p:tags r:id="rId59"/>
              </p:custDataLst>
            </p:nvPr>
          </p:nvGrpSpPr>
          <p:grpSpPr bwMode="auto">
            <a:xfrm>
              <a:off x="2433" y="1434"/>
              <a:ext cx="324" cy="2258"/>
              <a:chOff x="2433" y="1434"/>
              <a:chExt cx="324" cy="2258"/>
            </a:xfrm>
          </p:grpSpPr>
          <p:sp>
            <p:nvSpPr>
              <p:cNvPr id="150" name="Line 22"/>
              <p:cNvSpPr>
                <a:spLocks noChangeShapeType="1"/>
              </p:cNvSpPr>
              <p:nvPr/>
            </p:nvSpPr>
            <p:spPr bwMode="auto">
              <a:xfrm>
                <a:off x="2433"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159" name="Line 23"/>
              <p:cNvSpPr>
                <a:spLocks noChangeShapeType="1"/>
              </p:cNvSpPr>
              <p:nvPr/>
            </p:nvSpPr>
            <p:spPr bwMode="auto">
              <a:xfrm>
                <a:off x="2595"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160" name="Line 24"/>
              <p:cNvSpPr>
                <a:spLocks noChangeShapeType="1"/>
              </p:cNvSpPr>
              <p:nvPr/>
            </p:nvSpPr>
            <p:spPr bwMode="auto">
              <a:xfrm>
                <a:off x="2757"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grpSp>
      </p:grpSp>
      <p:grpSp>
        <p:nvGrpSpPr>
          <p:cNvPr id="161" name="Group 19"/>
          <p:cNvGrpSpPr>
            <a:grpSpLocks/>
          </p:cNvGrpSpPr>
          <p:nvPr>
            <p:custDataLst>
              <p:tags r:id="rId33"/>
            </p:custDataLst>
          </p:nvPr>
        </p:nvGrpSpPr>
        <p:grpSpPr bwMode="auto">
          <a:xfrm>
            <a:off x="3527884" y="1907540"/>
            <a:ext cx="1149984" cy="3096344"/>
            <a:chOff x="2271" y="1434"/>
            <a:chExt cx="648" cy="2258"/>
          </a:xfrm>
        </p:grpSpPr>
        <p:sp>
          <p:nvSpPr>
            <p:cNvPr id="164" name="Rectangle 20"/>
            <p:cNvSpPr>
              <a:spLocks noChangeArrowheads="1"/>
            </p:cNvSpPr>
            <p:nvPr>
              <p:custDataLst>
                <p:tags r:id="rId56"/>
              </p:custDataLst>
            </p:nvPr>
          </p:nvSpPr>
          <p:spPr bwMode="auto">
            <a:xfrm>
              <a:off x="2271" y="1435"/>
              <a:ext cx="648" cy="2257"/>
            </a:xfrm>
            <a:prstGeom prst="rect">
              <a:avLst/>
            </a:prstGeom>
            <a:solidFill>
              <a:schemeClr val="bg1"/>
            </a:solidFill>
            <a:ln w="6350" algn="ctr">
              <a:solidFill>
                <a:schemeClr val="tx1">
                  <a:lumMod val="65000"/>
                  <a:lumOff val="35000"/>
                </a:schemeClr>
              </a:solidFill>
              <a:miter lim="800000"/>
              <a:headEnd/>
              <a:tailEnd/>
            </a:ln>
            <a:effectLst/>
          </p:spPr>
          <p:txBody>
            <a:bodyPr wrap="none" lIns="0" tIns="36000" rIns="0" bIns="0"/>
            <a:lstStyle/>
            <a:p>
              <a:pPr marL="382588" lvl="1" indent="-203200" algn="ctr">
                <a:tabLst>
                  <a:tab pos="266700" algn="l"/>
                  <a:tab pos="631825" algn="l"/>
                  <a:tab pos="981075" algn="l"/>
                </a:tabLst>
              </a:pPr>
              <a:endParaRPr lang="de-DE" sz="1000"/>
            </a:p>
          </p:txBody>
        </p:sp>
        <p:grpSp>
          <p:nvGrpSpPr>
            <p:cNvPr id="168" name="Group 21"/>
            <p:cNvGrpSpPr>
              <a:grpSpLocks/>
            </p:cNvGrpSpPr>
            <p:nvPr>
              <p:custDataLst>
                <p:tags r:id="rId57"/>
              </p:custDataLst>
            </p:nvPr>
          </p:nvGrpSpPr>
          <p:grpSpPr bwMode="auto">
            <a:xfrm>
              <a:off x="2433" y="1434"/>
              <a:ext cx="324" cy="2258"/>
              <a:chOff x="2433" y="1434"/>
              <a:chExt cx="324" cy="2258"/>
            </a:xfrm>
          </p:grpSpPr>
          <p:sp>
            <p:nvSpPr>
              <p:cNvPr id="169" name="Line 22"/>
              <p:cNvSpPr>
                <a:spLocks noChangeShapeType="1"/>
              </p:cNvSpPr>
              <p:nvPr/>
            </p:nvSpPr>
            <p:spPr bwMode="auto">
              <a:xfrm>
                <a:off x="2433"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173" name="Line 23"/>
              <p:cNvSpPr>
                <a:spLocks noChangeShapeType="1"/>
              </p:cNvSpPr>
              <p:nvPr/>
            </p:nvSpPr>
            <p:spPr bwMode="auto">
              <a:xfrm>
                <a:off x="2595"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sp>
            <p:nvSpPr>
              <p:cNvPr id="174" name="Line 24"/>
              <p:cNvSpPr>
                <a:spLocks noChangeShapeType="1"/>
              </p:cNvSpPr>
              <p:nvPr/>
            </p:nvSpPr>
            <p:spPr bwMode="auto">
              <a:xfrm>
                <a:off x="2757" y="1434"/>
                <a:ext cx="0" cy="2258"/>
              </a:xfrm>
              <a:prstGeom prst="line">
                <a:avLst/>
              </a:prstGeom>
              <a:noFill/>
              <a:ln w="6350" cap="rnd">
                <a:solidFill>
                  <a:schemeClr val="tx1">
                    <a:lumMod val="65000"/>
                    <a:lumOff val="35000"/>
                  </a:schemeClr>
                </a:solidFill>
                <a:prstDash val="sysDot"/>
                <a:round/>
                <a:headEnd/>
                <a:tailEnd/>
              </a:ln>
              <a:effectLst/>
            </p:spPr>
            <p:txBody>
              <a:bodyPr lIns="0" tIns="0" rIns="0" bIns="0"/>
              <a:lstStyle/>
              <a:p>
                <a:endParaRPr lang="de-DE" sz="1000"/>
              </a:p>
            </p:txBody>
          </p:sp>
        </p:grpSp>
      </p:grpSp>
      <p:sp>
        <p:nvSpPr>
          <p:cNvPr id="223" name="AutoShape 110"/>
          <p:cNvSpPr>
            <a:spLocks noChangeArrowheads="1"/>
          </p:cNvSpPr>
          <p:nvPr>
            <p:custDataLst>
              <p:tags r:id="rId34"/>
            </p:custDataLst>
          </p:nvPr>
        </p:nvSpPr>
        <p:spPr bwMode="auto">
          <a:xfrm>
            <a:off x="3527884" y="2843644"/>
            <a:ext cx="576064" cy="144016"/>
          </a:xfrm>
          <a:prstGeom prst="roundRect">
            <a:avLst>
              <a:gd name="adj" fmla="val 16667"/>
            </a:avLst>
          </a:prstGeom>
          <a:solidFill>
            <a:schemeClr val="bg1">
              <a:lumMod val="65000"/>
            </a:schemeClr>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24" name="AutoShape 110"/>
          <p:cNvSpPr>
            <a:spLocks noChangeArrowheads="1"/>
          </p:cNvSpPr>
          <p:nvPr>
            <p:custDataLst>
              <p:tags r:id="rId35"/>
            </p:custDataLst>
          </p:nvPr>
        </p:nvSpPr>
        <p:spPr bwMode="auto">
          <a:xfrm>
            <a:off x="3527884" y="2555612"/>
            <a:ext cx="864096" cy="144016"/>
          </a:xfrm>
          <a:prstGeom prst="roundRect">
            <a:avLst>
              <a:gd name="adj" fmla="val 16667"/>
            </a:avLst>
          </a:prstGeom>
          <a:solidFill>
            <a:schemeClr val="bg1">
              <a:lumMod val="65000"/>
            </a:schemeClr>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29" name="AutoShape 110"/>
          <p:cNvSpPr>
            <a:spLocks noChangeArrowheads="1"/>
          </p:cNvSpPr>
          <p:nvPr>
            <p:custDataLst>
              <p:tags r:id="rId36"/>
            </p:custDataLst>
          </p:nvPr>
        </p:nvSpPr>
        <p:spPr bwMode="auto">
          <a:xfrm>
            <a:off x="3527884" y="2267580"/>
            <a:ext cx="828092" cy="144016"/>
          </a:xfrm>
          <a:prstGeom prst="roundRect">
            <a:avLst>
              <a:gd name="adj" fmla="val 16667"/>
            </a:avLst>
          </a:prstGeom>
          <a:solidFill>
            <a:srgbClr val="009EE0"/>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30" name="AutoShape 110"/>
          <p:cNvSpPr>
            <a:spLocks noChangeArrowheads="1"/>
          </p:cNvSpPr>
          <p:nvPr>
            <p:custDataLst>
              <p:tags r:id="rId37"/>
            </p:custDataLst>
          </p:nvPr>
        </p:nvSpPr>
        <p:spPr bwMode="auto">
          <a:xfrm>
            <a:off x="4103948" y="3095672"/>
            <a:ext cx="1260140" cy="144016"/>
          </a:xfrm>
          <a:prstGeom prst="roundRect">
            <a:avLst>
              <a:gd name="adj" fmla="val 16667"/>
            </a:avLst>
          </a:prstGeom>
          <a:solidFill>
            <a:srgbClr val="009EE0"/>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31" name="AutoShape 110"/>
          <p:cNvSpPr>
            <a:spLocks noChangeArrowheads="1"/>
          </p:cNvSpPr>
          <p:nvPr>
            <p:custDataLst>
              <p:tags r:id="rId38"/>
            </p:custDataLst>
          </p:nvPr>
        </p:nvSpPr>
        <p:spPr bwMode="auto">
          <a:xfrm>
            <a:off x="4103948" y="3374995"/>
            <a:ext cx="864096" cy="144000"/>
          </a:xfrm>
          <a:prstGeom prst="roundRect">
            <a:avLst>
              <a:gd name="adj" fmla="val 16667"/>
            </a:avLst>
          </a:prstGeom>
          <a:solidFill>
            <a:schemeClr val="bg1">
              <a:lumMod val="65000"/>
            </a:schemeClr>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32" name="AutoShape 110"/>
          <p:cNvSpPr>
            <a:spLocks noChangeArrowheads="1"/>
          </p:cNvSpPr>
          <p:nvPr>
            <p:custDataLst>
              <p:tags r:id="rId39"/>
            </p:custDataLst>
          </p:nvPr>
        </p:nvSpPr>
        <p:spPr bwMode="auto">
          <a:xfrm>
            <a:off x="4103948" y="3635732"/>
            <a:ext cx="1116124" cy="144016"/>
          </a:xfrm>
          <a:prstGeom prst="roundRect">
            <a:avLst>
              <a:gd name="adj" fmla="val 16667"/>
            </a:avLst>
          </a:prstGeom>
          <a:solidFill>
            <a:schemeClr val="bg1">
              <a:lumMod val="65000"/>
            </a:schemeClr>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41" name="Textfeld 13"/>
          <p:cNvSpPr txBox="1"/>
          <p:nvPr/>
        </p:nvSpPr>
        <p:spPr>
          <a:xfrm>
            <a:off x="5436096" y="4967880"/>
            <a:ext cx="828092" cy="369332"/>
          </a:xfrm>
          <a:prstGeom prst="rect">
            <a:avLst/>
          </a:prstGeom>
          <a:noFill/>
        </p:spPr>
        <p:txBody>
          <a:bodyPr wrap="square" rtlCol="0">
            <a:spAutoFit/>
          </a:bodyPr>
          <a:lstStyle/>
          <a:p>
            <a:pPr algn="ctr"/>
            <a:r>
              <a:rPr lang="de-DE" sz="900" dirty="0" smtClean="0">
                <a:solidFill>
                  <a:schemeClr val="accent1"/>
                </a:solidFill>
              </a:rPr>
              <a:t>Ergebnis-präsentation</a:t>
            </a:r>
            <a:endParaRPr lang="de-DE" dirty="0">
              <a:solidFill>
                <a:schemeClr val="accent1"/>
              </a:solidFill>
            </a:endParaRPr>
          </a:p>
        </p:txBody>
      </p:sp>
      <p:sp>
        <p:nvSpPr>
          <p:cNvPr id="243" name="Textfeld 13"/>
          <p:cNvSpPr txBox="1"/>
          <p:nvPr/>
        </p:nvSpPr>
        <p:spPr>
          <a:xfrm>
            <a:off x="3671900" y="4967880"/>
            <a:ext cx="1424738" cy="233198"/>
          </a:xfrm>
          <a:prstGeom prst="rect">
            <a:avLst/>
          </a:prstGeom>
          <a:noFill/>
        </p:spPr>
        <p:txBody>
          <a:bodyPr wrap="square" rtlCol="0">
            <a:spAutoFit/>
          </a:bodyPr>
          <a:lstStyle/>
          <a:p>
            <a:pPr algn="ctr"/>
            <a:r>
              <a:rPr lang="de-DE" sz="900" dirty="0" smtClean="0">
                <a:solidFill>
                  <a:schemeClr val="accent1"/>
                </a:solidFill>
              </a:rPr>
              <a:t>Rückbetrachtung</a:t>
            </a:r>
            <a:endParaRPr lang="de-DE" dirty="0">
              <a:solidFill>
                <a:schemeClr val="accent1"/>
              </a:solidFill>
            </a:endParaRPr>
          </a:p>
        </p:txBody>
      </p:sp>
      <p:sp>
        <p:nvSpPr>
          <p:cNvPr id="115"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baseline="30000" dirty="0" smtClean="0"/>
          </a:p>
        </p:txBody>
      </p:sp>
      <p:sp>
        <p:nvSpPr>
          <p:cNvPr id="158" name="Rectangle 3"/>
          <p:cNvSpPr txBox="1">
            <a:spLocks noChangeArrowheads="1"/>
          </p:cNvSpPr>
          <p:nvPr>
            <p:custDataLst>
              <p:tags r:id="rId40"/>
            </p:custDataLst>
          </p:nvPr>
        </p:nvSpPr>
        <p:spPr bwMode="auto">
          <a:xfrm>
            <a:off x="6336196" y="3815752"/>
            <a:ext cx="616421" cy="324036"/>
          </a:xfrm>
          <a:prstGeom prst="rect">
            <a:avLst/>
          </a:prstGeom>
          <a:solidFill>
            <a:schemeClr val="bg1"/>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a:t>3</a:t>
            </a:r>
            <a:r>
              <a:rPr lang="de-DE" sz="1000" dirty="0" smtClean="0"/>
              <a:t>,0</a:t>
            </a:r>
            <a:endParaRPr lang="de-DE" sz="1000" dirty="0"/>
          </a:p>
        </p:txBody>
      </p:sp>
      <p:sp>
        <p:nvSpPr>
          <p:cNvPr id="162" name="Rectangle 3"/>
          <p:cNvSpPr txBox="1">
            <a:spLocks noChangeArrowheads="1"/>
          </p:cNvSpPr>
          <p:nvPr>
            <p:custDataLst>
              <p:tags r:id="rId41"/>
            </p:custDataLst>
          </p:nvPr>
        </p:nvSpPr>
        <p:spPr bwMode="auto">
          <a:xfrm>
            <a:off x="6948264" y="3815752"/>
            <a:ext cx="936352" cy="324036"/>
          </a:xfrm>
          <a:prstGeom prst="rect">
            <a:avLst/>
          </a:prstGeom>
          <a:solidFill>
            <a:schemeClr val="bg1"/>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a:t>1.050,00 €</a:t>
            </a:r>
          </a:p>
        </p:txBody>
      </p:sp>
      <p:sp>
        <p:nvSpPr>
          <p:cNvPr id="163" name="Rectangle 3"/>
          <p:cNvSpPr txBox="1">
            <a:spLocks noChangeArrowheads="1"/>
          </p:cNvSpPr>
          <p:nvPr>
            <p:custDataLst>
              <p:tags r:id="rId42"/>
            </p:custDataLst>
          </p:nvPr>
        </p:nvSpPr>
        <p:spPr bwMode="auto">
          <a:xfrm>
            <a:off x="6336196" y="4103784"/>
            <a:ext cx="616421" cy="324036"/>
          </a:xfrm>
          <a:prstGeom prst="rect">
            <a:avLst/>
          </a:prstGeom>
          <a:solidFill>
            <a:schemeClr val="bg1">
              <a:lumMod val="75000"/>
            </a:schemeClr>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a:t>1</a:t>
            </a:r>
            <a:r>
              <a:rPr lang="de-DE" sz="1000" dirty="0" smtClean="0"/>
              <a:t>,0</a:t>
            </a:r>
            <a:endParaRPr lang="de-DE" sz="1000" dirty="0"/>
          </a:p>
        </p:txBody>
      </p:sp>
      <p:sp>
        <p:nvSpPr>
          <p:cNvPr id="166" name="Rectangle 3"/>
          <p:cNvSpPr txBox="1">
            <a:spLocks noChangeArrowheads="1"/>
          </p:cNvSpPr>
          <p:nvPr>
            <p:custDataLst>
              <p:tags r:id="rId43"/>
            </p:custDataLst>
          </p:nvPr>
        </p:nvSpPr>
        <p:spPr bwMode="auto">
          <a:xfrm>
            <a:off x="6948264" y="4103784"/>
            <a:ext cx="936352" cy="324036"/>
          </a:xfrm>
          <a:prstGeom prst="rect">
            <a:avLst/>
          </a:prstGeom>
          <a:solidFill>
            <a:schemeClr val="bg1">
              <a:lumMod val="75000"/>
            </a:schemeClr>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smtClean="0"/>
              <a:t> 350,00 €</a:t>
            </a:r>
            <a:endParaRPr lang="de-DE" sz="1000" dirty="0"/>
          </a:p>
        </p:txBody>
      </p:sp>
      <p:sp>
        <p:nvSpPr>
          <p:cNvPr id="171" name="Rectangle 3"/>
          <p:cNvSpPr txBox="1">
            <a:spLocks noChangeArrowheads="1"/>
          </p:cNvSpPr>
          <p:nvPr>
            <p:custDataLst>
              <p:tags r:id="rId44"/>
            </p:custDataLst>
          </p:nvPr>
        </p:nvSpPr>
        <p:spPr bwMode="auto">
          <a:xfrm>
            <a:off x="6336196" y="4722747"/>
            <a:ext cx="616421" cy="281137"/>
          </a:xfrm>
          <a:prstGeom prst="rect">
            <a:avLst/>
          </a:prstGeom>
          <a:solidFill>
            <a:schemeClr val="bg1">
              <a:lumMod val="75000"/>
            </a:schemeClr>
          </a:solidFill>
          <a:ln w="3175">
            <a:solidFill>
              <a:schemeClr val="bg1">
                <a:lumMod val="50000"/>
              </a:schemeClr>
            </a:solidFill>
            <a:miter lim="800000"/>
            <a:headEnd/>
            <a:tailEnd/>
          </a:ln>
          <a:effectLst/>
        </p:spPr>
        <p:txBody>
          <a:bodyPr vert="horz" wrap="square" lIns="72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a:t>1</a:t>
            </a:r>
            <a:r>
              <a:rPr lang="de-DE" sz="1000" dirty="0" smtClean="0"/>
              <a:t>,0</a:t>
            </a:r>
            <a:endParaRPr lang="de-DE" sz="1000" dirty="0"/>
          </a:p>
        </p:txBody>
      </p:sp>
      <p:sp>
        <p:nvSpPr>
          <p:cNvPr id="176" name="Rectangle 3"/>
          <p:cNvSpPr txBox="1">
            <a:spLocks noChangeArrowheads="1"/>
          </p:cNvSpPr>
          <p:nvPr>
            <p:custDataLst>
              <p:tags r:id="rId45"/>
            </p:custDataLst>
          </p:nvPr>
        </p:nvSpPr>
        <p:spPr bwMode="auto">
          <a:xfrm>
            <a:off x="6948264" y="4722747"/>
            <a:ext cx="936352" cy="281137"/>
          </a:xfrm>
          <a:prstGeom prst="rect">
            <a:avLst/>
          </a:prstGeom>
          <a:solidFill>
            <a:srgbClr val="BFBFBF"/>
          </a:solidFill>
          <a:ln w="3175">
            <a:solidFill>
              <a:schemeClr val="bg1">
                <a:lumMod val="50000"/>
              </a:schemeClr>
            </a:solidFill>
            <a:miter lim="800000"/>
            <a:headEnd/>
            <a:tailEnd/>
          </a:ln>
          <a:effectLst/>
        </p:spPr>
        <p:txBody>
          <a:bodyPr vert="horz" wrap="square" lIns="36000" tIns="0" rIns="72000"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5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algn="r"/>
            <a:r>
              <a:rPr lang="de-DE" sz="1000" dirty="0" smtClean="0"/>
              <a:t> 350,00 €</a:t>
            </a:r>
            <a:endParaRPr lang="de-DE" sz="1000" dirty="0"/>
          </a:p>
        </p:txBody>
      </p:sp>
      <p:sp>
        <p:nvSpPr>
          <p:cNvPr id="244" name="Line 59"/>
          <p:cNvSpPr>
            <a:spLocks noChangeShapeType="1"/>
          </p:cNvSpPr>
          <p:nvPr>
            <p:custDataLst>
              <p:tags r:id="rId46"/>
            </p:custDataLst>
          </p:nvPr>
        </p:nvSpPr>
        <p:spPr bwMode="auto">
          <a:xfrm>
            <a:off x="5400092" y="1907540"/>
            <a:ext cx="0" cy="3096344"/>
          </a:xfrm>
          <a:prstGeom prst="line">
            <a:avLst/>
          </a:prstGeom>
          <a:solidFill>
            <a:schemeClr val="accent1"/>
          </a:solidFill>
          <a:ln w="25400">
            <a:solidFill>
              <a:schemeClr val="accent1"/>
            </a:solidFill>
            <a:prstDash val="dash"/>
            <a:round/>
            <a:headEnd/>
            <a:tailEnd/>
          </a:ln>
          <a:effectLst/>
        </p:spPr>
        <p:txBody>
          <a:bodyPr lIns="0" tIns="0" rIns="0" bIns="0"/>
          <a:lstStyle/>
          <a:p>
            <a:endParaRPr lang="de-DE"/>
          </a:p>
        </p:txBody>
      </p:sp>
      <p:sp>
        <p:nvSpPr>
          <p:cNvPr id="247" name="AutoShape 102"/>
          <p:cNvSpPr>
            <a:spLocks noChangeArrowheads="1"/>
          </p:cNvSpPr>
          <p:nvPr>
            <p:custDataLst>
              <p:tags r:id="rId47"/>
            </p:custDataLst>
          </p:nvPr>
        </p:nvSpPr>
        <p:spPr bwMode="auto">
          <a:xfrm>
            <a:off x="5292713" y="3068460"/>
            <a:ext cx="179387" cy="185815"/>
          </a:xfrm>
          <a:prstGeom prst="diamond">
            <a:avLst/>
          </a:prstGeom>
          <a:solidFill>
            <a:schemeClr val="accent3"/>
          </a:solidFill>
          <a:ln w="9525" algn="ctr">
            <a:noFill/>
            <a:miter lim="800000"/>
            <a:headEnd/>
            <a:tailEnd/>
          </a:ln>
          <a:effectLst/>
        </p:spPr>
        <p:txBody>
          <a:bodyPr wrap="none" lIns="0" tIns="0" rIns="0" bIns="0" anchor="ctr"/>
          <a:lstStyle/>
          <a:p>
            <a:endParaRPr lang="de-DE"/>
          </a:p>
        </p:txBody>
      </p:sp>
      <p:sp>
        <p:nvSpPr>
          <p:cNvPr id="183" name="Line 59"/>
          <p:cNvSpPr>
            <a:spLocks noChangeShapeType="1"/>
          </p:cNvSpPr>
          <p:nvPr>
            <p:custDataLst>
              <p:tags r:id="rId48"/>
            </p:custDataLst>
          </p:nvPr>
        </p:nvSpPr>
        <p:spPr bwMode="auto">
          <a:xfrm>
            <a:off x="5832140" y="1943544"/>
            <a:ext cx="0" cy="3060340"/>
          </a:xfrm>
          <a:prstGeom prst="line">
            <a:avLst/>
          </a:prstGeom>
          <a:solidFill>
            <a:schemeClr val="accent1"/>
          </a:solidFill>
          <a:ln w="25400">
            <a:solidFill>
              <a:schemeClr val="accent1"/>
            </a:solidFill>
            <a:prstDash val="dash"/>
            <a:round/>
            <a:headEnd/>
            <a:tailEnd/>
          </a:ln>
          <a:effectLst/>
        </p:spPr>
        <p:txBody>
          <a:bodyPr lIns="0" tIns="0" rIns="0" bIns="0"/>
          <a:lstStyle/>
          <a:p>
            <a:endParaRPr lang="de-DE"/>
          </a:p>
        </p:txBody>
      </p:sp>
      <p:sp>
        <p:nvSpPr>
          <p:cNvPr id="184" name="Line 59"/>
          <p:cNvSpPr>
            <a:spLocks noChangeShapeType="1"/>
          </p:cNvSpPr>
          <p:nvPr>
            <p:custDataLst>
              <p:tags r:id="rId49"/>
            </p:custDataLst>
          </p:nvPr>
        </p:nvSpPr>
        <p:spPr bwMode="auto">
          <a:xfrm>
            <a:off x="4391980" y="1907540"/>
            <a:ext cx="0" cy="3096344"/>
          </a:xfrm>
          <a:prstGeom prst="line">
            <a:avLst/>
          </a:prstGeom>
          <a:solidFill>
            <a:schemeClr val="accent1"/>
          </a:solidFill>
          <a:ln w="25400">
            <a:solidFill>
              <a:schemeClr val="accent1"/>
            </a:solidFill>
            <a:prstDash val="dash"/>
            <a:round/>
            <a:headEnd/>
            <a:tailEnd/>
          </a:ln>
          <a:effectLst/>
        </p:spPr>
        <p:txBody>
          <a:bodyPr lIns="0" tIns="0" rIns="0" bIns="0"/>
          <a:lstStyle/>
          <a:p>
            <a:endParaRPr lang="de-DE"/>
          </a:p>
        </p:txBody>
      </p:sp>
      <p:sp>
        <p:nvSpPr>
          <p:cNvPr id="188" name="AutoShape 110"/>
          <p:cNvSpPr>
            <a:spLocks noChangeArrowheads="1"/>
          </p:cNvSpPr>
          <p:nvPr>
            <p:custDataLst>
              <p:tags r:id="rId50"/>
            </p:custDataLst>
          </p:nvPr>
        </p:nvSpPr>
        <p:spPr bwMode="auto">
          <a:xfrm>
            <a:off x="5364088" y="4211796"/>
            <a:ext cx="432048" cy="144016"/>
          </a:xfrm>
          <a:prstGeom prst="roundRect">
            <a:avLst>
              <a:gd name="adj" fmla="val 16667"/>
            </a:avLst>
          </a:prstGeom>
          <a:solidFill>
            <a:srgbClr val="009EE0"/>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20" name="AutoShape 108"/>
          <p:cNvSpPr>
            <a:spLocks noChangeArrowheads="1"/>
          </p:cNvSpPr>
          <p:nvPr>
            <p:custDataLst>
              <p:tags r:id="rId51"/>
            </p:custDataLst>
          </p:nvPr>
        </p:nvSpPr>
        <p:spPr bwMode="auto">
          <a:xfrm>
            <a:off x="3527884" y="1993191"/>
            <a:ext cx="2808312" cy="130373"/>
          </a:xfrm>
          <a:prstGeom prst="roundRect">
            <a:avLst>
              <a:gd name="adj" fmla="val 16667"/>
            </a:avLst>
          </a:prstGeom>
          <a:pattFill prst="pct60">
            <a:fgClr>
              <a:schemeClr val="accent1"/>
            </a:fgClr>
            <a:bgClr>
              <a:schemeClr val="bg1"/>
            </a:bgClr>
          </a:patt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245" name="AutoShape 102"/>
          <p:cNvSpPr>
            <a:spLocks noChangeArrowheads="1"/>
          </p:cNvSpPr>
          <p:nvPr>
            <p:custDataLst>
              <p:tags r:id="rId52"/>
            </p:custDataLst>
          </p:nvPr>
        </p:nvSpPr>
        <p:spPr bwMode="auto">
          <a:xfrm>
            <a:off x="4284601" y="2240368"/>
            <a:ext cx="179387" cy="185815"/>
          </a:xfrm>
          <a:prstGeom prst="diamond">
            <a:avLst/>
          </a:prstGeom>
          <a:solidFill>
            <a:schemeClr val="accent3"/>
          </a:solidFill>
          <a:ln w="9525" algn="ctr">
            <a:noFill/>
            <a:miter lim="800000"/>
            <a:headEnd/>
            <a:tailEnd/>
          </a:ln>
          <a:effectLst/>
        </p:spPr>
        <p:txBody>
          <a:bodyPr wrap="none" lIns="0" tIns="0" rIns="0" bIns="0" anchor="ctr"/>
          <a:lstStyle/>
          <a:p>
            <a:endParaRPr lang="de-DE"/>
          </a:p>
        </p:txBody>
      </p:sp>
      <p:sp>
        <p:nvSpPr>
          <p:cNvPr id="85" name="AutoShape 110"/>
          <p:cNvSpPr>
            <a:spLocks noChangeArrowheads="1"/>
          </p:cNvSpPr>
          <p:nvPr>
            <p:custDataLst>
              <p:tags r:id="rId53"/>
            </p:custDataLst>
          </p:nvPr>
        </p:nvSpPr>
        <p:spPr bwMode="auto">
          <a:xfrm>
            <a:off x="5515265" y="4767312"/>
            <a:ext cx="432048" cy="144016"/>
          </a:xfrm>
          <a:prstGeom prst="roundRect">
            <a:avLst>
              <a:gd name="adj" fmla="val 16667"/>
            </a:avLst>
          </a:prstGeom>
          <a:solidFill>
            <a:srgbClr val="009EE0"/>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
        <p:nvSpPr>
          <p:cNvPr id="86" name="AutoShape 102"/>
          <p:cNvSpPr>
            <a:spLocks noChangeArrowheads="1"/>
          </p:cNvSpPr>
          <p:nvPr>
            <p:custDataLst>
              <p:tags r:id="rId54"/>
            </p:custDataLst>
          </p:nvPr>
        </p:nvSpPr>
        <p:spPr bwMode="auto">
          <a:xfrm>
            <a:off x="5875938" y="4746561"/>
            <a:ext cx="179387" cy="185815"/>
          </a:xfrm>
          <a:prstGeom prst="diamond">
            <a:avLst/>
          </a:prstGeom>
          <a:solidFill>
            <a:schemeClr val="accent3"/>
          </a:solidFill>
          <a:ln w="9525" algn="ctr">
            <a:noFill/>
            <a:miter lim="800000"/>
            <a:headEnd/>
            <a:tailEnd/>
          </a:ln>
          <a:effectLst/>
        </p:spPr>
        <p:txBody>
          <a:bodyPr wrap="none" lIns="0" tIns="0" rIns="0" bIns="0" anchor="ctr"/>
          <a:lstStyle/>
          <a:p>
            <a:endParaRPr lang="de-DE"/>
          </a:p>
        </p:txBody>
      </p:sp>
      <p:sp>
        <p:nvSpPr>
          <p:cNvPr id="88" name="AutoShape 110"/>
          <p:cNvSpPr>
            <a:spLocks noChangeArrowheads="1"/>
          </p:cNvSpPr>
          <p:nvPr>
            <p:custDataLst>
              <p:tags r:id="rId55"/>
            </p:custDataLst>
          </p:nvPr>
        </p:nvSpPr>
        <p:spPr bwMode="auto">
          <a:xfrm>
            <a:off x="4680012" y="3916118"/>
            <a:ext cx="720080" cy="144000"/>
          </a:xfrm>
          <a:prstGeom prst="roundRect">
            <a:avLst>
              <a:gd name="adj" fmla="val 16667"/>
            </a:avLst>
          </a:prstGeom>
          <a:solidFill>
            <a:schemeClr val="bg1">
              <a:lumMod val="65000"/>
            </a:schemeClr>
          </a:solidFill>
          <a:ln w="9525" algn="ctr">
            <a:noFill/>
            <a:round/>
            <a:headEnd/>
            <a:tailEnd/>
          </a:ln>
          <a:effectLst/>
        </p:spPr>
        <p:txBody>
          <a:bodyPr wrap="none" lIns="0" tIns="0" rIns="0" bIns="0" anchor="ctr"/>
          <a:lstStyle/>
          <a:p>
            <a:pPr algn="ctr">
              <a:tabLst>
                <a:tab pos="266700" algn="l"/>
                <a:tab pos="631825" algn="l"/>
                <a:tab pos="981075" algn="l"/>
              </a:tabLst>
            </a:pPr>
            <a:endParaRPr lang="de-DE"/>
          </a:p>
        </p:txBody>
      </p:sp>
    </p:spTree>
    <p:extLst>
      <p:ext uri="{BB962C8B-B14F-4D97-AF65-F5344CB8AC3E}">
        <p14:creationId xmlns:p14="http://schemas.microsoft.com/office/powerpoint/2010/main" val="407487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Alle im Projektverlauf anfallende Spesen werden zuvor mit dem Auftraggeber abgesprochen.</a:t>
            </a:r>
            <a:endParaRPr lang="de-DE" dirty="0"/>
          </a:p>
        </p:txBody>
      </p:sp>
      <p:sp>
        <p:nvSpPr>
          <p:cNvPr id="4" name="Textplatzhalter 3"/>
          <p:cNvSpPr>
            <a:spLocks noGrp="1"/>
          </p:cNvSpPr>
          <p:nvPr>
            <p:ph type="body" sz="quarter" idx="11"/>
          </p:nvPr>
        </p:nvSpPr>
        <p:spPr/>
        <p:txBody>
          <a:bodyPr anchor="ctr"/>
          <a:lstStyle/>
          <a:p>
            <a:r>
              <a:rPr lang="de-DE" dirty="0" smtClean="0"/>
              <a:t>Spesen Abschätzung</a:t>
            </a:r>
            <a:endParaRPr lang="de-DE" dirty="0"/>
          </a:p>
        </p:txBody>
      </p:sp>
      <p:sp>
        <p:nvSpPr>
          <p:cNvPr id="9" name="Rectangle 3"/>
          <p:cNvSpPr txBox="1">
            <a:spLocks noChangeArrowheads="1"/>
          </p:cNvSpPr>
          <p:nvPr>
            <p:custDataLst>
              <p:tags r:id="rId1"/>
            </p:custDataLst>
          </p:nvPr>
        </p:nvSpPr>
        <p:spPr bwMode="auto">
          <a:xfrm>
            <a:off x="759809" y="1376917"/>
            <a:ext cx="6076210" cy="281012"/>
          </a:xfrm>
          <a:prstGeom prst="rect">
            <a:avLst/>
          </a:prstGeom>
          <a:solidFill>
            <a:schemeClr val="bg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72000"/>
            <a:r>
              <a:rPr lang="de-DE" sz="1200" b="0" dirty="0" smtClean="0"/>
              <a:t>Fahrtkosten Karlsruhe </a:t>
            </a:r>
            <a:r>
              <a:rPr lang="de-DE" sz="1200" b="0" dirty="0"/>
              <a:t>– </a:t>
            </a:r>
            <a:r>
              <a:rPr lang="de-DE" sz="1200" b="0" dirty="0" smtClean="0"/>
              <a:t>Hamburg </a:t>
            </a:r>
            <a:r>
              <a:rPr lang="de-DE" sz="1200" b="0" dirty="0"/>
              <a:t>(Stadtmobil)</a:t>
            </a:r>
          </a:p>
        </p:txBody>
      </p:sp>
      <p:sp>
        <p:nvSpPr>
          <p:cNvPr id="10" name="Rectangle 3"/>
          <p:cNvSpPr txBox="1">
            <a:spLocks noChangeArrowheads="1"/>
          </p:cNvSpPr>
          <p:nvPr>
            <p:custDataLst>
              <p:tags r:id="rId2"/>
            </p:custDataLst>
          </p:nvPr>
        </p:nvSpPr>
        <p:spPr bwMode="auto">
          <a:xfrm>
            <a:off x="6872206" y="1376772"/>
            <a:ext cx="1871842" cy="281012"/>
          </a:xfrm>
          <a:prstGeom prst="rect">
            <a:avLst/>
          </a:prstGeom>
          <a:solidFill>
            <a:schemeClr val="tx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de-DE" sz="1200" b="0" dirty="0" smtClean="0"/>
              <a:t>Ca. 250,00 €</a:t>
            </a:r>
            <a:endParaRPr lang="de-DE" sz="1200" b="0" dirty="0"/>
          </a:p>
        </p:txBody>
      </p:sp>
      <p:sp>
        <p:nvSpPr>
          <p:cNvPr id="11" name="Rectangle 3"/>
          <p:cNvSpPr txBox="1">
            <a:spLocks noChangeArrowheads="1"/>
          </p:cNvSpPr>
          <p:nvPr>
            <p:custDataLst>
              <p:tags r:id="rId3"/>
            </p:custDataLst>
          </p:nvPr>
        </p:nvSpPr>
        <p:spPr bwMode="auto">
          <a:xfrm>
            <a:off x="759509" y="3089215"/>
            <a:ext cx="6080743" cy="1075696"/>
          </a:xfrm>
          <a:prstGeom prst="rect">
            <a:avLst/>
          </a:prstGeom>
          <a:no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72000"/>
            <a:r>
              <a:rPr lang="de-DE" sz="1200" b="0" dirty="0" smtClean="0"/>
              <a:t>Die Spesenabschätzung über den Projetverlauf hinweg ist stark abhängig von den Rahmenbedingungen für die Umfragedurchführung. Aus diesem Grund können hierüber zum aktuellen Zeitpunkt keine genaue Abschätzung getroffen werden. Oben genannte Fahrten dienen als Beispiel für mögliche anfallende Städte. Sämtliche anfallende Kosten wie bspw. für Messebesuche oder Umfrageanreize </a:t>
            </a:r>
            <a:br>
              <a:rPr lang="de-DE" sz="1200" b="0" dirty="0" smtClean="0"/>
            </a:br>
            <a:r>
              <a:rPr lang="de-DE" sz="1200" b="0" dirty="0" smtClean="0"/>
              <a:t>(z.B. Amazon-Gutscheine) werden zuvor mit dem Kunden abgesprochen.</a:t>
            </a:r>
            <a:endParaRPr lang="de-DE" sz="1200" b="0" dirty="0"/>
          </a:p>
        </p:txBody>
      </p:sp>
      <p:sp>
        <p:nvSpPr>
          <p:cNvPr id="12" name="Rectangle 3"/>
          <p:cNvSpPr txBox="1">
            <a:spLocks noChangeArrowheads="1"/>
          </p:cNvSpPr>
          <p:nvPr>
            <p:custDataLst>
              <p:tags r:id="rId4"/>
            </p:custDataLst>
          </p:nvPr>
        </p:nvSpPr>
        <p:spPr bwMode="auto">
          <a:xfrm>
            <a:off x="6874290" y="3048787"/>
            <a:ext cx="1867675" cy="281012"/>
          </a:xfrm>
          <a:prstGeom prst="rect">
            <a:avLst/>
          </a:prstGeom>
          <a:solidFill>
            <a:schemeClr val="accent1"/>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el-GR" sz="1200" b="0" dirty="0" smtClean="0">
                <a:solidFill>
                  <a:schemeClr val="bg1"/>
                </a:solidFill>
              </a:rPr>
              <a:t>Σ</a:t>
            </a:r>
            <a:r>
              <a:rPr lang="de-DE" sz="1200" b="0" dirty="0" smtClean="0">
                <a:solidFill>
                  <a:schemeClr val="bg1"/>
                </a:solidFill>
              </a:rPr>
              <a:t>  1.000,00 €</a:t>
            </a:r>
            <a:endParaRPr lang="de-DE" sz="1200" b="0" dirty="0">
              <a:solidFill>
                <a:schemeClr val="bg1"/>
              </a:solidFill>
            </a:endParaRPr>
          </a:p>
        </p:txBody>
      </p:sp>
      <p:sp>
        <p:nvSpPr>
          <p:cNvPr id="13" name="Rectangle 3"/>
          <p:cNvSpPr txBox="1">
            <a:spLocks noChangeArrowheads="1"/>
          </p:cNvSpPr>
          <p:nvPr>
            <p:custDataLst>
              <p:tags r:id="rId5"/>
            </p:custDataLst>
          </p:nvPr>
        </p:nvSpPr>
        <p:spPr bwMode="auto">
          <a:xfrm>
            <a:off x="759809" y="1705056"/>
            <a:ext cx="6076210" cy="281012"/>
          </a:xfrm>
          <a:prstGeom prst="rect">
            <a:avLst/>
          </a:prstGeom>
          <a:solidFill>
            <a:schemeClr val="bg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72000"/>
            <a:r>
              <a:rPr lang="de-DE" sz="1200" b="0" dirty="0" smtClean="0"/>
              <a:t>Fahrtkosten Karlsruhe </a:t>
            </a:r>
            <a:r>
              <a:rPr lang="de-DE" sz="1200" b="0" dirty="0"/>
              <a:t>– </a:t>
            </a:r>
            <a:r>
              <a:rPr lang="de-DE" sz="1200" b="0" dirty="0" smtClean="0"/>
              <a:t>Düsseldorf </a:t>
            </a:r>
            <a:r>
              <a:rPr lang="de-DE" sz="1200" b="0" dirty="0"/>
              <a:t>(Stadtmobil)</a:t>
            </a:r>
          </a:p>
        </p:txBody>
      </p:sp>
      <p:sp>
        <p:nvSpPr>
          <p:cNvPr id="15" name="Rectangle 3"/>
          <p:cNvSpPr txBox="1">
            <a:spLocks noChangeArrowheads="1"/>
          </p:cNvSpPr>
          <p:nvPr>
            <p:custDataLst>
              <p:tags r:id="rId6"/>
            </p:custDataLst>
          </p:nvPr>
        </p:nvSpPr>
        <p:spPr bwMode="auto">
          <a:xfrm>
            <a:off x="6872206" y="1704766"/>
            <a:ext cx="1871842" cy="281012"/>
          </a:xfrm>
          <a:prstGeom prst="rect">
            <a:avLst/>
          </a:prstGeom>
          <a:solidFill>
            <a:schemeClr val="tx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de-DE" sz="1200" b="0" dirty="0" smtClean="0"/>
              <a:t>Ca. 170,00 €</a:t>
            </a:r>
            <a:endParaRPr lang="de-DE" sz="1200" b="0" dirty="0"/>
          </a:p>
        </p:txBody>
      </p:sp>
      <p:sp>
        <p:nvSpPr>
          <p:cNvPr id="16" name="Rectangle 3"/>
          <p:cNvSpPr txBox="1">
            <a:spLocks noChangeArrowheads="1"/>
          </p:cNvSpPr>
          <p:nvPr>
            <p:custDataLst>
              <p:tags r:id="rId7"/>
            </p:custDataLst>
          </p:nvPr>
        </p:nvSpPr>
        <p:spPr bwMode="auto">
          <a:xfrm>
            <a:off x="759809" y="2033195"/>
            <a:ext cx="6076210" cy="281012"/>
          </a:xfrm>
          <a:prstGeom prst="rect">
            <a:avLst/>
          </a:prstGeom>
          <a:solidFill>
            <a:schemeClr val="bg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72000"/>
            <a:r>
              <a:rPr lang="de-DE" sz="1200" b="0" dirty="0" smtClean="0"/>
              <a:t>Hotelübernachtung für zwei Personen in Hamburg, Düsseldorf à 130 €</a:t>
            </a:r>
            <a:endParaRPr lang="de-DE" sz="1200" b="0" dirty="0"/>
          </a:p>
        </p:txBody>
      </p:sp>
      <p:sp>
        <p:nvSpPr>
          <p:cNvPr id="17" name="Rectangle 3"/>
          <p:cNvSpPr txBox="1">
            <a:spLocks noChangeArrowheads="1"/>
          </p:cNvSpPr>
          <p:nvPr>
            <p:custDataLst>
              <p:tags r:id="rId8"/>
            </p:custDataLst>
          </p:nvPr>
        </p:nvSpPr>
        <p:spPr bwMode="auto">
          <a:xfrm>
            <a:off x="6872206" y="2032760"/>
            <a:ext cx="1871842" cy="281012"/>
          </a:xfrm>
          <a:prstGeom prst="rect">
            <a:avLst/>
          </a:prstGeom>
          <a:solidFill>
            <a:schemeClr val="tx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de-DE" sz="1200" b="0" dirty="0" smtClean="0"/>
              <a:t>Ca. 260,00 €</a:t>
            </a:r>
            <a:endParaRPr lang="de-DE" sz="1200" b="0" dirty="0"/>
          </a:p>
        </p:txBody>
      </p:sp>
      <p:sp>
        <p:nvSpPr>
          <p:cNvPr id="22" name="Rectangle 3"/>
          <p:cNvSpPr txBox="1">
            <a:spLocks noChangeArrowheads="1"/>
          </p:cNvSpPr>
          <p:nvPr>
            <p:custDataLst>
              <p:tags r:id="rId9"/>
            </p:custDataLst>
          </p:nvPr>
        </p:nvSpPr>
        <p:spPr bwMode="auto">
          <a:xfrm>
            <a:off x="759809" y="2361334"/>
            <a:ext cx="6076210" cy="281012"/>
          </a:xfrm>
          <a:prstGeom prst="rect">
            <a:avLst/>
          </a:prstGeom>
          <a:solidFill>
            <a:schemeClr val="bg2"/>
          </a:solidFill>
          <a:ln w="3175">
            <a:noFill/>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marL="72000"/>
            <a:r>
              <a:rPr lang="de-DE" sz="1200" dirty="0" smtClean="0"/>
              <a:t>Anfahrt für ein physisches </a:t>
            </a:r>
            <a:r>
              <a:rPr lang="de-DE" sz="1200" dirty="0"/>
              <a:t>Treffen von Projektteam und Kunde in </a:t>
            </a:r>
            <a:r>
              <a:rPr lang="de-DE" sz="1200" dirty="0" smtClean="0"/>
              <a:t>Hamburg</a:t>
            </a:r>
            <a:endParaRPr lang="de-DE" sz="1200" dirty="0"/>
          </a:p>
        </p:txBody>
      </p:sp>
      <p:sp>
        <p:nvSpPr>
          <p:cNvPr id="23" name="Rectangle 3"/>
          <p:cNvSpPr txBox="1">
            <a:spLocks noChangeArrowheads="1"/>
          </p:cNvSpPr>
          <p:nvPr>
            <p:custDataLst>
              <p:tags r:id="rId10"/>
            </p:custDataLst>
          </p:nvPr>
        </p:nvSpPr>
        <p:spPr bwMode="auto">
          <a:xfrm>
            <a:off x="6872206" y="2360754"/>
            <a:ext cx="1871842" cy="281012"/>
          </a:xfrm>
          <a:prstGeom prst="rect">
            <a:avLst/>
          </a:prstGeom>
          <a:solidFill>
            <a:schemeClr val="tx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de-DE" sz="1200" b="0" dirty="0" smtClean="0"/>
              <a:t>Ca. 250,00 €</a:t>
            </a:r>
            <a:endParaRPr lang="de-DE" sz="1200" b="0" dirty="0"/>
          </a:p>
        </p:txBody>
      </p:sp>
      <p:sp>
        <p:nvSpPr>
          <p:cNvPr id="24" name="Rectangle 3"/>
          <p:cNvSpPr txBox="1">
            <a:spLocks noChangeArrowheads="1"/>
          </p:cNvSpPr>
          <p:nvPr>
            <p:custDataLst>
              <p:tags r:id="rId11"/>
            </p:custDataLst>
          </p:nvPr>
        </p:nvSpPr>
        <p:spPr bwMode="auto">
          <a:xfrm>
            <a:off x="759809" y="2689475"/>
            <a:ext cx="6076210" cy="281012"/>
          </a:xfrm>
          <a:prstGeom prst="rect">
            <a:avLst/>
          </a:prstGeom>
          <a:solidFill>
            <a:schemeClr val="bg2"/>
          </a:solidFill>
          <a:ln w="3175">
            <a:noFill/>
            <a:miter lim="800000"/>
            <a:headEnd/>
            <a:tailEnd/>
          </a:ln>
          <a:effectLst/>
        </p:spPr>
        <p:txBody>
          <a:bodyPr vert="horz" wrap="square" lIns="36000" tIns="0" rIns="90011" bIns="0" numCol="1" anchor="ctr" anchorCtr="0" compatLnSpc="1">
            <a:prstTxWarp prst="textNoShape">
              <a:avLst/>
            </a:prstTxWarp>
          </a:bodyPr>
          <a:lstStyle>
            <a:defPPr>
              <a:defRPr lang="de-DE"/>
            </a:defPPr>
            <a:lvl1pPr eaLnBrk="1" hangingPunct="1">
              <a:spcBef>
                <a:spcPct val="30000"/>
              </a:spcBef>
              <a:spcAft>
                <a:spcPct val="20000"/>
              </a:spcAft>
              <a:buClr>
                <a:schemeClr val="accent2"/>
              </a:buClr>
              <a:buFont typeface="Wingdings" pitchFamily="2" charset="2"/>
              <a:tabLst>
                <a:tab pos="266700" algn="l"/>
                <a:tab pos="631825" algn="l"/>
                <a:tab pos="981075" algn="l"/>
              </a:tabLst>
              <a:defRPr sz="1000" b="0">
                <a:latin typeface="+mn-lt"/>
                <a:cs typeface="+mn-cs"/>
              </a:defRPr>
            </a:lvl1pPr>
            <a:lvl2pPr marL="2032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2pPr>
            <a:lvl3pPr marL="4064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3pPr>
            <a:lvl4pPr marL="6096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4pPr>
            <a:lvl5pPr marL="812800" indent="-203200" eaLnBrk="1" hangingPunct="1">
              <a:spcAft>
                <a:spcPct val="30000"/>
              </a:spcAft>
              <a:buClr>
                <a:schemeClr val="accent2"/>
              </a:buClr>
              <a:buFont typeface="Wingdings" pitchFamily="2" charset="2"/>
              <a:buChar char="§"/>
              <a:tabLst>
                <a:tab pos="266700" algn="l"/>
                <a:tab pos="631825" algn="l"/>
                <a:tab pos="981075" algn="l"/>
              </a:tabLst>
              <a:defRPr sz="1600">
                <a:latin typeface="+mn-lt"/>
              </a:defRPr>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atin typeface="+mn-lt"/>
              </a:defRPr>
            </a:lvl9pPr>
          </a:lstStyle>
          <a:p>
            <a:pPr marL="72000"/>
            <a:r>
              <a:rPr lang="de-DE" sz="1200" dirty="0" smtClean="0"/>
              <a:t>Anfahrt für regionale, qualitative Umfragen mit Anbietern von Beautydienstleistungen</a:t>
            </a:r>
            <a:endParaRPr lang="de-DE" sz="1200" dirty="0"/>
          </a:p>
        </p:txBody>
      </p:sp>
      <p:sp>
        <p:nvSpPr>
          <p:cNvPr id="25" name="Rectangle 3"/>
          <p:cNvSpPr txBox="1">
            <a:spLocks noChangeArrowheads="1"/>
          </p:cNvSpPr>
          <p:nvPr>
            <p:custDataLst>
              <p:tags r:id="rId12"/>
            </p:custDataLst>
          </p:nvPr>
        </p:nvSpPr>
        <p:spPr bwMode="auto">
          <a:xfrm>
            <a:off x="6872206" y="2688747"/>
            <a:ext cx="1871842" cy="281012"/>
          </a:xfrm>
          <a:prstGeom prst="rect">
            <a:avLst/>
          </a:prstGeom>
          <a:solidFill>
            <a:schemeClr val="tx2"/>
          </a:solidFill>
          <a:ln w="3175">
            <a:noFill/>
            <a:miter lim="800000"/>
            <a:headEnd/>
            <a:tailEnd/>
          </a:ln>
          <a:effectLst/>
        </p:spPr>
        <p:txBody>
          <a:bodyPr vert="horz" wrap="square" lIns="36000" tIns="0" rIns="90011" bIns="0"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r"/>
            <a:r>
              <a:rPr lang="de-DE" sz="1200" b="0" dirty="0" smtClean="0"/>
              <a:t>Ca. 70,00 €</a:t>
            </a:r>
            <a:endParaRPr lang="de-DE" sz="1200" b="0" dirty="0"/>
          </a:p>
        </p:txBody>
      </p:sp>
      <p:sp>
        <p:nvSpPr>
          <p:cNvPr id="26"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Tree>
    <p:extLst>
      <p:ext uri="{BB962C8B-B14F-4D97-AF65-F5344CB8AC3E}">
        <p14:creationId xmlns:p14="http://schemas.microsoft.com/office/powerpoint/2010/main" val="16879266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 zentraler Ansprechpartner und der Austausch im Rahmen von festgelegten Telefonaten dienen der reibungslosen und erfolgreichen </a:t>
            </a:r>
            <a:r>
              <a:rPr lang="de-DE" dirty="0" smtClean="0"/>
              <a:t>Zusammenarbeit.</a:t>
            </a:r>
            <a:endParaRPr lang="de-DE" dirty="0"/>
          </a:p>
        </p:txBody>
      </p:sp>
      <p:sp>
        <p:nvSpPr>
          <p:cNvPr id="31" name="Textplatzhalter 3"/>
          <p:cNvSpPr txBox="1">
            <a:spLocks/>
          </p:cNvSpPr>
          <p:nvPr/>
        </p:nvSpPr>
        <p:spPr bwMode="auto">
          <a:xfrm>
            <a:off x="5024250" y="952475"/>
            <a:ext cx="3393472" cy="265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rtl="0" eaLnBrk="1" fontAlgn="base" hangingPunct="1">
              <a:spcBef>
                <a:spcPct val="20000"/>
              </a:spcBef>
              <a:spcAft>
                <a:spcPct val="0"/>
              </a:spcAft>
              <a:buFont typeface="Wingdings" pitchFamily="2" charset="2"/>
              <a:buNone/>
              <a:defRPr sz="1600" b="0">
                <a:solidFill>
                  <a:schemeClr val="accent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5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3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3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3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smtClean="0"/>
              <a:t>Kommunikation</a:t>
            </a:r>
            <a:endParaRPr lang="de-DE" dirty="0"/>
          </a:p>
        </p:txBody>
      </p:sp>
      <p:sp>
        <p:nvSpPr>
          <p:cNvPr id="33" name="Textfeld 32"/>
          <p:cNvSpPr txBox="1"/>
          <p:nvPr/>
        </p:nvSpPr>
        <p:spPr>
          <a:xfrm>
            <a:off x="4788024" y="1628800"/>
            <a:ext cx="3960690" cy="4408899"/>
          </a:xfrm>
          <a:prstGeom prst="rect">
            <a:avLst/>
          </a:prstGeom>
          <a:noFill/>
        </p:spPr>
        <p:txBody>
          <a:bodyPr wrap="square" rtlCol="0">
            <a:spAutoFit/>
          </a:bodyPr>
          <a:lstStyle/>
          <a:p>
            <a:pPr marL="285750" marR="0" indent="-285750" defTabSz="914400" eaLnBrk="0" latinLnBrk="0" hangingPunct="0">
              <a:lnSpc>
                <a:spcPct val="100000"/>
              </a:lnSpc>
              <a:spcBef>
                <a:spcPct val="50000"/>
              </a:spcBef>
              <a:buClrTx/>
              <a:buSzTx/>
              <a:buFont typeface="Arial" panose="020B0604020202020204" pitchFamily="34" charset="0"/>
              <a:buChar char="•"/>
              <a:tabLst/>
            </a:pPr>
            <a:r>
              <a:rPr lang="de-DE" sz="1400" dirty="0" smtClean="0"/>
              <a:t>Regelmäßiger Jour Fixe </a:t>
            </a:r>
            <a:r>
              <a:rPr lang="de-DE" sz="1400" dirty="0"/>
              <a:t>nach Absprache (telefonisch, via E-Mail oder vor Ort)</a:t>
            </a:r>
          </a:p>
          <a:p>
            <a:pPr marL="742950" lvl="1" indent="-285750" eaLnBrk="0" hangingPunct="0">
              <a:spcBef>
                <a:spcPct val="50000"/>
              </a:spcBef>
              <a:buFont typeface="Arial" panose="020B0604020202020204" pitchFamily="34" charset="0"/>
              <a:buChar char="•"/>
            </a:pPr>
            <a:r>
              <a:rPr lang="de-DE" sz="1400" dirty="0"/>
              <a:t>Besprechung </a:t>
            </a:r>
            <a:r>
              <a:rPr lang="de-DE" sz="1400" dirty="0" smtClean="0"/>
              <a:t>des aktuellen </a:t>
            </a:r>
            <a:r>
              <a:rPr lang="de-DE" sz="1400" dirty="0"/>
              <a:t>Status</a:t>
            </a:r>
          </a:p>
          <a:p>
            <a:pPr marL="742950" lvl="1" indent="-285750" eaLnBrk="0" hangingPunct="0">
              <a:spcBef>
                <a:spcPct val="50000"/>
              </a:spcBef>
              <a:buFont typeface="Arial" panose="020B0604020202020204" pitchFamily="34" charset="0"/>
              <a:buChar char="•"/>
            </a:pPr>
            <a:r>
              <a:rPr lang="de-DE" sz="1400" dirty="0"/>
              <a:t>Abstimmung </a:t>
            </a:r>
            <a:r>
              <a:rPr lang="de-DE" sz="1400" dirty="0" smtClean="0"/>
              <a:t>des weiteren Vorgehens</a:t>
            </a:r>
            <a:endParaRPr lang="de-DE" sz="1400" dirty="0"/>
          </a:p>
          <a:p>
            <a:pPr marL="742950" lvl="1" indent="-285750" eaLnBrk="0" hangingPunct="0">
              <a:spcBef>
                <a:spcPct val="50000"/>
              </a:spcBef>
              <a:buFont typeface="Arial" panose="020B0604020202020204" pitchFamily="34" charset="0"/>
              <a:buChar char="•"/>
            </a:pPr>
            <a:r>
              <a:rPr lang="de-DE" sz="1400" dirty="0"/>
              <a:t>Zeit- und Ressourcenplanung</a:t>
            </a:r>
          </a:p>
          <a:p>
            <a:pPr marL="742950" lvl="1" indent="-285750" eaLnBrk="0" hangingPunct="0">
              <a:spcBef>
                <a:spcPct val="50000"/>
              </a:spcBef>
              <a:buFont typeface="Arial" panose="020B0604020202020204" pitchFamily="34" charset="0"/>
              <a:buChar char="•"/>
            </a:pPr>
            <a:r>
              <a:rPr lang="de-DE" sz="1400" dirty="0"/>
              <a:t>Überprüfung der Zielerreichung</a:t>
            </a:r>
          </a:p>
          <a:p>
            <a:pPr marL="630238" lvl="1" indent="-173038" eaLnBrk="0" hangingPunct="0">
              <a:spcBef>
                <a:spcPct val="50000"/>
              </a:spcBef>
              <a:buFont typeface="Arial" panose="020B0604020202020204" pitchFamily="34" charset="0"/>
              <a:buChar char="•"/>
            </a:pPr>
            <a:endParaRPr lang="de-DE" sz="500" dirty="0"/>
          </a:p>
          <a:p>
            <a:pPr marL="285750" marR="0" indent="-285750" defTabSz="914400" eaLnBrk="0" latinLnBrk="0" hangingPunct="0">
              <a:lnSpc>
                <a:spcPct val="100000"/>
              </a:lnSpc>
              <a:spcBef>
                <a:spcPct val="50000"/>
              </a:spcBef>
              <a:buClrTx/>
              <a:buSzTx/>
              <a:buFont typeface="Arial" panose="020B0604020202020204" pitchFamily="34" charset="0"/>
              <a:buChar char="•"/>
              <a:tabLst/>
            </a:pPr>
            <a:r>
              <a:rPr lang="de-DE" sz="1400" dirty="0" smtClean="0"/>
              <a:t>Ergebnispräsentationen nach Möglichkeit vor Ort</a:t>
            </a:r>
            <a:endParaRPr lang="de-DE" sz="500" dirty="0"/>
          </a:p>
          <a:p>
            <a:pPr marL="285750" indent="-285750" eaLnBrk="0" hangingPunct="0">
              <a:spcBef>
                <a:spcPct val="50000"/>
              </a:spcBef>
              <a:buFont typeface="Arial" panose="020B0604020202020204" pitchFamily="34" charset="0"/>
              <a:buChar char="•"/>
            </a:pPr>
            <a:r>
              <a:rPr lang="de-DE" sz="1400" dirty="0" smtClean="0"/>
              <a:t>Qualitätssicherung durch den Qualitätsmanagement-Betreuer </a:t>
            </a:r>
            <a:br>
              <a:rPr lang="de-DE" sz="1400" dirty="0" smtClean="0"/>
            </a:br>
            <a:r>
              <a:rPr lang="de-DE" sz="1400" dirty="0" smtClean="0"/>
              <a:t>(QM-Betreuer) </a:t>
            </a:r>
            <a:endParaRPr lang="de-DE" sz="500" dirty="0" smtClean="0"/>
          </a:p>
          <a:p>
            <a:pPr marL="285750" marR="0" indent="-285750" defTabSz="914400" eaLnBrk="0" latinLnBrk="0" hangingPunct="0">
              <a:lnSpc>
                <a:spcPct val="100000"/>
              </a:lnSpc>
              <a:spcBef>
                <a:spcPct val="50000"/>
              </a:spcBef>
              <a:buClrTx/>
              <a:buSzTx/>
              <a:buFont typeface="Arial" panose="020B0604020202020204" pitchFamily="34" charset="0"/>
              <a:buChar char="•"/>
              <a:tabLst/>
            </a:pPr>
            <a:r>
              <a:rPr lang="de-DE" sz="1400" dirty="0" smtClean="0"/>
              <a:t>Abhängig vom anfallenden Aufwand wird in Absprache mit dem Kunden ein weiteres Teammitglied (mit fortgeschrittenen relevanten Kompetenzen) das Projektteam unterstützen</a:t>
            </a:r>
            <a:endParaRPr lang="de-DE" dirty="0"/>
          </a:p>
        </p:txBody>
      </p:sp>
      <p:sp>
        <p:nvSpPr>
          <p:cNvPr id="25" name="Textplatzhalter 3"/>
          <p:cNvSpPr txBox="1">
            <a:spLocks/>
          </p:cNvSpPr>
          <p:nvPr/>
        </p:nvSpPr>
        <p:spPr>
          <a:xfrm>
            <a:off x="756000" y="952475"/>
            <a:ext cx="3888000"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Projektorganisation </a:t>
            </a:r>
            <a:endParaRPr lang="de-DE" kern="0" dirty="0">
              <a:solidFill>
                <a:schemeClr val="accent1"/>
              </a:solidFill>
            </a:endParaRPr>
          </a:p>
        </p:txBody>
      </p:sp>
      <p:sp>
        <p:nvSpPr>
          <p:cNvPr id="40"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4" name="Gruppierung 3"/>
          <p:cNvGrpSpPr/>
          <p:nvPr/>
        </p:nvGrpSpPr>
        <p:grpSpPr>
          <a:xfrm>
            <a:off x="755649" y="1727805"/>
            <a:ext cx="3740131" cy="3708542"/>
            <a:chOff x="755649" y="1844694"/>
            <a:chExt cx="3740131" cy="3708542"/>
          </a:xfrm>
        </p:grpSpPr>
        <p:sp>
          <p:nvSpPr>
            <p:cNvPr id="52" name="Rechteck 51"/>
            <p:cNvSpPr/>
            <p:nvPr/>
          </p:nvSpPr>
          <p:spPr bwMode="auto">
            <a:xfrm>
              <a:off x="1043608" y="5308624"/>
              <a:ext cx="167501" cy="169063"/>
            </a:xfrm>
            <a:prstGeom prst="rect">
              <a:avLst/>
            </a:prstGeom>
            <a:solidFill>
              <a:schemeClr val="tx2"/>
            </a:solidFill>
            <a:ln>
              <a:solidFill>
                <a:schemeClr val="tx2"/>
              </a:solid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smtClean="0">
                <a:solidFill>
                  <a:schemeClr val="tx1"/>
                </a:solidFill>
              </a:endParaRPr>
            </a:p>
          </p:txBody>
        </p:sp>
        <p:sp>
          <p:nvSpPr>
            <p:cNvPr id="53" name="Rechteck 52"/>
            <p:cNvSpPr/>
            <p:nvPr/>
          </p:nvSpPr>
          <p:spPr bwMode="auto">
            <a:xfrm>
              <a:off x="2821243" y="5308624"/>
              <a:ext cx="167501" cy="169063"/>
            </a:xfrm>
            <a:prstGeom prst="rect">
              <a:avLst/>
            </a:prstGeom>
            <a:solidFill>
              <a:schemeClr val="accent1"/>
            </a:solidFill>
            <a:ln>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sz="1400" dirty="0" smtClean="0">
                <a:solidFill>
                  <a:schemeClr val="tx1"/>
                </a:solidFill>
              </a:endParaRPr>
            </a:p>
          </p:txBody>
        </p:sp>
        <p:pic>
          <p:nvPicPr>
            <p:cNvPr id="62" name="Picture 2" descr="C:\Users\Lydia\Documents\01 delta\01 Vorstand A&amp;K\01 Lydia A&amp;K\CD-Überarbeitung\#3 Einführung\CDPowerPointFeedback\Logo Varianten\png\RZ_delta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18035" y="5157192"/>
              <a:ext cx="882875" cy="31297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uppierung 6"/>
            <p:cNvGrpSpPr/>
            <p:nvPr/>
          </p:nvGrpSpPr>
          <p:grpSpPr>
            <a:xfrm>
              <a:off x="755649" y="1844694"/>
              <a:ext cx="3740131" cy="3083965"/>
              <a:chOff x="755649" y="1844694"/>
              <a:chExt cx="3740131" cy="3083965"/>
            </a:xfrm>
          </p:grpSpPr>
          <p:cxnSp>
            <p:nvCxnSpPr>
              <p:cNvPr id="24" name="Gerade Verbindung 62"/>
              <p:cNvCxnSpPr/>
              <p:nvPr/>
            </p:nvCxnSpPr>
            <p:spPr>
              <a:xfrm>
                <a:off x="3182742" y="2113974"/>
                <a:ext cx="13316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7457" name="Rechteck 4"/>
              <p:cNvSpPr/>
              <p:nvPr>
                <p:custDataLst>
                  <p:tags r:id="rId1"/>
                </p:custDataLst>
              </p:nvPr>
            </p:nvSpPr>
            <p:spPr bwMode="auto">
              <a:xfrm>
                <a:off x="2026671" y="1844694"/>
                <a:ext cx="1180072" cy="5385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smtClean="0">
                    <a:solidFill>
                      <a:schemeClr val="tx1"/>
                    </a:solidFill>
                  </a:rPr>
                  <a:t>Hr. </a:t>
                </a:r>
                <a:r>
                  <a:rPr lang="de-DE" sz="1400" dirty="0" err="1" smtClean="0">
                    <a:solidFill>
                      <a:schemeClr val="tx1"/>
                    </a:solidFill>
                  </a:rPr>
                  <a:t>Ruschpler</a:t>
                </a:r>
                <a:endParaRPr lang="de-DE" sz="1400" dirty="0" smtClean="0">
                  <a:solidFill>
                    <a:schemeClr val="tx1"/>
                  </a:solidFill>
                </a:endParaRPr>
              </a:p>
            </p:txBody>
          </p:sp>
          <p:sp>
            <p:nvSpPr>
              <p:cNvPr id="147472" name="Rechteck 6"/>
              <p:cNvSpPr/>
              <p:nvPr>
                <p:custDataLst>
                  <p:tags r:id="rId2"/>
                </p:custDataLst>
              </p:nvPr>
            </p:nvSpPr>
            <p:spPr bwMode="auto">
              <a:xfrm>
                <a:off x="3301996" y="3048533"/>
                <a:ext cx="1180072" cy="538560"/>
              </a:xfrm>
              <a:prstGeom prst="rect">
                <a:avLst/>
              </a:prstGeom>
              <a:solidFill>
                <a:schemeClr val="bg2"/>
              </a:solidFill>
              <a:ln>
                <a:noFill/>
                <a:headEnd/>
                <a:tailEnd/>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de-DE" sz="1400" dirty="0" smtClean="0">
                    <a:solidFill>
                      <a:schemeClr val="tx1"/>
                    </a:solidFill>
                  </a:rPr>
                  <a:t>Hr. </a:t>
                </a:r>
                <a:r>
                  <a:rPr lang="de-DE" sz="1400" dirty="0" err="1" smtClean="0">
                    <a:solidFill>
                      <a:schemeClr val="tx1"/>
                    </a:solidFill>
                  </a:rPr>
                  <a:t>Haslanger</a:t>
                </a:r>
                <a:endParaRPr lang="de-DE" sz="1400" dirty="0" smtClean="0">
                  <a:solidFill>
                    <a:schemeClr val="tx1"/>
                  </a:solidFill>
                </a:endParaRPr>
              </a:p>
              <a:p>
                <a:pPr algn="ctr"/>
                <a:r>
                  <a:rPr lang="de-DE" sz="1400" dirty="0" smtClean="0">
                    <a:solidFill>
                      <a:schemeClr val="tx1"/>
                    </a:solidFill>
                  </a:rPr>
                  <a:t>(QM-Betreuer)</a:t>
                </a:r>
              </a:p>
            </p:txBody>
          </p:sp>
          <p:cxnSp>
            <p:nvCxnSpPr>
              <p:cNvPr id="55" name="Gerade Verbindung 54"/>
              <p:cNvCxnSpPr>
                <a:stCxn id="60" idx="3"/>
                <a:endCxn id="147472" idx="1"/>
              </p:cNvCxnSpPr>
              <p:nvPr>
                <p:custDataLst>
                  <p:tags r:id="rId3"/>
                </p:custDataLst>
              </p:nvPr>
            </p:nvCxnSpPr>
            <p:spPr>
              <a:xfrm flipV="1">
                <a:off x="3206744" y="3317813"/>
                <a:ext cx="95252" cy="2"/>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59" name="Rechteck 9"/>
              <p:cNvSpPr/>
              <p:nvPr>
                <p:custDataLst>
                  <p:tags r:id="rId4"/>
                </p:custDataLst>
              </p:nvPr>
            </p:nvSpPr>
            <p:spPr bwMode="auto">
              <a:xfrm>
                <a:off x="755649" y="4390099"/>
                <a:ext cx="1180072" cy="53856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400" dirty="0" smtClean="0">
                    <a:solidFill>
                      <a:schemeClr val="bg1"/>
                    </a:solidFill>
                  </a:rPr>
                  <a:t>Fr. Schumacher</a:t>
                </a:r>
                <a:endParaRPr lang="de-DE" sz="1400" dirty="0">
                  <a:solidFill>
                    <a:schemeClr val="bg1"/>
                  </a:solidFill>
                </a:endParaRPr>
              </a:p>
            </p:txBody>
          </p:sp>
          <p:sp>
            <p:nvSpPr>
              <p:cNvPr id="60" name="Rechteck 11"/>
              <p:cNvSpPr/>
              <p:nvPr>
                <p:custDataLst>
                  <p:tags r:id="rId5"/>
                </p:custDataLst>
              </p:nvPr>
            </p:nvSpPr>
            <p:spPr bwMode="auto">
              <a:xfrm>
                <a:off x="2026672" y="3048535"/>
                <a:ext cx="1180072" cy="53856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400" dirty="0" smtClean="0">
                    <a:solidFill>
                      <a:schemeClr val="bg1"/>
                    </a:solidFill>
                  </a:rPr>
                  <a:t>Hr. Dick</a:t>
                </a:r>
              </a:p>
              <a:p>
                <a:pPr algn="ctr"/>
                <a:r>
                  <a:rPr lang="de-DE" sz="1400" dirty="0" smtClean="0">
                    <a:solidFill>
                      <a:schemeClr val="bg1"/>
                    </a:solidFill>
                  </a:rPr>
                  <a:t>(Projektleiter)</a:t>
                </a:r>
              </a:p>
            </p:txBody>
          </p:sp>
          <p:sp>
            <p:nvSpPr>
              <p:cNvPr id="21" name="Rechteck 13"/>
              <p:cNvSpPr/>
              <p:nvPr>
                <p:custDataLst>
                  <p:tags r:id="rId6"/>
                </p:custDataLst>
              </p:nvPr>
            </p:nvSpPr>
            <p:spPr bwMode="auto">
              <a:xfrm>
                <a:off x="3315708" y="1844694"/>
                <a:ext cx="1180072" cy="538560"/>
              </a:xfrm>
              <a:prstGeom prst="rect">
                <a:avLst/>
              </a:prstGeom>
              <a:solidFill>
                <a:schemeClr val="bg2"/>
              </a:solidFill>
              <a:ln>
                <a:noFill/>
                <a:headEnd/>
                <a:tailEnd/>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de-DE" sz="1400" dirty="0">
                    <a:solidFill>
                      <a:schemeClr val="tx1"/>
                    </a:solidFill>
                  </a:rPr>
                  <a:t>Entwickler</a:t>
                </a:r>
              </a:p>
            </p:txBody>
          </p:sp>
          <p:sp>
            <p:nvSpPr>
              <p:cNvPr id="26" name="Rechteck 15"/>
              <p:cNvSpPr/>
              <p:nvPr>
                <p:custDataLst>
                  <p:tags r:id="rId7"/>
                </p:custDataLst>
              </p:nvPr>
            </p:nvSpPr>
            <p:spPr bwMode="auto">
              <a:xfrm>
                <a:off x="3297694" y="4390099"/>
                <a:ext cx="1180072" cy="53856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400" dirty="0" smtClean="0">
                    <a:solidFill>
                      <a:schemeClr val="bg1"/>
                    </a:solidFill>
                  </a:rPr>
                  <a:t>Hr. Hartmann</a:t>
                </a:r>
                <a:endParaRPr lang="de-DE" sz="1400" dirty="0">
                  <a:solidFill>
                    <a:schemeClr val="bg1"/>
                  </a:solidFill>
                </a:endParaRPr>
              </a:p>
            </p:txBody>
          </p:sp>
          <p:cxnSp>
            <p:nvCxnSpPr>
              <p:cNvPr id="44" name="Gewinkelte Verbindung 16"/>
              <p:cNvCxnSpPr>
                <a:stCxn id="60" idx="2"/>
                <a:endCxn id="26" idx="0"/>
              </p:cNvCxnSpPr>
              <p:nvPr>
                <p:custDataLst>
                  <p:tags r:id="rId8"/>
                </p:custDataLst>
              </p:nvPr>
            </p:nvCxnSpPr>
            <p:spPr>
              <a:xfrm rot="16200000" flipH="1">
                <a:off x="2850717" y="3353086"/>
                <a:ext cx="803004" cy="1271022"/>
              </a:xfrm>
              <a:prstGeom prst="bentConnector3">
                <a:avLst>
                  <a:gd name="adj1" fmla="val 5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winkelte Verbindung 17"/>
              <p:cNvCxnSpPr>
                <a:stCxn id="60" idx="2"/>
                <a:endCxn id="59" idx="0"/>
              </p:cNvCxnSpPr>
              <p:nvPr/>
            </p:nvCxnSpPr>
            <p:spPr>
              <a:xfrm rot="5400000">
                <a:off x="1579695" y="3353086"/>
                <a:ext cx="803004" cy="1271023"/>
              </a:xfrm>
              <a:prstGeom prst="bentConnector3">
                <a:avLst/>
              </a:prstGeom>
              <a:ln/>
            </p:spPr>
            <p:style>
              <a:lnRef idx="1">
                <a:schemeClr val="accent1"/>
              </a:lnRef>
              <a:fillRef idx="0">
                <a:schemeClr val="accent1"/>
              </a:fillRef>
              <a:effectRef idx="0">
                <a:schemeClr val="accent1"/>
              </a:effectRef>
              <a:fontRef idx="minor">
                <a:schemeClr val="tx1"/>
              </a:fontRef>
            </p:style>
          </p:cxnSp>
          <p:cxnSp>
            <p:nvCxnSpPr>
              <p:cNvPr id="6" name="Gerader Verbinder 39"/>
              <p:cNvCxnSpPr>
                <a:endCxn id="60" idx="0"/>
              </p:cNvCxnSpPr>
              <p:nvPr/>
            </p:nvCxnSpPr>
            <p:spPr>
              <a:xfrm>
                <a:off x="2616707" y="2383254"/>
                <a:ext cx="1" cy="66528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Textfeld 2"/>
            <p:cNvSpPr txBox="1"/>
            <p:nvPr/>
          </p:nvSpPr>
          <p:spPr>
            <a:xfrm>
              <a:off x="1259632" y="5245459"/>
              <a:ext cx="1223412" cy="307777"/>
            </a:xfrm>
            <a:prstGeom prst="rect">
              <a:avLst/>
            </a:prstGeom>
            <a:noFill/>
          </p:spPr>
          <p:txBody>
            <a:bodyPr wrap="none" rtlCol="0">
              <a:spAutoFit/>
            </a:bodyPr>
            <a:lstStyle/>
            <a:p>
              <a:r>
                <a:rPr lang="de-DE" sz="1400" dirty="0" smtClean="0"/>
                <a:t>Auftraggeber</a:t>
              </a:r>
              <a:endParaRPr lang="de-DE" sz="1400" dirty="0"/>
            </a:p>
          </p:txBody>
        </p:sp>
        <p:cxnSp>
          <p:nvCxnSpPr>
            <p:cNvPr id="23" name="Gerader Verbinder 39"/>
            <p:cNvCxnSpPr>
              <a:stCxn id="21" idx="2"/>
              <a:endCxn id="60" idx="0"/>
            </p:cNvCxnSpPr>
            <p:nvPr/>
          </p:nvCxnSpPr>
          <p:spPr>
            <a:xfrm flipH="1">
              <a:off x="2616708" y="2383254"/>
              <a:ext cx="1289036" cy="66528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3203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ext uri="{D42A27DB-BD31-4B8C-83A1-F6EECF244321}">
                <p14:modId xmlns:p14="http://schemas.microsoft.com/office/powerpoint/2010/main" val="17740541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592"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1750436"/>
            <a:ext cx="4679950" cy="3357128"/>
            <a:chOff x="2502055" y="1692000"/>
            <a:chExt cx="4679950" cy="3357128"/>
          </a:xfrm>
        </p:grpSpPr>
        <p:sp>
          <p:nvSpPr>
            <p:cNvPr id="38" name="Rechteck 37"/>
            <p:cNvSpPr/>
            <p:nvPr/>
          </p:nvSpPr>
          <p:spPr bwMode="auto">
            <a:xfrm>
              <a:off x="2502055" y="1692000"/>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Teamvorstellung</a:t>
              </a:r>
            </a:p>
          </p:txBody>
        </p:sp>
        <p:sp>
          <p:nvSpPr>
            <p:cNvPr id="39" name="Rechteck 38"/>
            <p:cNvSpPr/>
            <p:nvPr/>
          </p:nvSpPr>
          <p:spPr bwMode="auto">
            <a:xfrm>
              <a:off x="2502055" y="2269826"/>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Ausgangssituation und Zielsetzung</a:t>
              </a:r>
            </a:p>
          </p:txBody>
        </p:sp>
        <p:sp>
          <p:nvSpPr>
            <p:cNvPr id="40" name="Rechteck 39"/>
            <p:cNvSpPr/>
            <p:nvPr/>
          </p:nvSpPr>
          <p:spPr bwMode="auto">
            <a:xfrm>
              <a:off x="2502055" y="2847652"/>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Vorgehensweise</a:t>
              </a:r>
            </a:p>
          </p:txBody>
        </p:sp>
        <p:sp>
          <p:nvSpPr>
            <p:cNvPr id="41" name="Rechteck 40"/>
            <p:cNvSpPr/>
            <p:nvPr/>
          </p:nvSpPr>
          <p:spPr bwMode="auto">
            <a:xfrm>
              <a:off x="2502055" y="342547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Projektorganisation</a:t>
              </a:r>
            </a:p>
          </p:txBody>
        </p:sp>
        <p:sp>
          <p:nvSpPr>
            <p:cNvPr id="42" name="Rechteck 41"/>
            <p:cNvSpPr/>
            <p:nvPr/>
          </p:nvSpPr>
          <p:spPr bwMode="auto">
            <a:xfrm>
              <a:off x="2502055" y="4003304"/>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bg1"/>
                  </a:solidFill>
                </a:rPr>
                <a:t>Referenzen</a:t>
              </a:r>
            </a:p>
          </p:txBody>
        </p:sp>
        <p:sp>
          <p:nvSpPr>
            <p:cNvPr id="43" name="Rechteck 42"/>
            <p:cNvSpPr/>
            <p:nvPr/>
          </p:nvSpPr>
          <p:spPr bwMode="auto">
            <a:xfrm>
              <a:off x="2502055" y="458112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Nächste Schritte</a:t>
              </a:r>
            </a:p>
          </p:txBody>
        </p:sp>
      </p:grpSp>
    </p:spTree>
    <p:extLst>
      <p:ext uri="{BB962C8B-B14F-4D97-AF65-F5344CB8AC3E}">
        <p14:creationId xmlns:p14="http://schemas.microsoft.com/office/powerpoint/2010/main" val="6001514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Hochwertige Projekte führen zu zufriedenen Kunden.</a:t>
            </a:r>
          </a:p>
        </p:txBody>
      </p:sp>
      <p:sp>
        <p:nvSpPr>
          <p:cNvPr id="3" name="Textplatzhalter 2"/>
          <p:cNvSpPr>
            <a:spLocks noGrp="1"/>
          </p:cNvSpPr>
          <p:nvPr>
            <p:ph type="body" sz="quarter" idx="11"/>
          </p:nvPr>
        </p:nvSpPr>
        <p:spPr/>
        <p:txBody>
          <a:bodyPr/>
          <a:lstStyle/>
          <a:p>
            <a:r>
              <a:rPr lang="de-DE" dirty="0" smtClean="0"/>
              <a:t>Corona</a:t>
            </a:r>
            <a:endParaRPr lang="de-DE" dirty="0"/>
          </a:p>
        </p:txBody>
      </p:sp>
      <p:sp>
        <p:nvSpPr>
          <p:cNvPr id="4" name="Textplatzhalter 3"/>
          <p:cNvSpPr>
            <a:spLocks noGrp="1"/>
          </p:cNvSpPr>
          <p:nvPr>
            <p:ph type="body" sz="quarter" idx="12"/>
          </p:nvPr>
        </p:nvSpPr>
        <p:spPr/>
        <p:txBody>
          <a:bodyPr/>
          <a:lstStyle/>
          <a:p>
            <a:pPr marL="185738" indent="-185738">
              <a:spcBef>
                <a:spcPct val="50000"/>
              </a:spcBef>
              <a:buFontTx/>
              <a:buChar char="•"/>
              <a:defRPr/>
            </a:pPr>
            <a:r>
              <a:rPr lang="de-DE" dirty="0">
                <a:cs typeface="Arial" charset="0"/>
              </a:rPr>
              <a:t>Umfassende Marktpotentialanalyse des Markts für Kleinfeuerungsanlagen für einen innovativen, neuentwickelten </a:t>
            </a:r>
            <a:r>
              <a:rPr lang="de-DE" dirty="0" err="1">
                <a:cs typeface="Arial" charset="0"/>
              </a:rPr>
              <a:t>Rußabscheider</a:t>
            </a:r>
            <a:r>
              <a:rPr lang="de-DE" dirty="0">
                <a:cs typeface="Arial" charset="0"/>
              </a:rPr>
              <a:t> des KIT Karlsruhe</a:t>
            </a:r>
          </a:p>
          <a:p>
            <a:pPr marL="185738" indent="-185738">
              <a:spcBef>
                <a:spcPct val="50000"/>
              </a:spcBef>
              <a:buFontTx/>
              <a:buChar char="•"/>
              <a:defRPr/>
            </a:pPr>
            <a:r>
              <a:rPr lang="de-DE" dirty="0">
                <a:cs typeface="Arial" charset="0"/>
              </a:rPr>
              <a:t>Neben traditionellen Marktstudieninhalten wie z. B. Kundenanalyse wurden auch speziell vom Kunden kommunizierte Fragestellungen berücksichtigt</a:t>
            </a:r>
          </a:p>
          <a:p>
            <a:pPr marL="185738" indent="-185738">
              <a:spcBef>
                <a:spcPct val="50000"/>
              </a:spcBef>
              <a:buFontTx/>
              <a:buChar char="•"/>
              <a:defRPr/>
            </a:pPr>
            <a:r>
              <a:rPr lang="de-DE" dirty="0">
                <a:cs typeface="Arial" charset="0"/>
              </a:rPr>
              <a:t>Hierzu Untergliederung der Analyse in drei Studienbereiche Markt, Produkt und Technologie und Untersuchung dieser hinsichtlich ihrer Ausprägungen sowie Befragung externer Experten</a:t>
            </a:r>
          </a:p>
          <a:p>
            <a:pPr marL="185738" indent="-185738">
              <a:spcBef>
                <a:spcPct val="50000"/>
              </a:spcBef>
              <a:buFontTx/>
              <a:buChar char="•"/>
              <a:defRPr/>
            </a:pPr>
            <a:r>
              <a:rPr lang="de-DE" dirty="0">
                <a:cs typeface="Arial" charset="0"/>
              </a:rPr>
              <a:t>Aggregation der Ergebnisse in einem Abschlussdokument und Einbeziehung dieser bei den weiteren Schritten bis zur möglichen Markteinführung</a:t>
            </a:r>
          </a:p>
          <a:p>
            <a:endParaRPr lang="de-DE" dirty="0"/>
          </a:p>
        </p:txBody>
      </p:sp>
      <p:sp>
        <p:nvSpPr>
          <p:cNvPr id="5" name="Textplatzhalter 4"/>
          <p:cNvSpPr>
            <a:spLocks noGrp="1"/>
          </p:cNvSpPr>
          <p:nvPr>
            <p:ph type="body" sz="quarter" idx="13"/>
          </p:nvPr>
        </p:nvSpPr>
        <p:spPr/>
        <p:txBody>
          <a:bodyPr/>
          <a:lstStyle/>
          <a:p>
            <a:r>
              <a:rPr lang="de-DE" dirty="0" smtClean="0"/>
              <a:t>Marketing und Vertrieb</a:t>
            </a:r>
            <a:endParaRPr lang="de-DE" dirty="0"/>
          </a:p>
        </p:txBody>
      </p:sp>
      <p:sp>
        <p:nvSpPr>
          <p:cNvPr id="6" name="Textplatzhalter 5"/>
          <p:cNvSpPr>
            <a:spLocks noGrp="1"/>
          </p:cNvSpPr>
          <p:nvPr>
            <p:ph type="body" sz="quarter" idx="14"/>
          </p:nvPr>
        </p:nvSpPr>
        <p:spPr/>
        <p:txBody>
          <a:bodyPr/>
          <a:lstStyle/>
          <a:p>
            <a:r>
              <a:rPr lang="de-DE" dirty="0" smtClean="0"/>
              <a:t>31 Beratertage</a:t>
            </a:r>
            <a:endParaRPr lang="de-DE" dirty="0"/>
          </a:p>
        </p:txBody>
      </p:sp>
      <p:sp>
        <p:nvSpPr>
          <p:cNvPr id="7" name="Textplatzhalter 6"/>
          <p:cNvSpPr>
            <a:spLocks noGrp="1"/>
          </p:cNvSpPr>
          <p:nvPr>
            <p:ph type="body" sz="quarter" idx="15"/>
          </p:nvPr>
        </p:nvSpPr>
        <p:spPr/>
        <p:txBody>
          <a:bodyPr/>
          <a:lstStyle/>
          <a:p>
            <a:endParaRPr lang="de-DE" dirty="0"/>
          </a:p>
        </p:txBody>
      </p:sp>
      <p:sp>
        <p:nvSpPr>
          <p:cNvPr id="8" name="Textplatzhalter 7"/>
          <p:cNvSpPr>
            <a:spLocks noGrp="1"/>
          </p:cNvSpPr>
          <p:nvPr>
            <p:ph type="body" sz="quarter" idx="16"/>
          </p:nvPr>
        </p:nvSpPr>
        <p:spPr/>
        <p:txBody>
          <a:bodyPr/>
          <a:lstStyle/>
          <a:p>
            <a:r>
              <a:rPr lang="de-DE" dirty="0"/>
              <a:t>Karlsruher Institut für Technologie, Karlsruhe</a:t>
            </a:r>
            <a:endParaRPr lang="en-US" dirty="0"/>
          </a:p>
        </p:txBody>
      </p:sp>
      <p:pic>
        <p:nvPicPr>
          <p:cNvPr id="9" name="Grafik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60" y="1376772"/>
            <a:ext cx="1836204" cy="83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81951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Hochwertige Projekte führen zu zufriedenen Kunden.</a:t>
            </a:r>
          </a:p>
        </p:txBody>
      </p:sp>
      <p:sp>
        <p:nvSpPr>
          <p:cNvPr id="3" name="Textplatzhalter 2"/>
          <p:cNvSpPr>
            <a:spLocks noGrp="1"/>
          </p:cNvSpPr>
          <p:nvPr>
            <p:ph type="body" sz="quarter" idx="11"/>
          </p:nvPr>
        </p:nvSpPr>
        <p:spPr/>
        <p:txBody>
          <a:bodyPr/>
          <a:lstStyle/>
          <a:p>
            <a:r>
              <a:rPr lang="de-DE" dirty="0" err="1"/>
              <a:t>Webstorage</a:t>
            </a:r>
            <a:endParaRPr lang="de-DE" dirty="0"/>
          </a:p>
        </p:txBody>
      </p:sp>
      <p:sp>
        <p:nvSpPr>
          <p:cNvPr id="4" name="Textplatzhalter 3"/>
          <p:cNvSpPr>
            <a:spLocks noGrp="1"/>
          </p:cNvSpPr>
          <p:nvPr>
            <p:ph type="body" sz="quarter" idx="12"/>
          </p:nvPr>
        </p:nvSpPr>
        <p:spPr/>
        <p:txBody>
          <a:bodyPr/>
          <a:lstStyle/>
          <a:p>
            <a:pPr marL="185738" indent="-185738">
              <a:spcBef>
                <a:spcPct val="50000"/>
              </a:spcBef>
              <a:buSzPct val="75000"/>
              <a:defRPr/>
            </a:pPr>
            <a:r>
              <a:rPr lang="de-DE" dirty="0">
                <a:cs typeface="Arial" charset="0"/>
              </a:rPr>
              <a:t>Ziel des Projektes: Vorbereitung des Vertriebes neuer </a:t>
            </a:r>
            <a:r>
              <a:rPr lang="de-DE" dirty="0" err="1">
                <a:cs typeface="Arial" charset="0"/>
              </a:rPr>
              <a:t>Webstorage</a:t>
            </a:r>
            <a:r>
              <a:rPr lang="de-DE" dirty="0">
                <a:cs typeface="Arial" charset="0"/>
              </a:rPr>
              <a:t>-Produkte. Zunächst Datenerfassung und Ausarbeitung der Implementierungsszenarien</a:t>
            </a:r>
          </a:p>
          <a:p>
            <a:pPr marL="185738" indent="-185738">
              <a:spcBef>
                <a:spcPct val="50000"/>
              </a:spcBef>
              <a:buSzPct val="75000"/>
              <a:defRPr/>
            </a:pPr>
            <a:r>
              <a:rPr lang="de-DE" dirty="0">
                <a:cs typeface="Arial" charset="0"/>
              </a:rPr>
              <a:t>Erstellung eines </a:t>
            </a:r>
            <a:r>
              <a:rPr lang="de-DE" dirty="0" err="1">
                <a:cs typeface="Arial" charset="0"/>
              </a:rPr>
              <a:t>Pre</a:t>
            </a:r>
            <a:r>
              <a:rPr lang="de-DE" dirty="0">
                <a:cs typeface="Arial" charset="0"/>
              </a:rPr>
              <a:t>-Businessplans (Ausgangslage, Kundenbedürfnisse, Marktpotenzial, etc.). Aufsetzung eines Pilotservers und Konzeption einer Kommunikationsplattform www.tesion.net für Außenauftritt auf der CeBIT</a:t>
            </a:r>
          </a:p>
          <a:p>
            <a:pPr marL="185738" indent="-185738">
              <a:spcBef>
                <a:spcPct val="50000"/>
              </a:spcBef>
              <a:buSzPct val="75000"/>
              <a:defRPr/>
            </a:pPr>
            <a:r>
              <a:rPr lang="de-DE" dirty="0">
                <a:cs typeface="Arial" charset="0"/>
              </a:rPr>
              <a:t>Erstellung eines Marketing-Konzeptes und Suche von Kooperationspartnern. Einführung strategischer Kooperationen und Dokumentation</a:t>
            </a:r>
          </a:p>
          <a:p>
            <a:endParaRPr lang="de-DE" dirty="0"/>
          </a:p>
        </p:txBody>
      </p:sp>
      <p:sp>
        <p:nvSpPr>
          <p:cNvPr id="5" name="Textplatzhalter 4"/>
          <p:cNvSpPr>
            <a:spLocks noGrp="1"/>
          </p:cNvSpPr>
          <p:nvPr>
            <p:ph type="body" sz="quarter" idx="13"/>
          </p:nvPr>
        </p:nvSpPr>
        <p:spPr/>
        <p:txBody>
          <a:bodyPr/>
          <a:lstStyle/>
          <a:p>
            <a:r>
              <a:rPr lang="de-DE" dirty="0"/>
              <a:t>Strategie</a:t>
            </a:r>
          </a:p>
        </p:txBody>
      </p:sp>
      <p:sp>
        <p:nvSpPr>
          <p:cNvPr id="6" name="Textplatzhalter 5"/>
          <p:cNvSpPr>
            <a:spLocks noGrp="1"/>
          </p:cNvSpPr>
          <p:nvPr>
            <p:ph type="body" sz="quarter" idx="14"/>
          </p:nvPr>
        </p:nvSpPr>
        <p:spPr/>
        <p:txBody>
          <a:bodyPr/>
          <a:lstStyle/>
          <a:p>
            <a:r>
              <a:rPr lang="de-DE" dirty="0" smtClean="0"/>
              <a:t>127 Beratertage</a:t>
            </a:r>
            <a:endParaRPr lang="de-DE" dirty="0"/>
          </a:p>
        </p:txBody>
      </p:sp>
      <p:sp>
        <p:nvSpPr>
          <p:cNvPr id="7" name="Textplatzhalter 6"/>
          <p:cNvSpPr>
            <a:spLocks noGrp="1"/>
          </p:cNvSpPr>
          <p:nvPr>
            <p:ph type="body" sz="quarter" idx="15"/>
          </p:nvPr>
        </p:nvSpPr>
        <p:spPr/>
        <p:txBody>
          <a:bodyPr/>
          <a:lstStyle/>
          <a:p>
            <a:r>
              <a:rPr lang="de-DE" i="1" dirty="0">
                <a:cs typeface="Arial" charset="0"/>
              </a:rPr>
              <a:t>„Das Beraterteam überzeugte durch professionelles, strukturiertes Vorgehen, hohes Engagement und </a:t>
            </a:r>
            <a:r>
              <a:rPr lang="de-DE" i="1" dirty="0" smtClean="0">
                <a:cs typeface="Arial" charset="0"/>
              </a:rPr>
              <a:t>Kompetenz.“</a:t>
            </a:r>
            <a:endParaRPr lang="de-DE" i="1" dirty="0">
              <a:cs typeface="Arial" charset="0"/>
            </a:endParaRPr>
          </a:p>
          <a:p>
            <a:endParaRPr lang="de-DE" dirty="0"/>
          </a:p>
        </p:txBody>
      </p:sp>
      <p:sp>
        <p:nvSpPr>
          <p:cNvPr id="8" name="Textplatzhalter 7"/>
          <p:cNvSpPr>
            <a:spLocks noGrp="1"/>
          </p:cNvSpPr>
          <p:nvPr>
            <p:ph type="body" sz="quarter" idx="16"/>
          </p:nvPr>
        </p:nvSpPr>
        <p:spPr/>
        <p:txBody>
          <a:bodyPr/>
          <a:lstStyle/>
          <a:p>
            <a:r>
              <a:rPr lang="de-DE" dirty="0" err="1"/>
              <a:t>tesion</a:t>
            </a:r>
            <a:r>
              <a:rPr lang="de-DE" dirty="0"/>
              <a:t> Telekommunikation GmbH, Stuttgart</a:t>
            </a:r>
            <a:endParaRPr 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37" t="32620" r="9952" b="34761"/>
          <a:stretch/>
        </p:blipFill>
        <p:spPr bwMode="auto">
          <a:xfrm>
            <a:off x="6709958" y="1376772"/>
            <a:ext cx="2038810" cy="8280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02261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Hochwertige Projekte führen zu zufriedenen Kunden.</a:t>
            </a:r>
          </a:p>
        </p:txBody>
      </p:sp>
      <p:sp>
        <p:nvSpPr>
          <p:cNvPr id="3" name="Textplatzhalter 2"/>
          <p:cNvSpPr>
            <a:spLocks noGrp="1"/>
          </p:cNvSpPr>
          <p:nvPr>
            <p:ph type="body" sz="quarter" idx="11"/>
          </p:nvPr>
        </p:nvSpPr>
        <p:spPr/>
        <p:txBody>
          <a:bodyPr/>
          <a:lstStyle/>
          <a:p>
            <a:r>
              <a:rPr lang="de-DE" dirty="0" err="1" smtClean="0"/>
              <a:t>Brownfield</a:t>
            </a:r>
            <a:r>
              <a:rPr lang="de-DE" dirty="0" smtClean="0"/>
              <a:t> </a:t>
            </a:r>
            <a:r>
              <a:rPr lang="de-DE" dirty="0" err="1" smtClean="0"/>
              <a:t>India</a:t>
            </a:r>
            <a:endParaRPr lang="de-DE" dirty="0"/>
          </a:p>
        </p:txBody>
      </p:sp>
      <p:sp>
        <p:nvSpPr>
          <p:cNvPr id="4" name="Textplatzhalter 3"/>
          <p:cNvSpPr>
            <a:spLocks noGrp="1"/>
          </p:cNvSpPr>
          <p:nvPr>
            <p:ph type="body" sz="quarter" idx="12"/>
          </p:nvPr>
        </p:nvSpPr>
        <p:spPr/>
        <p:txBody>
          <a:bodyPr/>
          <a:lstStyle/>
          <a:p>
            <a:pPr marL="185738" indent="-185738">
              <a:spcBef>
                <a:spcPct val="50000"/>
              </a:spcBef>
              <a:buFontTx/>
              <a:buChar char="•"/>
              <a:defRPr/>
            </a:pPr>
            <a:r>
              <a:rPr lang="de-DE" dirty="0">
                <a:solidFill>
                  <a:sysClr val="windowText" lastClr="000000"/>
                </a:solidFill>
              </a:rPr>
              <a:t>Inhalt des Projektes war die Erstellung einer inhaltlich allgemein gehaltenen Vorlage für einen Businessplan in Form eines Fragenkataloges zur Integration einer oder mehrerer externer Maschinen und Übernahme der Geschäftstätigkeit</a:t>
            </a:r>
          </a:p>
          <a:p>
            <a:pPr marL="185738" indent="-185738">
              <a:spcBef>
                <a:spcPct val="50000"/>
              </a:spcBef>
              <a:buFontTx/>
              <a:buChar char="•"/>
              <a:defRPr/>
            </a:pPr>
            <a:r>
              <a:rPr lang="de-DE" dirty="0">
                <a:solidFill>
                  <a:sysClr val="windowText" lastClr="000000"/>
                </a:solidFill>
              </a:rPr>
              <a:t>Folgende Punkte wurden dabei detailliert ausgearbeitet: Angaben zum übernehmenden Objekt; Kunden-, Markt- und Wettbewerbseinschätzung; Organisations- und Personalplanung; Finanzierung; rechtliche Aspekte sowie weitere Vorgehensweise</a:t>
            </a:r>
          </a:p>
          <a:p>
            <a:endParaRPr lang="de-DE" dirty="0"/>
          </a:p>
        </p:txBody>
      </p:sp>
      <p:sp>
        <p:nvSpPr>
          <p:cNvPr id="5" name="Textplatzhalter 4"/>
          <p:cNvSpPr>
            <a:spLocks noGrp="1"/>
          </p:cNvSpPr>
          <p:nvPr>
            <p:ph type="body" sz="quarter" idx="13"/>
          </p:nvPr>
        </p:nvSpPr>
        <p:spPr/>
        <p:txBody>
          <a:bodyPr/>
          <a:lstStyle/>
          <a:p>
            <a:r>
              <a:rPr lang="de-DE" dirty="0" smtClean="0"/>
              <a:t>Strategie</a:t>
            </a:r>
            <a:endParaRPr lang="de-DE" dirty="0"/>
          </a:p>
        </p:txBody>
      </p:sp>
      <p:sp>
        <p:nvSpPr>
          <p:cNvPr id="6" name="Textplatzhalter 5"/>
          <p:cNvSpPr>
            <a:spLocks noGrp="1"/>
          </p:cNvSpPr>
          <p:nvPr>
            <p:ph type="body" sz="quarter" idx="14"/>
          </p:nvPr>
        </p:nvSpPr>
        <p:spPr/>
        <p:txBody>
          <a:bodyPr/>
          <a:lstStyle/>
          <a:p>
            <a:r>
              <a:rPr lang="de-DE" dirty="0" smtClean="0"/>
              <a:t>37 Beratertage</a:t>
            </a:r>
            <a:endParaRPr lang="de-DE" dirty="0"/>
          </a:p>
        </p:txBody>
      </p:sp>
      <p:sp>
        <p:nvSpPr>
          <p:cNvPr id="7" name="Textplatzhalter 6"/>
          <p:cNvSpPr>
            <a:spLocks noGrp="1"/>
          </p:cNvSpPr>
          <p:nvPr>
            <p:ph type="body" sz="quarter" idx="15"/>
          </p:nvPr>
        </p:nvSpPr>
        <p:spPr/>
        <p:txBody>
          <a:bodyPr/>
          <a:lstStyle/>
          <a:p>
            <a:r>
              <a:rPr lang="de-DE" i="1" dirty="0">
                <a:solidFill>
                  <a:sysClr val="windowText" lastClr="000000"/>
                </a:solidFill>
              </a:rPr>
              <a:t>„Die Ergebnisse des Projektteams erfüllten unsere Anforderungen zur vollsten Zufriedenheit und waren stets auf unsere spezifischen Belange abgestimmt.“</a:t>
            </a:r>
          </a:p>
          <a:p>
            <a:endParaRPr lang="de-DE" dirty="0"/>
          </a:p>
        </p:txBody>
      </p:sp>
      <p:sp>
        <p:nvSpPr>
          <p:cNvPr id="8" name="Textplatzhalter 7"/>
          <p:cNvSpPr>
            <a:spLocks noGrp="1"/>
          </p:cNvSpPr>
          <p:nvPr>
            <p:ph type="body" sz="quarter" idx="16"/>
          </p:nvPr>
        </p:nvSpPr>
        <p:spPr/>
        <p:txBody>
          <a:bodyPr/>
          <a:lstStyle/>
          <a:p>
            <a:r>
              <a:rPr lang="de-DE" dirty="0" err="1" smtClean="0"/>
              <a:t>Hollingsworth</a:t>
            </a:r>
            <a:r>
              <a:rPr lang="de-DE" dirty="0" smtClean="0"/>
              <a:t> &amp; </a:t>
            </a:r>
            <a:r>
              <a:rPr lang="de-DE" dirty="0" err="1" smtClean="0"/>
              <a:t>Vose</a:t>
            </a:r>
            <a:r>
              <a:rPr lang="de-DE" dirty="0" smtClean="0"/>
              <a:t> GmbH, Karlsruhe</a:t>
            </a:r>
            <a:endParaRPr lang="de-DE" dirty="0"/>
          </a:p>
        </p:txBody>
      </p:sp>
      <p:pic>
        <p:nvPicPr>
          <p:cNvPr id="9" name="Picture 2" descr="http://t1.gstatic.com/images?q=tbn:ANd9GcRr6ST8z23EeoOcwOkpTvuuHRFkki32WNbcqy6VaETqdXS_aciEJ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257" y="1340768"/>
            <a:ext cx="1175207" cy="1002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76462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ext uri="{D42A27DB-BD31-4B8C-83A1-F6EECF244321}">
                <p14:modId xmlns:p14="http://schemas.microsoft.com/office/powerpoint/2010/main" val="274606392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16"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1750436"/>
            <a:ext cx="4679950" cy="3357128"/>
            <a:chOff x="2502055" y="1692000"/>
            <a:chExt cx="4679950" cy="3357128"/>
          </a:xfrm>
        </p:grpSpPr>
        <p:sp>
          <p:nvSpPr>
            <p:cNvPr id="38" name="Rechteck 37"/>
            <p:cNvSpPr/>
            <p:nvPr/>
          </p:nvSpPr>
          <p:spPr bwMode="auto">
            <a:xfrm>
              <a:off x="2502055" y="1692000"/>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Teamvorstellung</a:t>
              </a:r>
            </a:p>
          </p:txBody>
        </p:sp>
        <p:sp>
          <p:nvSpPr>
            <p:cNvPr id="39" name="Rechteck 38"/>
            <p:cNvSpPr/>
            <p:nvPr/>
          </p:nvSpPr>
          <p:spPr bwMode="auto">
            <a:xfrm>
              <a:off x="2502055" y="2269826"/>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Ausgangssituation und Zielsetzung</a:t>
              </a:r>
            </a:p>
          </p:txBody>
        </p:sp>
        <p:sp>
          <p:nvSpPr>
            <p:cNvPr id="40" name="Rechteck 39"/>
            <p:cNvSpPr/>
            <p:nvPr/>
          </p:nvSpPr>
          <p:spPr bwMode="auto">
            <a:xfrm>
              <a:off x="2502055" y="2847652"/>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Vorgehensweise</a:t>
              </a:r>
            </a:p>
          </p:txBody>
        </p:sp>
        <p:sp>
          <p:nvSpPr>
            <p:cNvPr id="41" name="Rechteck 40"/>
            <p:cNvSpPr/>
            <p:nvPr/>
          </p:nvSpPr>
          <p:spPr bwMode="auto">
            <a:xfrm>
              <a:off x="2502055" y="342547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Projektorganisation</a:t>
              </a:r>
            </a:p>
          </p:txBody>
        </p:sp>
        <p:sp>
          <p:nvSpPr>
            <p:cNvPr id="42" name="Rechteck 41"/>
            <p:cNvSpPr/>
            <p:nvPr/>
          </p:nvSpPr>
          <p:spPr bwMode="auto">
            <a:xfrm>
              <a:off x="2502055" y="4003304"/>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tx1"/>
                  </a:solidFill>
                </a:rPr>
                <a:t>Referenzen</a:t>
              </a:r>
            </a:p>
          </p:txBody>
        </p:sp>
        <p:sp>
          <p:nvSpPr>
            <p:cNvPr id="43" name="Rechteck 42"/>
            <p:cNvSpPr/>
            <p:nvPr/>
          </p:nvSpPr>
          <p:spPr bwMode="auto">
            <a:xfrm>
              <a:off x="2502055" y="4581128"/>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bg1"/>
                  </a:solidFill>
                </a:rPr>
                <a:t>Nächste Schritte</a:t>
              </a:r>
            </a:p>
          </p:txBody>
        </p:sp>
      </p:grpSp>
    </p:spTree>
    <p:extLst>
      <p:ext uri="{BB962C8B-B14F-4D97-AF65-F5344CB8AC3E}">
        <p14:creationId xmlns:p14="http://schemas.microsoft.com/office/powerpoint/2010/main" val="735185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Nach einer Entscheidung zur Fortsetzung der Zusammenarbeit kann rasch mit der Projektarbeit begonnen werden.</a:t>
            </a:r>
            <a:endParaRPr lang="de-DE"/>
          </a:p>
        </p:txBody>
      </p:sp>
      <p:pic>
        <p:nvPicPr>
          <p:cNvPr id="41" name="Picture 2" descr="C:\Users\Lydia\Documents\01 delta\01 Vorstand A&amp;K\01 Lydia A&amp;K\CD-Überarbeitung\#3 Einführung\CDPowerPointFeedback\Logo Varianten\png\RZ_delta_Logo.png"/>
          <p:cNvPicPr>
            <a:picLocks noGrp="1" noChangeAspect="1" noChangeArrowheads="1"/>
          </p:cNvPicPr>
          <p:nvPr>
            <p:ph idx="1"/>
          </p:nvPr>
        </p:nvPicPr>
        <p:blipFill>
          <a:blip r:embed="rId11" cstate="print">
            <a:extLst>
              <a:ext uri="{28A0092B-C50C-407E-A947-70E740481C1C}">
                <a14:useLocalDpi xmlns:a14="http://schemas.microsoft.com/office/drawing/2010/main" val="0"/>
              </a:ext>
            </a:extLst>
          </a:blip>
          <a:srcRect/>
          <a:stretch>
            <a:fillRect/>
          </a:stretch>
        </p:blipFill>
        <p:spPr bwMode="auto">
          <a:xfrm>
            <a:off x="1452846" y="5040173"/>
            <a:ext cx="657202" cy="23311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Abgerundetes Rechteck 10"/>
          <p:cNvSpPr/>
          <p:nvPr>
            <p:custDataLst>
              <p:tags r:id="rId1"/>
            </p:custDataLst>
          </p:nvPr>
        </p:nvSpPr>
        <p:spPr bwMode="auto">
          <a:xfrm>
            <a:off x="2700391" y="4659380"/>
            <a:ext cx="5688032" cy="720000"/>
          </a:xfrm>
          <a:prstGeom prst="roundRect">
            <a:avLst>
              <a:gd name="adj" fmla="val 0"/>
            </a:avLst>
          </a:prstGeom>
          <a:solidFill>
            <a:schemeClr val="tx2"/>
          </a:solidFill>
          <a:ln>
            <a:noFill/>
            <a:headEnd/>
            <a:tailEnd/>
          </a:ln>
        </p:spPr>
        <p:style>
          <a:lnRef idx="2">
            <a:schemeClr val="accent2"/>
          </a:lnRef>
          <a:fillRef idx="1">
            <a:schemeClr val="lt1"/>
          </a:fillRef>
          <a:effectRef idx="0">
            <a:schemeClr val="accent2"/>
          </a:effectRef>
          <a:fontRef idx="minor">
            <a:schemeClr val="dk1"/>
          </a:fontRef>
        </p:style>
        <p:txBody>
          <a:bodyPr lIns="288000" tIns="0" rIns="0" bIns="0" rtlCol="0" anchor="ctr" anchorCtr="0"/>
          <a:lstStyle/>
          <a:p>
            <a:r>
              <a:rPr lang="de-DE" sz="1600" dirty="0" smtClean="0"/>
              <a:t>Erfolgreiche gemeinsame Umsetzung des Projekts</a:t>
            </a:r>
            <a:endParaRPr lang="de-DE" sz="1600" dirty="0"/>
          </a:p>
        </p:txBody>
      </p:sp>
      <p:sp>
        <p:nvSpPr>
          <p:cNvPr id="12" name="Abgerundetes Rechteck 11"/>
          <p:cNvSpPr/>
          <p:nvPr>
            <p:custDataLst>
              <p:tags r:id="rId2"/>
            </p:custDataLst>
          </p:nvPr>
        </p:nvSpPr>
        <p:spPr bwMode="auto">
          <a:xfrm>
            <a:off x="2700391" y="3746555"/>
            <a:ext cx="5688032" cy="720000"/>
          </a:xfrm>
          <a:prstGeom prst="roundRect">
            <a:avLst>
              <a:gd name="adj" fmla="val 0"/>
            </a:avLst>
          </a:prstGeom>
          <a:solidFill>
            <a:schemeClr val="tx2"/>
          </a:solidFill>
          <a:ln>
            <a:noFill/>
            <a:headEnd/>
            <a:tailEnd/>
          </a:ln>
        </p:spPr>
        <p:style>
          <a:lnRef idx="2">
            <a:schemeClr val="accent2"/>
          </a:lnRef>
          <a:fillRef idx="1">
            <a:schemeClr val="lt1"/>
          </a:fillRef>
          <a:effectRef idx="0">
            <a:schemeClr val="accent2"/>
          </a:effectRef>
          <a:fontRef idx="minor">
            <a:schemeClr val="dk1"/>
          </a:fontRef>
        </p:style>
        <p:txBody>
          <a:bodyPr lIns="288000" tIns="0" rIns="0" bIns="0" rtlCol="0" anchor="ctr" anchorCtr="0"/>
          <a:lstStyle/>
          <a:p>
            <a:r>
              <a:rPr lang="de-DE" sz="1600" dirty="0" smtClean="0"/>
              <a:t>Abschluss des Beratungsvertrags mit der </a:t>
            </a:r>
            <a:r>
              <a:rPr lang="de-DE" sz="1600" dirty="0" err="1" smtClean="0"/>
              <a:t>delta</a:t>
            </a:r>
            <a:r>
              <a:rPr lang="de-DE" sz="1600" dirty="0" smtClean="0"/>
              <a:t> </a:t>
            </a:r>
            <a:br>
              <a:rPr lang="de-DE" sz="1600" dirty="0" smtClean="0"/>
            </a:br>
            <a:r>
              <a:rPr lang="de-DE" sz="1600" dirty="0" smtClean="0"/>
              <a:t>Karlsruhe GmbH</a:t>
            </a:r>
            <a:endParaRPr lang="de-DE" sz="1600" dirty="0"/>
          </a:p>
        </p:txBody>
      </p:sp>
      <p:sp>
        <p:nvSpPr>
          <p:cNvPr id="13" name="Abgerundetes Rechteck 12"/>
          <p:cNvSpPr/>
          <p:nvPr>
            <p:custDataLst>
              <p:tags r:id="rId3"/>
            </p:custDataLst>
          </p:nvPr>
        </p:nvSpPr>
        <p:spPr bwMode="auto">
          <a:xfrm>
            <a:off x="2700392" y="2797217"/>
            <a:ext cx="5688032" cy="720000"/>
          </a:xfrm>
          <a:prstGeom prst="roundRect">
            <a:avLst>
              <a:gd name="adj" fmla="val 0"/>
            </a:avLst>
          </a:prstGeom>
          <a:solidFill>
            <a:schemeClr val="tx2"/>
          </a:solidFill>
          <a:ln>
            <a:noFill/>
            <a:headEnd/>
            <a:tailEnd/>
          </a:ln>
        </p:spPr>
        <p:style>
          <a:lnRef idx="2">
            <a:schemeClr val="accent2"/>
          </a:lnRef>
          <a:fillRef idx="1">
            <a:schemeClr val="lt1"/>
          </a:fillRef>
          <a:effectRef idx="0">
            <a:schemeClr val="accent2"/>
          </a:effectRef>
          <a:fontRef idx="minor">
            <a:schemeClr val="dk1"/>
          </a:fontRef>
        </p:style>
        <p:txBody>
          <a:bodyPr lIns="288000" tIns="0" rIns="0" bIns="0" rtlCol="0" anchor="ctr" anchorCtr="0"/>
          <a:lstStyle/>
          <a:p>
            <a:r>
              <a:rPr lang="de-DE" sz="1600" dirty="0" smtClean="0"/>
              <a:t>Vorlage eines Beratungsvertrags</a:t>
            </a:r>
            <a:endParaRPr lang="de-DE" sz="1600" dirty="0"/>
          </a:p>
        </p:txBody>
      </p:sp>
      <p:sp>
        <p:nvSpPr>
          <p:cNvPr id="14" name="Abgerundetes Rechteck 13"/>
          <p:cNvSpPr/>
          <p:nvPr>
            <p:custDataLst>
              <p:tags r:id="rId4"/>
            </p:custDataLst>
          </p:nvPr>
        </p:nvSpPr>
        <p:spPr bwMode="auto">
          <a:xfrm>
            <a:off x="2700392" y="1884391"/>
            <a:ext cx="5688032" cy="720000"/>
          </a:xfrm>
          <a:prstGeom prst="roundRect">
            <a:avLst>
              <a:gd name="adj" fmla="val 0"/>
            </a:avLst>
          </a:prstGeom>
          <a:solidFill>
            <a:schemeClr val="tx2"/>
          </a:solidFill>
          <a:ln>
            <a:noFill/>
            <a:headEnd/>
            <a:tailEnd/>
          </a:ln>
        </p:spPr>
        <p:style>
          <a:lnRef idx="2">
            <a:schemeClr val="accent2"/>
          </a:lnRef>
          <a:fillRef idx="1">
            <a:schemeClr val="lt1"/>
          </a:fillRef>
          <a:effectRef idx="0">
            <a:schemeClr val="accent2"/>
          </a:effectRef>
          <a:fontRef idx="minor">
            <a:schemeClr val="dk1"/>
          </a:fontRef>
        </p:style>
        <p:txBody>
          <a:bodyPr lIns="288000" tIns="0" rIns="0" bIns="0" rtlCol="0" anchor="ctr" anchorCtr="0"/>
          <a:lstStyle/>
          <a:p>
            <a:r>
              <a:rPr lang="de-DE" sz="1600" dirty="0" smtClean="0"/>
              <a:t>Entscheidung über die Fortsetzung der Zusammenarbeit</a:t>
            </a:r>
            <a:endParaRPr lang="de-DE" sz="1600" dirty="0"/>
          </a:p>
        </p:txBody>
      </p:sp>
      <p:cxnSp>
        <p:nvCxnSpPr>
          <p:cNvPr id="15" name="Gerade Verbindung 14"/>
          <p:cNvCxnSpPr/>
          <p:nvPr>
            <p:custDataLst>
              <p:tags r:id="rId5"/>
            </p:custDataLst>
          </p:nvPr>
        </p:nvCxnSpPr>
        <p:spPr>
          <a:xfrm rot="16200000" flipH="1">
            <a:off x="607205" y="3594761"/>
            <a:ext cx="3943404" cy="11483"/>
          </a:xfrm>
          <a:prstGeom prst="line">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Ellipse 15"/>
          <p:cNvSpPr/>
          <p:nvPr>
            <p:custDataLst>
              <p:tags r:id="rId6"/>
            </p:custDataLst>
          </p:nvPr>
        </p:nvSpPr>
        <p:spPr bwMode="auto">
          <a:xfrm>
            <a:off x="2365571" y="3916478"/>
            <a:ext cx="415191" cy="414285"/>
          </a:xfrm>
          <a:prstGeom prst="ellipse">
            <a:avLst/>
          </a:prstGeom>
          <a:solidFill>
            <a:schemeClr val="accent1"/>
          </a:solidFill>
          <a:ln>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dirty="0" smtClean="0">
                <a:solidFill>
                  <a:schemeClr val="bg1"/>
                </a:solidFill>
              </a:rPr>
              <a:t>3.</a:t>
            </a:r>
            <a:endParaRPr lang="de-DE" dirty="0" err="1">
              <a:solidFill>
                <a:schemeClr val="bg1"/>
              </a:solidFill>
            </a:endParaRPr>
          </a:p>
        </p:txBody>
      </p:sp>
      <p:sp>
        <p:nvSpPr>
          <p:cNvPr id="17" name="Ellipse 16"/>
          <p:cNvSpPr/>
          <p:nvPr>
            <p:custDataLst>
              <p:tags r:id="rId7"/>
            </p:custDataLst>
          </p:nvPr>
        </p:nvSpPr>
        <p:spPr bwMode="auto">
          <a:xfrm>
            <a:off x="2365571" y="2054315"/>
            <a:ext cx="415191" cy="414285"/>
          </a:xfrm>
          <a:prstGeom prst="ellipse">
            <a:avLst/>
          </a:prstGeom>
          <a:solidFill>
            <a:schemeClr val="accent1"/>
          </a:solidFill>
          <a:ln>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dirty="0" smtClean="0">
                <a:solidFill>
                  <a:schemeClr val="bg1"/>
                </a:solidFill>
              </a:rPr>
              <a:t>1.</a:t>
            </a:r>
            <a:endParaRPr lang="de-DE" dirty="0" err="1">
              <a:solidFill>
                <a:schemeClr val="bg1"/>
              </a:solidFill>
            </a:endParaRPr>
          </a:p>
        </p:txBody>
      </p:sp>
      <p:sp>
        <p:nvSpPr>
          <p:cNvPr id="18" name="Ellipse 17"/>
          <p:cNvSpPr/>
          <p:nvPr>
            <p:custDataLst>
              <p:tags r:id="rId8"/>
            </p:custDataLst>
          </p:nvPr>
        </p:nvSpPr>
        <p:spPr bwMode="auto">
          <a:xfrm>
            <a:off x="2365571" y="2967140"/>
            <a:ext cx="415191" cy="414285"/>
          </a:xfrm>
          <a:prstGeom prst="ellipse">
            <a:avLst/>
          </a:prstGeom>
          <a:solidFill>
            <a:schemeClr val="accent1"/>
          </a:solidFill>
          <a:ln>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dirty="0" smtClean="0">
                <a:solidFill>
                  <a:schemeClr val="bg1"/>
                </a:solidFill>
              </a:rPr>
              <a:t>2.</a:t>
            </a:r>
            <a:endParaRPr lang="de-DE" dirty="0" err="1">
              <a:solidFill>
                <a:schemeClr val="bg1"/>
              </a:solidFill>
            </a:endParaRPr>
          </a:p>
        </p:txBody>
      </p:sp>
      <p:sp>
        <p:nvSpPr>
          <p:cNvPr id="19" name="Ellipse 18"/>
          <p:cNvSpPr/>
          <p:nvPr>
            <p:custDataLst>
              <p:tags r:id="rId9"/>
            </p:custDataLst>
          </p:nvPr>
        </p:nvSpPr>
        <p:spPr bwMode="auto">
          <a:xfrm>
            <a:off x="2365571" y="4829303"/>
            <a:ext cx="415191" cy="414285"/>
          </a:xfrm>
          <a:prstGeom prst="ellipse">
            <a:avLst/>
          </a:prstGeom>
          <a:solidFill>
            <a:schemeClr val="accent1"/>
          </a:solidFill>
          <a:ln>
            <a:solidFill>
              <a:schemeClr val="accent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dirty="0" smtClean="0">
                <a:solidFill>
                  <a:schemeClr val="bg1"/>
                </a:solidFill>
              </a:rPr>
              <a:t>4.</a:t>
            </a:r>
            <a:endParaRPr lang="de-DE" dirty="0" err="1">
              <a:solidFill>
                <a:schemeClr val="bg1"/>
              </a:solidFill>
            </a:endParaRPr>
          </a:p>
        </p:txBody>
      </p:sp>
      <p:pic>
        <p:nvPicPr>
          <p:cNvPr id="40" name="Picture 2" descr="C:\Users\Lydia\Documents\01 delta\01 Vorstand A&amp;K\01 Lydia A&amp;K\CD-Überarbeitung\#3 Einführung\CDPowerPointFeedback\Logo Varianten\png\RZ_delta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0577" y="2940717"/>
            <a:ext cx="971163" cy="344267"/>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platzhalter 3"/>
          <p:cNvSpPr txBox="1">
            <a:spLocks/>
          </p:cNvSpPr>
          <p:nvPr/>
        </p:nvSpPr>
        <p:spPr>
          <a:xfrm>
            <a:off x="756000" y="952475"/>
            <a:ext cx="8001629" cy="265449"/>
          </a:xfrm>
          <a:prstGeom prst="rect">
            <a:avLst/>
          </a:prstGeom>
          <a:noFill/>
        </p:spPr>
        <p:txBody>
          <a:bodyPr lIns="0" tIns="0" rIns="0" bIns="0"/>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Nächste Schritte</a:t>
            </a:r>
            <a:endParaRPr lang="de-DE" kern="0" dirty="0">
              <a:solidFill>
                <a:schemeClr val="accent1"/>
              </a:solidFill>
            </a:endParaRPr>
          </a:p>
        </p:txBody>
      </p:sp>
      <p:sp>
        <p:nvSpPr>
          <p:cNvPr id="23" name="Textfeld 22"/>
          <p:cNvSpPr txBox="1"/>
          <p:nvPr/>
        </p:nvSpPr>
        <p:spPr>
          <a:xfrm>
            <a:off x="775445" y="2082334"/>
            <a:ext cx="1471613"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600" dirty="0" smtClean="0">
                <a:solidFill>
                  <a:schemeClr val="accent1"/>
                </a:solidFill>
              </a:rPr>
              <a:t>Hr. </a:t>
            </a:r>
            <a:r>
              <a:rPr lang="de-DE" sz="1600" dirty="0" err="1" smtClean="0">
                <a:solidFill>
                  <a:schemeClr val="accent1"/>
                </a:solidFill>
              </a:rPr>
              <a:t>Ruschpler</a:t>
            </a:r>
            <a:endParaRPr lang="de-DE" sz="1600" dirty="0" smtClean="0">
              <a:solidFill>
                <a:schemeClr val="accent1"/>
              </a:solidFill>
            </a:endParaRPr>
          </a:p>
        </p:txBody>
      </p:sp>
      <p:sp>
        <p:nvSpPr>
          <p:cNvPr id="24" name="Textfeld 23"/>
          <p:cNvSpPr txBox="1"/>
          <p:nvPr/>
        </p:nvSpPr>
        <p:spPr>
          <a:xfrm>
            <a:off x="755576" y="3954542"/>
            <a:ext cx="151209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sz="1600" dirty="0" smtClean="0">
                <a:solidFill>
                  <a:srgbClr val="009EE0"/>
                </a:solidFill>
              </a:rPr>
              <a:t>Hr. </a:t>
            </a:r>
            <a:r>
              <a:rPr lang="de-DE" sz="1600" dirty="0" err="1" smtClean="0">
                <a:solidFill>
                  <a:srgbClr val="009EE0"/>
                </a:solidFill>
              </a:rPr>
              <a:t>Ruschpler</a:t>
            </a:r>
            <a:endParaRPr lang="de-DE" sz="1600" dirty="0" smtClean="0">
              <a:solidFill>
                <a:srgbClr val="009EE0"/>
              </a:solidFill>
            </a:endParaRPr>
          </a:p>
        </p:txBody>
      </p:sp>
      <p:sp>
        <p:nvSpPr>
          <p:cNvPr id="26" name="Textfeld 25"/>
          <p:cNvSpPr txBox="1"/>
          <p:nvPr/>
        </p:nvSpPr>
        <p:spPr>
          <a:xfrm>
            <a:off x="1041643" y="4788145"/>
            <a:ext cx="1185619" cy="276999"/>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200" dirty="0" smtClean="0">
                <a:solidFill>
                  <a:srgbClr val="009EE0"/>
                </a:solidFill>
              </a:rPr>
              <a:t>Hr. </a:t>
            </a:r>
            <a:r>
              <a:rPr lang="de-DE" sz="1200" dirty="0" err="1" smtClean="0">
                <a:solidFill>
                  <a:srgbClr val="009EE0"/>
                </a:solidFill>
              </a:rPr>
              <a:t>Ruschpler</a:t>
            </a:r>
            <a:endParaRPr lang="de-DE" sz="1200" dirty="0" smtClean="0">
              <a:solidFill>
                <a:srgbClr val="009EE0"/>
              </a:solidFill>
            </a:endParaRPr>
          </a:p>
        </p:txBody>
      </p:sp>
      <p:sp>
        <p:nvSpPr>
          <p:cNvPr id="20"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Tree>
    <p:extLst>
      <p:ext uri="{BB962C8B-B14F-4D97-AF65-F5344CB8AC3E}">
        <p14:creationId xmlns:p14="http://schemas.microsoft.com/office/powerpoint/2010/main" val="3392230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6600"/>
            <a:ext cx="9144000" cy="5384321"/>
          </a:xfrm>
          <a:prstGeom prst="rect">
            <a:avLst/>
          </a:prstGeom>
        </p:spPr>
      </p:pic>
    </p:spTree>
    <p:extLst>
      <p:ext uri="{BB962C8B-B14F-4D97-AF65-F5344CB8AC3E}">
        <p14:creationId xmlns:p14="http://schemas.microsoft.com/office/powerpoint/2010/main" val="397256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757" y="1912360"/>
            <a:ext cx="4692116" cy="4959534"/>
            <a:chOff x="0" y="2826"/>
            <a:chExt cx="6983" cy="7379"/>
          </a:xfrm>
        </p:grpSpPr>
        <p:grpSp>
          <p:nvGrpSpPr>
            <p:cNvPr id="5" name="Group 3"/>
            <p:cNvGrpSpPr>
              <a:grpSpLocks/>
            </p:cNvGrpSpPr>
            <p:nvPr/>
          </p:nvGrpSpPr>
          <p:grpSpPr bwMode="auto">
            <a:xfrm>
              <a:off x="0" y="2836"/>
              <a:ext cx="6682" cy="5058"/>
              <a:chOff x="0" y="2836"/>
              <a:chExt cx="6682" cy="5058"/>
            </a:xfrm>
          </p:grpSpPr>
          <p:sp>
            <p:nvSpPr>
              <p:cNvPr id="16" name="Freeform 4"/>
              <p:cNvSpPr>
                <a:spLocks/>
              </p:cNvSpPr>
              <p:nvPr/>
            </p:nvSpPr>
            <p:spPr bwMode="auto">
              <a:xfrm>
                <a:off x="0" y="2836"/>
                <a:ext cx="6682" cy="5058"/>
              </a:xfrm>
              <a:custGeom>
                <a:avLst/>
                <a:gdLst>
                  <a:gd name="T0" fmla="*/ 6681 w 6682"/>
                  <a:gd name="T1" fmla="+- 0 2836 2836"/>
                  <a:gd name="T2" fmla="*/ 2836 h 5058"/>
                  <a:gd name="T3" fmla="*/ 0 w 6682"/>
                  <a:gd name="T4" fmla="+- 0 4624 2836"/>
                  <a:gd name="T5" fmla="*/ 4624 h 5058"/>
                  <a:gd name="T6" fmla="*/ 0 w 6682"/>
                  <a:gd name="T7" fmla="+- 0 7672 2836"/>
                  <a:gd name="T8" fmla="*/ 7672 h 5058"/>
                  <a:gd name="T9" fmla="*/ 560 w 6682"/>
                  <a:gd name="T10" fmla="+- 0 7894 2836"/>
                  <a:gd name="T11" fmla="*/ 7894 h 5058"/>
                  <a:gd name="T12" fmla="*/ 2736 w 6682"/>
                  <a:gd name="T13" fmla="+- 0 6169 2836"/>
                  <a:gd name="T14" fmla="*/ 6169 h 5058"/>
                  <a:gd name="T15" fmla="*/ 2472 w 6682"/>
                  <a:gd name="T16" fmla="+- 0 4384 2836"/>
                  <a:gd name="T17" fmla="*/ 4384 h 5058"/>
                  <a:gd name="T18" fmla="*/ 2808 w 6682"/>
                  <a:gd name="T19" fmla="+- 0 3875 2836"/>
                  <a:gd name="T20" fmla="*/ 3875 h 5058"/>
                  <a:gd name="T21" fmla="*/ 6682 w 6682"/>
                  <a:gd name="T22" fmla="+- 0 2837 2836"/>
                  <a:gd name="T23" fmla="*/ 2837 h 5058"/>
                  <a:gd name="T24" fmla="*/ 6681 w 6682"/>
                  <a:gd name="T25" fmla="+- 0 2836 2836"/>
                  <a:gd name="T26" fmla="*/ 2836 h 5058"/>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Lst>
                <a:rect l="0" t="0" r="r" b="b"/>
                <a:pathLst>
                  <a:path w="6682" h="5058">
                    <a:moveTo>
                      <a:pt x="6681" y="0"/>
                    </a:moveTo>
                    <a:lnTo>
                      <a:pt x="0" y="1788"/>
                    </a:lnTo>
                    <a:lnTo>
                      <a:pt x="0" y="4836"/>
                    </a:lnTo>
                    <a:lnTo>
                      <a:pt x="560" y="5058"/>
                    </a:lnTo>
                    <a:lnTo>
                      <a:pt x="2736" y="3333"/>
                    </a:lnTo>
                    <a:lnTo>
                      <a:pt x="2472" y="1548"/>
                    </a:lnTo>
                    <a:lnTo>
                      <a:pt x="2808" y="1039"/>
                    </a:lnTo>
                    <a:lnTo>
                      <a:pt x="6682" y="1"/>
                    </a:lnTo>
                    <a:lnTo>
                      <a:pt x="6681" y="0"/>
                    </a:lnTo>
                  </a:path>
                </a:pathLst>
              </a:custGeom>
              <a:solidFill>
                <a:srgbClr val="00B9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grpSp>
        <p:grpSp>
          <p:nvGrpSpPr>
            <p:cNvPr id="6" name="Group 5"/>
            <p:cNvGrpSpPr>
              <a:grpSpLocks/>
            </p:cNvGrpSpPr>
            <p:nvPr/>
          </p:nvGrpSpPr>
          <p:grpSpPr bwMode="auto">
            <a:xfrm>
              <a:off x="0" y="7894"/>
              <a:ext cx="3332" cy="2311"/>
              <a:chOff x="0" y="7894"/>
              <a:chExt cx="3332" cy="2311"/>
            </a:xfrm>
          </p:grpSpPr>
          <p:sp>
            <p:nvSpPr>
              <p:cNvPr id="15" name="Freeform 6"/>
              <p:cNvSpPr>
                <a:spLocks/>
              </p:cNvSpPr>
              <p:nvPr/>
            </p:nvSpPr>
            <p:spPr bwMode="auto">
              <a:xfrm>
                <a:off x="0" y="7894"/>
                <a:ext cx="3332" cy="2311"/>
              </a:xfrm>
              <a:custGeom>
                <a:avLst/>
                <a:gdLst>
                  <a:gd name="T0" fmla="*/ 560 w 3332"/>
                  <a:gd name="T1" fmla="+- 0 7894 7894"/>
                  <a:gd name="T2" fmla="*/ 7894 h 2311"/>
                  <a:gd name="T3" fmla="*/ 0 w 3332"/>
                  <a:gd name="T4" fmla="+- 0 8338 7894"/>
                  <a:gd name="T5" fmla="*/ 8338 h 2311"/>
                  <a:gd name="T6" fmla="*/ 0 w 3332"/>
                  <a:gd name="T7" fmla="+- 0 10205 7894"/>
                  <a:gd name="T8" fmla="*/ 10205 h 2311"/>
                  <a:gd name="T9" fmla="*/ 3332 w 3332"/>
                  <a:gd name="T10" fmla="+- 0 10205 7894"/>
                  <a:gd name="T11" fmla="*/ 10205 h 2311"/>
                  <a:gd name="T12" fmla="*/ 3141 w 3332"/>
                  <a:gd name="T13" fmla="+- 0 8916 7894"/>
                  <a:gd name="T14" fmla="*/ 8916 h 2311"/>
                  <a:gd name="T15" fmla="*/ 560 w 3332"/>
                  <a:gd name="T16" fmla="+- 0 7894 7894"/>
                  <a:gd name="T17" fmla="*/ 7894 h 2311"/>
                </a:gdLst>
                <a:ahLst/>
                <a:cxnLst>
                  <a:cxn ang="0">
                    <a:pos x="T0" y="T2"/>
                  </a:cxn>
                  <a:cxn ang="0">
                    <a:pos x="T3" y="T5"/>
                  </a:cxn>
                  <a:cxn ang="0">
                    <a:pos x="T6" y="T8"/>
                  </a:cxn>
                  <a:cxn ang="0">
                    <a:pos x="T9" y="T11"/>
                  </a:cxn>
                  <a:cxn ang="0">
                    <a:pos x="T12" y="T14"/>
                  </a:cxn>
                  <a:cxn ang="0">
                    <a:pos x="T15" y="T17"/>
                  </a:cxn>
                </a:cxnLst>
                <a:rect l="0" t="0" r="r" b="b"/>
                <a:pathLst>
                  <a:path w="3332" h="2311">
                    <a:moveTo>
                      <a:pt x="560" y="0"/>
                    </a:moveTo>
                    <a:lnTo>
                      <a:pt x="0" y="444"/>
                    </a:lnTo>
                    <a:lnTo>
                      <a:pt x="0" y="2311"/>
                    </a:lnTo>
                    <a:lnTo>
                      <a:pt x="3332" y="2311"/>
                    </a:lnTo>
                    <a:lnTo>
                      <a:pt x="3141" y="1022"/>
                    </a:lnTo>
                    <a:lnTo>
                      <a:pt x="560" y="0"/>
                    </a:lnTo>
                  </a:path>
                </a:pathLst>
              </a:custGeom>
              <a:solidFill>
                <a:srgbClr val="44C8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grpSp>
        <p:grpSp>
          <p:nvGrpSpPr>
            <p:cNvPr id="7" name="Group 7"/>
            <p:cNvGrpSpPr>
              <a:grpSpLocks/>
            </p:cNvGrpSpPr>
            <p:nvPr/>
          </p:nvGrpSpPr>
          <p:grpSpPr bwMode="auto">
            <a:xfrm>
              <a:off x="0" y="7672"/>
              <a:ext cx="560" cy="665"/>
              <a:chOff x="0" y="7672"/>
              <a:chExt cx="560" cy="665"/>
            </a:xfrm>
          </p:grpSpPr>
          <p:sp>
            <p:nvSpPr>
              <p:cNvPr id="14" name="Freeform 8"/>
              <p:cNvSpPr>
                <a:spLocks/>
              </p:cNvSpPr>
              <p:nvPr/>
            </p:nvSpPr>
            <p:spPr bwMode="auto">
              <a:xfrm>
                <a:off x="0" y="7672"/>
                <a:ext cx="560" cy="665"/>
              </a:xfrm>
              <a:custGeom>
                <a:avLst/>
                <a:gdLst>
                  <a:gd name="T0" fmla="*/ 0 w 560"/>
                  <a:gd name="T1" fmla="+- 0 7672 7672"/>
                  <a:gd name="T2" fmla="*/ 7672 h 665"/>
                  <a:gd name="T3" fmla="*/ 0 w 560"/>
                  <a:gd name="T4" fmla="+- 0 8338 7672"/>
                  <a:gd name="T5" fmla="*/ 8338 h 665"/>
                  <a:gd name="T6" fmla="*/ 560 w 560"/>
                  <a:gd name="T7" fmla="+- 0 7894 7672"/>
                  <a:gd name="T8" fmla="*/ 7894 h 665"/>
                  <a:gd name="T9" fmla="*/ 0 w 560"/>
                  <a:gd name="T10" fmla="+- 0 7672 7672"/>
                  <a:gd name="T11" fmla="*/ 7672 h 665"/>
                </a:gdLst>
                <a:ahLst/>
                <a:cxnLst>
                  <a:cxn ang="0">
                    <a:pos x="T0" y="T2"/>
                  </a:cxn>
                  <a:cxn ang="0">
                    <a:pos x="T3" y="T5"/>
                  </a:cxn>
                  <a:cxn ang="0">
                    <a:pos x="T6" y="T8"/>
                  </a:cxn>
                  <a:cxn ang="0">
                    <a:pos x="T9" y="T11"/>
                  </a:cxn>
                </a:cxnLst>
                <a:rect l="0" t="0" r="r" b="b"/>
                <a:pathLst>
                  <a:path w="560" h="665">
                    <a:moveTo>
                      <a:pt x="0" y="0"/>
                    </a:moveTo>
                    <a:lnTo>
                      <a:pt x="0" y="666"/>
                    </a:lnTo>
                    <a:lnTo>
                      <a:pt x="560" y="222"/>
                    </a:lnTo>
                    <a:lnTo>
                      <a:pt x="0" y="0"/>
                    </a:lnTo>
                  </a:path>
                </a:pathLst>
              </a:custGeom>
              <a:solidFill>
                <a:srgbClr val="00B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grpSp>
        <p:grpSp>
          <p:nvGrpSpPr>
            <p:cNvPr id="8" name="Group 9"/>
            <p:cNvGrpSpPr>
              <a:grpSpLocks/>
            </p:cNvGrpSpPr>
            <p:nvPr/>
          </p:nvGrpSpPr>
          <p:grpSpPr bwMode="auto">
            <a:xfrm>
              <a:off x="2736" y="2836"/>
              <a:ext cx="4238" cy="7369"/>
              <a:chOff x="2736" y="2836"/>
              <a:chExt cx="4238" cy="7369"/>
            </a:xfrm>
          </p:grpSpPr>
          <p:sp>
            <p:nvSpPr>
              <p:cNvPr id="13" name="Freeform 10"/>
              <p:cNvSpPr>
                <a:spLocks/>
              </p:cNvSpPr>
              <p:nvPr/>
            </p:nvSpPr>
            <p:spPr bwMode="auto">
              <a:xfrm>
                <a:off x="2736" y="2836"/>
                <a:ext cx="4238" cy="7369"/>
              </a:xfrm>
              <a:custGeom>
                <a:avLst/>
                <a:gdLst>
                  <a:gd name="T0" fmla="+- 0 6686 2736"/>
                  <a:gd name="T1" fmla="*/ T0 w 4238"/>
                  <a:gd name="T2" fmla="+- 0 2836 2836"/>
                  <a:gd name="T3" fmla="*/ 2836 h 7369"/>
                  <a:gd name="T4" fmla="+- 0 6682 2736"/>
                  <a:gd name="T5" fmla="*/ T4 w 4238"/>
                  <a:gd name="T6" fmla="+- 0 2837 2836"/>
                  <a:gd name="T7" fmla="*/ 2837 h 7369"/>
                  <a:gd name="T8" fmla="+- 0 6798 2736"/>
                  <a:gd name="T9" fmla="*/ T8 w 4238"/>
                  <a:gd name="T10" fmla="+- 0 2949 2836"/>
                  <a:gd name="T11" fmla="*/ 2949 h 7369"/>
                  <a:gd name="T12" fmla="+- 0 2736 2736"/>
                  <a:gd name="T13" fmla="*/ T12 w 4238"/>
                  <a:gd name="T14" fmla="+- 0 6169 2836"/>
                  <a:gd name="T15" fmla="*/ 6169 h 7369"/>
                  <a:gd name="T16" fmla="+- 0 3141 2736"/>
                  <a:gd name="T17" fmla="*/ T16 w 4238"/>
                  <a:gd name="T18" fmla="+- 0 8916 2836"/>
                  <a:gd name="T19" fmla="*/ 8916 h 7369"/>
                  <a:gd name="T20" fmla="+- 0 4821 2736"/>
                  <a:gd name="T21" fmla="*/ T20 w 4238"/>
                  <a:gd name="T22" fmla="+- 0 9581 2836"/>
                  <a:gd name="T23" fmla="*/ 9581 h 7369"/>
                  <a:gd name="T24" fmla="+- 0 5094 2736"/>
                  <a:gd name="T25" fmla="*/ T24 w 4238"/>
                  <a:gd name="T26" fmla="+- 0 10126 2836"/>
                  <a:gd name="T27" fmla="*/ 10126 h 7369"/>
                  <a:gd name="T28" fmla="+- 0 5073 2736"/>
                  <a:gd name="T29" fmla="*/ T28 w 4238"/>
                  <a:gd name="T30" fmla="+- 0 10205 2836"/>
                  <a:gd name="T31" fmla="*/ 10205 h 7369"/>
                  <a:gd name="T32" fmla="+- 0 5074 2736"/>
                  <a:gd name="T33" fmla="*/ T32 w 4238"/>
                  <a:gd name="T34" fmla="+- 0 10205 2836"/>
                  <a:gd name="T35" fmla="*/ 10205 h 7369"/>
                  <a:gd name="T36" fmla="+- 0 6973 2736"/>
                  <a:gd name="T37" fmla="*/ T36 w 4238"/>
                  <a:gd name="T38" fmla="+- 0 3123 2836"/>
                  <a:gd name="T39" fmla="*/ 3123 h 7369"/>
                  <a:gd name="T40" fmla="+- 0 6686 2736"/>
                  <a:gd name="T41" fmla="*/ T40 w 4238"/>
                  <a:gd name="T42" fmla="+- 0 2836 2836"/>
                  <a:gd name="T43" fmla="*/ 2836 h 736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4238" h="7369">
                    <a:moveTo>
                      <a:pt x="3950" y="0"/>
                    </a:moveTo>
                    <a:lnTo>
                      <a:pt x="3946" y="1"/>
                    </a:lnTo>
                    <a:lnTo>
                      <a:pt x="4062" y="113"/>
                    </a:lnTo>
                    <a:lnTo>
                      <a:pt x="0" y="3333"/>
                    </a:lnTo>
                    <a:lnTo>
                      <a:pt x="405" y="6080"/>
                    </a:lnTo>
                    <a:lnTo>
                      <a:pt x="2085" y="6745"/>
                    </a:lnTo>
                    <a:lnTo>
                      <a:pt x="2358" y="7290"/>
                    </a:lnTo>
                    <a:lnTo>
                      <a:pt x="2337" y="7369"/>
                    </a:lnTo>
                    <a:lnTo>
                      <a:pt x="2338" y="7369"/>
                    </a:lnTo>
                    <a:lnTo>
                      <a:pt x="4237" y="287"/>
                    </a:lnTo>
                    <a:lnTo>
                      <a:pt x="3950" y="0"/>
                    </a:lnTo>
                  </a:path>
                </a:pathLst>
              </a:custGeom>
              <a:solidFill>
                <a:srgbClr val="8ED8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grpSp>
        <p:grpSp>
          <p:nvGrpSpPr>
            <p:cNvPr id="9" name="Group 11"/>
            <p:cNvGrpSpPr>
              <a:grpSpLocks/>
            </p:cNvGrpSpPr>
            <p:nvPr/>
          </p:nvGrpSpPr>
          <p:grpSpPr bwMode="auto">
            <a:xfrm>
              <a:off x="2472" y="2837"/>
              <a:ext cx="4326" cy="3333"/>
              <a:chOff x="2472" y="2837"/>
              <a:chExt cx="4326" cy="3333"/>
            </a:xfrm>
          </p:grpSpPr>
          <p:sp>
            <p:nvSpPr>
              <p:cNvPr id="12" name="Freeform 12"/>
              <p:cNvSpPr>
                <a:spLocks/>
              </p:cNvSpPr>
              <p:nvPr/>
            </p:nvSpPr>
            <p:spPr bwMode="auto">
              <a:xfrm>
                <a:off x="2472" y="2837"/>
                <a:ext cx="4326" cy="3333"/>
              </a:xfrm>
              <a:custGeom>
                <a:avLst/>
                <a:gdLst>
                  <a:gd name="T0" fmla="+- 0 6682 2472"/>
                  <a:gd name="T1" fmla="*/ T0 w 4326"/>
                  <a:gd name="T2" fmla="+- 0 2837 2837"/>
                  <a:gd name="T3" fmla="*/ 2837 h 3333"/>
                  <a:gd name="T4" fmla="+- 0 2808 2472"/>
                  <a:gd name="T5" fmla="*/ T4 w 4326"/>
                  <a:gd name="T6" fmla="+- 0 3875 2837"/>
                  <a:gd name="T7" fmla="*/ 3875 h 3333"/>
                  <a:gd name="T8" fmla="+- 0 2472 2472"/>
                  <a:gd name="T9" fmla="*/ T8 w 4326"/>
                  <a:gd name="T10" fmla="+- 0 4384 2837"/>
                  <a:gd name="T11" fmla="*/ 4384 h 3333"/>
                  <a:gd name="T12" fmla="+- 0 2736 2472"/>
                  <a:gd name="T13" fmla="*/ T12 w 4326"/>
                  <a:gd name="T14" fmla="+- 0 6169 2837"/>
                  <a:gd name="T15" fmla="*/ 6169 h 3333"/>
                  <a:gd name="T16" fmla="+- 0 6798 2472"/>
                  <a:gd name="T17" fmla="*/ T16 w 4326"/>
                  <a:gd name="T18" fmla="+- 0 2949 2837"/>
                  <a:gd name="T19" fmla="*/ 2949 h 3333"/>
                  <a:gd name="T20" fmla="+- 0 6682 2472"/>
                  <a:gd name="T21" fmla="*/ T20 w 4326"/>
                  <a:gd name="T22" fmla="+- 0 2837 2837"/>
                  <a:gd name="T23" fmla="*/ 2837 h 3333"/>
                </a:gdLst>
                <a:ahLst/>
                <a:cxnLst>
                  <a:cxn ang="0">
                    <a:pos x="T1" y="T3"/>
                  </a:cxn>
                  <a:cxn ang="0">
                    <a:pos x="T5" y="T7"/>
                  </a:cxn>
                  <a:cxn ang="0">
                    <a:pos x="T9" y="T11"/>
                  </a:cxn>
                  <a:cxn ang="0">
                    <a:pos x="T13" y="T15"/>
                  </a:cxn>
                  <a:cxn ang="0">
                    <a:pos x="T17" y="T19"/>
                  </a:cxn>
                  <a:cxn ang="0">
                    <a:pos x="T21" y="T23"/>
                  </a:cxn>
                </a:cxnLst>
                <a:rect l="0" t="0" r="r" b="b"/>
                <a:pathLst>
                  <a:path w="4326" h="3333">
                    <a:moveTo>
                      <a:pt x="4210" y="0"/>
                    </a:moveTo>
                    <a:lnTo>
                      <a:pt x="336" y="1038"/>
                    </a:lnTo>
                    <a:lnTo>
                      <a:pt x="0" y="1547"/>
                    </a:lnTo>
                    <a:lnTo>
                      <a:pt x="264" y="3332"/>
                    </a:lnTo>
                    <a:lnTo>
                      <a:pt x="4326" y="112"/>
                    </a:lnTo>
                    <a:lnTo>
                      <a:pt x="4210" y="0"/>
                    </a:lnTo>
                  </a:path>
                </a:pathLst>
              </a:custGeom>
              <a:solidFill>
                <a:srgbClr val="00B4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grpSp>
        <p:grpSp>
          <p:nvGrpSpPr>
            <p:cNvPr id="10" name="Group 13"/>
            <p:cNvGrpSpPr>
              <a:grpSpLocks/>
            </p:cNvGrpSpPr>
            <p:nvPr/>
          </p:nvGrpSpPr>
          <p:grpSpPr bwMode="auto">
            <a:xfrm>
              <a:off x="3141" y="8916"/>
              <a:ext cx="1953" cy="1289"/>
              <a:chOff x="3141" y="8916"/>
              <a:chExt cx="1953" cy="1289"/>
            </a:xfrm>
          </p:grpSpPr>
          <p:sp>
            <p:nvSpPr>
              <p:cNvPr id="11" name="Freeform 14"/>
              <p:cNvSpPr>
                <a:spLocks/>
              </p:cNvSpPr>
              <p:nvPr/>
            </p:nvSpPr>
            <p:spPr bwMode="auto">
              <a:xfrm>
                <a:off x="3141" y="8916"/>
                <a:ext cx="1953" cy="1289"/>
              </a:xfrm>
              <a:custGeom>
                <a:avLst/>
                <a:gdLst>
                  <a:gd name="T0" fmla="+- 0 3141 3141"/>
                  <a:gd name="T1" fmla="*/ T0 w 1953"/>
                  <a:gd name="T2" fmla="+- 0 8916 8916"/>
                  <a:gd name="T3" fmla="*/ 8916 h 1289"/>
                  <a:gd name="T4" fmla="+- 0 3332 3141"/>
                  <a:gd name="T5" fmla="*/ T4 w 1953"/>
                  <a:gd name="T6" fmla="+- 0 10205 8916"/>
                  <a:gd name="T7" fmla="*/ 10205 h 1289"/>
                  <a:gd name="T8" fmla="+- 0 5073 3141"/>
                  <a:gd name="T9" fmla="*/ T8 w 1953"/>
                  <a:gd name="T10" fmla="+- 0 10205 8916"/>
                  <a:gd name="T11" fmla="*/ 10205 h 1289"/>
                  <a:gd name="T12" fmla="+- 0 5094 3141"/>
                  <a:gd name="T13" fmla="*/ T12 w 1953"/>
                  <a:gd name="T14" fmla="+- 0 10126 8916"/>
                  <a:gd name="T15" fmla="*/ 10126 h 1289"/>
                  <a:gd name="T16" fmla="+- 0 4821 3141"/>
                  <a:gd name="T17" fmla="*/ T16 w 1953"/>
                  <a:gd name="T18" fmla="+- 0 9581 8916"/>
                  <a:gd name="T19" fmla="*/ 9581 h 1289"/>
                  <a:gd name="T20" fmla="+- 0 3141 3141"/>
                  <a:gd name="T21" fmla="*/ T20 w 1953"/>
                  <a:gd name="T22" fmla="+- 0 8916 8916"/>
                  <a:gd name="T23" fmla="*/ 8916 h 1289"/>
                </a:gdLst>
                <a:ahLst/>
                <a:cxnLst>
                  <a:cxn ang="0">
                    <a:pos x="T1" y="T3"/>
                  </a:cxn>
                  <a:cxn ang="0">
                    <a:pos x="T5" y="T7"/>
                  </a:cxn>
                  <a:cxn ang="0">
                    <a:pos x="T9" y="T11"/>
                  </a:cxn>
                  <a:cxn ang="0">
                    <a:pos x="T13" y="T15"/>
                  </a:cxn>
                  <a:cxn ang="0">
                    <a:pos x="T17" y="T19"/>
                  </a:cxn>
                  <a:cxn ang="0">
                    <a:pos x="T21" y="T23"/>
                  </a:cxn>
                </a:cxnLst>
                <a:rect l="0" t="0" r="r" b="b"/>
                <a:pathLst>
                  <a:path w="1953" h="1289">
                    <a:moveTo>
                      <a:pt x="0" y="0"/>
                    </a:moveTo>
                    <a:lnTo>
                      <a:pt x="191" y="1289"/>
                    </a:lnTo>
                    <a:lnTo>
                      <a:pt x="1932" y="1289"/>
                    </a:lnTo>
                    <a:lnTo>
                      <a:pt x="1953" y="1210"/>
                    </a:lnTo>
                    <a:lnTo>
                      <a:pt x="1680" y="665"/>
                    </a:lnTo>
                    <a:lnTo>
                      <a:pt x="0" y="0"/>
                    </a:lnTo>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grpSp>
      </p:grpSp>
      <p:sp>
        <p:nvSpPr>
          <p:cNvPr id="17" name="Rectangle 2"/>
          <p:cNvSpPr txBox="1">
            <a:spLocks noChangeArrowheads="1"/>
          </p:cNvSpPr>
          <p:nvPr/>
        </p:nvSpPr>
        <p:spPr bwMode="auto">
          <a:xfrm>
            <a:off x="761023" y="1353600"/>
            <a:ext cx="8001629" cy="305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900">
                <a:solidFill>
                  <a:schemeClr val="tx1"/>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009" algn="l" rtl="0" fontAlgn="base">
              <a:spcBef>
                <a:spcPct val="0"/>
              </a:spcBef>
              <a:spcAft>
                <a:spcPct val="0"/>
              </a:spcAft>
              <a:defRPr>
                <a:solidFill>
                  <a:schemeClr val="tx2"/>
                </a:solidFill>
                <a:latin typeface="Arial" charset="0"/>
              </a:defRPr>
            </a:lvl6pPr>
            <a:lvl7pPr marL="914022" algn="l" rtl="0" fontAlgn="base">
              <a:spcBef>
                <a:spcPct val="0"/>
              </a:spcBef>
              <a:spcAft>
                <a:spcPct val="0"/>
              </a:spcAft>
              <a:defRPr>
                <a:solidFill>
                  <a:schemeClr val="tx2"/>
                </a:solidFill>
                <a:latin typeface="Arial" charset="0"/>
              </a:defRPr>
            </a:lvl7pPr>
            <a:lvl8pPr marL="1371032" algn="l" rtl="0" fontAlgn="base">
              <a:spcBef>
                <a:spcPct val="0"/>
              </a:spcBef>
              <a:spcAft>
                <a:spcPct val="0"/>
              </a:spcAft>
              <a:defRPr>
                <a:solidFill>
                  <a:schemeClr val="tx2"/>
                </a:solidFill>
                <a:latin typeface="Arial" charset="0"/>
              </a:defRPr>
            </a:lvl8pPr>
            <a:lvl9pPr marL="1828042" algn="l" rtl="0" fontAlgn="base">
              <a:spcBef>
                <a:spcPct val="0"/>
              </a:spcBef>
              <a:spcAft>
                <a:spcPct val="0"/>
              </a:spcAft>
              <a:defRPr>
                <a:solidFill>
                  <a:schemeClr val="tx2"/>
                </a:solidFill>
                <a:latin typeface="Arial" charset="0"/>
              </a:defRPr>
            </a:lvl9pPr>
          </a:lstStyle>
          <a:p>
            <a:pPr eaLnBrk="1" hangingPunct="1"/>
            <a:r>
              <a:rPr lang="de-DE" sz="2800" kern="0" dirty="0" smtClean="0"/>
              <a:t>Vielen Dank!</a:t>
            </a:r>
          </a:p>
        </p:txBody>
      </p:sp>
      <p:sp>
        <p:nvSpPr>
          <p:cNvPr id="18" name="Text Box 6"/>
          <p:cNvSpPr txBox="1">
            <a:spLocks noChangeArrowheads="1"/>
          </p:cNvSpPr>
          <p:nvPr/>
        </p:nvSpPr>
        <p:spPr bwMode="auto">
          <a:xfrm>
            <a:off x="5575244" y="1916832"/>
            <a:ext cx="3163559" cy="923330"/>
          </a:xfrm>
          <a:prstGeom prst="rect">
            <a:avLst/>
          </a:prstGeom>
          <a:noFill/>
          <a:ln w="9525">
            <a:noFill/>
            <a:miter lim="800000"/>
            <a:headEnd/>
            <a:tailEnd/>
          </a:ln>
        </p:spPr>
        <p:txBody>
          <a:bodyPr>
            <a:spAutoFit/>
          </a:bodyPr>
          <a:lstStyle/>
          <a:p>
            <a:pPr>
              <a:spcBef>
                <a:spcPct val="50000"/>
              </a:spcBef>
            </a:pPr>
            <a:r>
              <a:rPr lang="de-DE" sz="1200" dirty="0" smtClean="0">
                <a:solidFill>
                  <a:srgbClr val="009EE0"/>
                </a:solidFill>
              </a:rPr>
              <a:t>Steffen Dick</a:t>
            </a:r>
            <a:r>
              <a:rPr lang="de-DE" sz="1200" dirty="0" smtClean="0"/>
              <a:t/>
            </a:r>
            <a:br>
              <a:rPr lang="de-DE" sz="1200" dirty="0" smtClean="0"/>
            </a:br>
            <a:r>
              <a:rPr lang="de-DE" sz="1200" dirty="0" smtClean="0"/>
              <a:t>Projektleiter</a:t>
            </a:r>
            <a:endParaRPr lang="de-DE" sz="1200" dirty="0"/>
          </a:p>
          <a:p>
            <a:pPr>
              <a:spcBef>
                <a:spcPct val="50000"/>
              </a:spcBef>
            </a:pPr>
            <a:r>
              <a:rPr lang="de-DE" sz="1200" dirty="0" smtClean="0"/>
              <a:t>Mobil: +49 160 90221315</a:t>
            </a:r>
            <a:br>
              <a:rPr lang="de-DE" sz="1200" dirty="0" smtClean="0"/>
            </a:br>
            <a:r>
              <a:rPr lang="de-DE" sz="1200" dirty="0" err="1" smtClean="0"/>
              <a:t>steffen.dick@delta-karlsruhe.de</a:t>
            </a:r>
            <a:endParaRPr lang="de-DE" sz="1200" dirty="0"/>
          </a:p>
        </p:txBody>
      </p:sp>
      <p:sp>
        <p:nvSpPr>
          <p:cNvPr id="20" name="Text Box 6"/>
          <p:cNvSpPr txBox="1">
            <a:spLocks noChangeArrowheads="1"/>
          </p:cNvSpPr>
          <p:nvPr/>
        </p:nvSpPr>
        <p:spPr bwMode="auto">
          <a:xfrm>
            <a:off x="5570377" y="3125289"/>
            <a:ext cx="3163559" cy="738664"/>
          </a:xfrm>
          <a:prstGeom prst="rect">
            <a:avLst/>
          </a:prstGeom>
          <a:noFill/>
          <a:ln w="9525">
            <a:noFill/>
            <a:miter lim="800000"/>
            <a:headEnd/>
            <a:tailEnd/>
          </a:ln>
        </p:spPr>
        <p:txBody>
          <a:bodyPr>
            <a:spAutoFit/>
          </a:bodyPr>
          <a:lstStyle/>
          <a:p>
            <a:pPr>
              <a:spcBef>
                <a:spcPct val="50000"/>
              </a:spcBef>
            </a:pPr>
            <a:r>
              <a:rPr lang="de-DE" sz="1200" dirty="0" smtClean="0">
                <a:solidFill>
                  <a:srgbClr val="009EE0"/>
                </a:solidFill>
              </a:rPr>
              <a:t>Sylvia Schumacher</a:t>
            </a:r>
            <a:r>
              <a:rPr lang="de-DE" sz="1200" dirty="0" smtClean="0"/>
              <a:t/>
            </a:r>
            <a:br>
              <a:rPr lang="de-DE" sz="1200" dirty="0" smtClean="0"/>
            </a:br>
            <a:r>
              <a:rPr lang="de-DE" sz="1200" dirty="0" smtClean="0"/>
              <a:t>Projektmitglied</a:t>
            </a:r>
          </a:p>
          <a:p>
            <a:pPr>
              <a:spcBef>
                <a:spcPct val="50000"/>
              </a:spcBef>
            </a:pPr>
            <a:r>
              <a:rPr lang="de-DE" sz="1200" dirty="0" err="1" smtClean="0"/>
              <a:t>sylvia.schumacher@delta-karlsruhe.de</a:t>
            </a:r>
            <a:endParaRPr lang="de-DE" sz="1200" dirty="0"/>
          </a:p>
        </p:txBody>
      </p:sp>
      <p:sp>
        <p:nvSpPr>
          <p:cNvPr id="21" name="Rechteck 20"/>
          <p:cNvSpPr/>
          <p:nvPr/>
        </p:nvSpPr>
        <p:spPr>
          <a:xfrm>
            <a:off x="4686078" y="5817458"/>
            <a:ext cx="4052500" cy="707886"/>
          </a:xfrm>
          <a:prstGeom prst="rect">
            <a:avLst/>
          </a:prstGeom>
        </p:spPr>
        <p:txBody>
          <a:bodyPr wrap="square">
            <a:spAutoFit/>
          </a:bodyPr>
          <a:lstStyle/>
          <a:p>
            <a:r>
              <a:rPr lang="de-DE" sz="1000" dirty="0"/>
              <a:t>Diese Unterlagen wurden von </a:t>
            </a:r>
            <a:r>
              <a:rPr lang="de-DE" sz="1000" dirty="0" err="1"/>
              <a:t>delta</a:t>
            </a:r>
            <a:r>
              <a:rPr lang="de-DE" sz="1000" dirty="0"/>
              <a:t> </a:t>
            </a:r>
            <a:r>
              <a:rPr lang="de-DE" sz="1000" dirty="0" smtClean="0"/>
              <a:t>Karlsruhe GmbH erstellt </a:t>
            </a:r>
            <a:r>
              <a:rPr lang="de-DE" sz="1000" dirty="0"/>
              <a:t>und </a:t>
            </a:r>
            <a:r>
              <a:rPr lang="de-DE" sz="1000" dirty="0" smtClean="0"/>
              <a:t>sind </a:t>
            </a:r>
            <a:r>
              <a:rPr lang="de-DE" sz="1000" dirty="0"/>
              <a:t>somit Eigentum dieser Gesellschaft</a:t>
            </a:r>
            <a:r>
              <a:rPr lang="de-DE" sz="1000" dirty="0" smtClean="0"/>
              <a:t>. </a:t>
            </a:r>
          </a:p>
          <a:p>
            <a:r>
              <a:rPr lang="de-DE" sz="1000" dirty="0" smtClean="0"/>
              <a:t>Das </a:t>
            </a:r>
            <a:r>
              <a:rPr lang="de-DE" sz="1000" dirty="0"/>
              <a:t>Kopieren oder Publizieren dieser Unterlagen ist nur mit ausdrücklicher Genehmigung </a:t>
            </a:r>
            <a:r>
              <a:rPr lang="de-DE" sz="1000" dirty="0" smtClean="0"/>
              <a:t>der </a:t>
            </a:r>
            <a:r>
              <a:rPr lang="de-DE" sz="1000" dirty="0" err="1" smtClean="0"/>
              <a:t>delta</a:t>
            </a:r>
            <a:r>
              <a:rPr lang="de-DE" sz="1000" dirty="0" smtClean="0"/>
              <a:t> Karlsruhe GmbH gestattet</a:t>
            </a:r>
            <a:r>
              <a:rPr lang="de-DE" sz="1000" dirty="0"/>
              <a:t>.</a:t>
            </a:r>
          </a:p>
        </p:txBody>
      </p:sp>
      <p:sp>
        <p:nvSpPr>
          <p:cNvPr id="23" name="Text Box 6"/>
          <p:cNvSpPr txBox="1">
            <a:spLocks noChangeArrowheads="1"/>
          </p:cNvSpPr>
          <p:nvPr/>
        </p:nvSpPr>
        <p:spPr bwMode="auto">
          <a:xfrm>
            <a:off x="5580112" y="4149080"/>
            <a:ext cx="3163559" cy="738664"/>
          </a:xfrm>
          <a:prstGeom prst="rect">
            <a:avLst/>
          </a:prstGeom>
          <a:noFill/>
          <a:ln w="9525">
            <a:noFill/>
            <a:miter lim="800000"/>
            <a:headEnd/>
            <a:tailEnd/>
          </a:ln>
        </p:spPr>
        <p:txBody>
          <a:bodyPr>
            <a:spAutoFit/>
          </a:bodyPr>
          <a:lstStyle/>
          <a:p>
            <a:pPr>
              <a:spcBef>
                <a:spcPct val="50000"/>
              </a:spcBef>
            </a:pPr>
            <a:r>
              <a:rPr lang="de-DE" sz="1200" dirty="0" smtClean="0">
                <a:solidFill>
                  <a:srgbClr val="009EE0"/>
                </a:solidFill>
              </a:rPr>
              <a:t>Johannes Hartmann</a:t>
            </a:r>
            <a:r>
              <a:rPr lang="de-DE" sz="1200" dirty="0" smtClean="0"/>
              <a:t/>
            </a:r>
            <a:br>
              <a:rPr lang="de-DE" sz="1200" dirty="0" smtClean="0"/>
            </a:br>
            <a:r>
              <a:rPr lang="de-DE" sz="1200" dirty="0" smtClean="0"/>
              <a:t>Projektmitglied</a:t>
            </a:r>
          </a:p>
          <a:p>
            <a:pPr>
              <a:spcBef>
                <a:spcPct val="50000"/>
              </a:spcBef>
            </a:pPr>
            <a:r>
              <a:rPr lang="de-DE" sz="1200" dirty="0" err="1" smtClean="0"/>
              <a:t>johannes.hartmann@delta-karlsruhe.de</a:t>
            </a:r>
            <a:endParaRPr lang="de-DE" sz="1200" dirty="0"/>
          </a:p>
        </p:txBody>
      </p:sp>
    </p:spTree>
    <p:extLst>
      <p:ext uri="{BB962C8B-B14F-4D97-AF65-F5344CB8AC3E}">
        <p14:creationId xmlns:p14="http://schemas.microsoft.com/office/powerpoint/2010/main" val="4012786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4" name="Textfeld 3"/>
          <p:cNvSpPr txBox="1"/>
          <p:nvPr/>
        </p:nvSpPr>
        <p:spPr>
          <a:xfrm>
            <a:off x="756000" y="1448780"/>
            <a:ext cx="8001629" cy="1200329"/>
          </a:xfrm>
          <a:prstGeom prst="rect">
            <a:avLst/>
          </a:prstGeom>
          <a:noFill/>
        </p:spPr>
        <p:txBody>
          <a:bodyPr wrap="square" rtlCol="0">
            <a:spAutoFit/>
          </a:bodyPr>
          <a:lstStyle/>
          <a:p>
            <a:r>
              <a:rPr lang="de-DE" sz="1200" dirty="0" err="1"/>
              <a:t>Fahey</a:t>
            </a:r>
            <a:r>
              <a:rPr lang="de-DE" sz="1200" dirty="0"/>
              <a:t>, L. &amp; Narayanan, V.K</a:t>
            </a:r>
            <a:r>
              <a:rPr lang="de-DE" sz="1200" dirty="0" smtClean="0"/>
              <a:t>.: </a:t>
            </a:r>
            <a:r>
              <a:rPr lang="de-DE" sz="1200" dirty="0" err="1"/>
              <a:t>Macroenvironmental</a:t>
            </a:r>
            <a:r>
              <a:rPr lang="de-DE" sz="1200" dirty="0"/>
              <a:t> Analysis </a:t>
            </a:r>
            <a:r>
              <a:rPr lang="de-DE" sz="1200" dirty="0" err="1"/>
              <a:t>for</a:t>
            </a:r>
            <a:r>
              <a:rPr lang="de-DE" sz="1200" dirty="0"/>
              <a:t> Strategic Management, St. Paul, MN, West </a:t>
            </a:r>
            <a:r>
              <a:rPr lang="de-DE" sz="1200" dirty="0" smtClean="0"/>
              <a:t>Publishing 1986.</a:t>
            </a:r>
          </a:p>
          <a:p>
            <a:endParaRPr lang="de-DE" sz="1200" dirty="0" smtClean="0"/>
          </a:p>
          <a:p>
            <a:r>
              <a:rPr lang="de-DE" sz="1200" dirty="0" smtClean="0"/>
              <a:t>Porter, Michael: </a:t>
            </a:r>
            <a:r>
              <a:rPr lang="de-DE" sz="1200" dirty="0" err="1"/>
              <a:t>Competitive</a:t>
            </a:r>
            <a:r>
              <a:rPr lang="de-DE" sz="1200" dirty="0"/>
              <a:t> </a:t>
            </a:r>
            <a:r>
              <a:rPr lang="de-DE" sz="1200" dirty="0" err="1"/>
              <a:t>Strategy</a:t>
            </a:r>
            <a:r>
              <a:rPr lang="de-DE" sz="1200" dirty="0"/>
              <a:t>: </a:t>
            </a:r>
            <a:r>
              <a:rPr lang="de-DE" sz="1200" dirty="0" err="1"/>
              <a:t>Techniques</a:t>
            </a:r>
            <a:r>
              <a:rPr lang="de-DE" sz="1200" dirty="0"/>
              <a:t> </a:t>
            </a:r>
            <a:r>
              <a:rPr lang="de-DE" sz="1200" dirty="0" err="1"/>
              <a:t>for</a:t>
            </a:r>
            <a:r>
              <a:rPr lang="de-DE" sz="1200" dirty="0"/>
              <a:t> </a:t>
            </a:r>
            <a:r>
              <a:rPr lang="de-DE" sz="1200" dirty="0" err="1"/>
              <a:t>analyzing</a:t>
            </a:r>
            <a:r>
              <a:rPr lang="de-DE" sz="1200" dirty="0"/>
              <a:t> </a:t>
            </a:r>
            <a:r>
              <a:rPr lang="de-DE" sz="1200" dirty="0" err="1"/>
              <a:t>industries</a:t>
            </a:r>
            <a:r>
              <a:rPr lang="de-DE" sz="1200" dirty="0"/>
              <a:t> </a:t>
            </a:r>
            <a:r>
              <a:rPr lang="de-DE" sz="1200" dirty="0" err="1"/>
              <a:t>and</a:t>
            </a:r>
            <a:r>
              <a:rPr lang="de-DE" sz="1200" dirty="0"/>
              <a:t> </a:t>
            </a:r>
            <a:r>
              <a:rPr lang="de-DE" sz="1200" dirty="0" err="1" smtClean="0"/>
              <a:t>competitors</a:t>
            </a:r>
            <a:r>
              <a:rPr lang="de-DE" sz="1200" dirty="0" smtClean="0"/>
              <a:t>, </a:t>
            </a:r>
            <a:r>
              <a:rPr lang="de-DE" sz="1200" dirty="0"/>
              <a:t>New York: Free Press, </a:t>
            </a:r>
            <a:r>
              <a:rPr lang="de-DE" sz="1200" dirty="0" smtClean="0"/>
              <a:t>1980</a:t>
            </a:r>
            <a:r>
              <a:rPr lang="de-DE" sz="1200" dirty="0"/>
              <a:t>.</a:t>
            </a:r>
            <a:endParaRPr lang="de-DE" sz="1200" dirty="0" smtClean="0"/>
          </a:p>
          <a:p>
            <a:endParaRPr lang="de-DE" sz="1200" dirty="0" smtClean="0"/>
          </a:p>
        </p:txBody>
      </p:sp>
      <p:sp>
        <p:nvSpPr>
          <p:cNvPr id="5" name="Textplatzhalter 3"/>
          <p:cNvSpPr txBox="1">
            <a:spLocks/>
          </p:cNvSpPr>
          <p:nvPr/>
        </p:nvSpPr>
        <p:spPr>
          <a:xfrm>
            <a:off x="756000" y="952475"/>
            <a:ext cx="8001629" cy="265449"/>
          </a:xfrm>
          <a:prstGeom prst="rect">
            <a:avLst/>
          </a:prstGeom>
        </p:spPr>
        <p:txBody>
          <a:bodyPr lIns="0" tIns="0" rIns="0" bIns="0"/>
          <a:lstStyle>
            <a:lvl1pPr marL="342831" indent="-342831" algn="l" rtl="0" eaLnBrk="1" fontAlgn="base" hangingPunct="1">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5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3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3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3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marL="0" indent="0">
              <a:buNone/>
            </a:pPr>
            <a:r>
              <a:rPr lang="de-DE" dirty="0" smtClean="0">
                <a:solidFill>
                  <a:schemeClr val="accent1"/>
                </a:solidFill>
              </a:rPr>
              <a:t>Quellenangaben</a:t>
            </a:r>
            <a:endParaRPr lang="de-DE" dirty="0">
              <a:solidFill>
                <a:schemeClr val="accent1"/>
              </a:solidFill>
            </a:endParaRPr>
          </a:p>
        </p:txBody>
      </p:sp>
    </p:spTree>
    <p:extLst>
      <p:ext uri="{BB962C8B-B14F-4D97-AF65-F5344CB8AC3E}">
        <p14:creationId xmlns:p14="http://schemas.microsoft.com/office/powerpoint/2010/main" val="31337194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Angebot ist bis zum 20. Juni 2015 gültig.</a:t>
            </a:r>
            <a:endParaRPr lang="de-DE" dirty="0"/>
          </a:p>
        </p:txBody>
      </p:sp>
      <p:sp>
        <p:nvSpPr>
          <p:cNvPr id="3" name="Inhaltsplatzhalter 2"/>
          <p:cNvSpPr>
            <a:spLocks noGrp="1"/>
          </p:cNvSpPr>
          <p:nvPr>
            <p:ph idx="1"/>
          </p:nvPr>
        </p:nvSpPr>
        <p:spPr>
          <a:xfrm>
            <a:off x="756000" y="1713660"/>
            <a:ext cx="3780000" cy="4383274"/>
          </a:xfrm>
        </p:spPr>
        <p:txBody>
          <a:bodyPr/>
          <a:lstStyle/>
          <a:p>
            <a:pPr>
              <a:buNone/>
              <a:tabLst>
                <a:tab pos="190500" algn="l"/>
              </a:tabLst>
              <a:defRPr/>
            </a:pPr>
            <a:r>
              <a:rPr lang="de-DE" sz="1100" dirty="0" smtClean="0">
                <a:solidFill>
                  <a:schemeClr val="accent1"/>
                </a:solidFill>
                <a:cs typeface="Times New Roman" pitchFamily="18" charset="0"/>
              </a:rPr>
              <a:t>Geheimhaltung</a:t>
            </a:r>
          </a:p>
          <a:p>
            <a:pPr marL="228600" indent="-228600">
              <a:buFont typeface="+mj-lt"/>
              <a:buAutoNum type="arabicPeriod"/>
              <a:defRPr/>
            </a:pPr>
            <a:r>
              <a:rPr lang="de-DE" sz="1100" dirty="0" smtClean="0">
                <a:solidFill>
                  <a:srgbClr val="000000"/>
                </a:solidFill>
                <a:cs typeface="Times New Roman" pitchFamily="18" charset="0"/>
              </a:rPr>
              <a:t>Der Auftragnehmer ist verpflichtet, alle Tatsachen, die ihm im Zusammenhang mit seiner Tätigkeit für den Auftraggeber bekannt werden, insbesondere Informationen über Betriebs- und Geschäftsgeheimnisse des Auftraggebers, vertraulich zu behandeln. Zur Weitergabe oder Offenlegung solcher Informationen an Dritte bedarf der Auftragnehmer der schriftlichen Zustimmung des Auftraggebers, sofern nicht eine gesetzliche Pflicht zur Offenbarung besteht.</a:t>
            </a:r>
          </a:p>
          <a:p>
            <a:pPr marL="228600" indent="-228600">
              <a:buFont typeface="+mj-lt"/>
              <a:buAutoNum type="arabicPeriod"/>
              <a:defRPr/>
            </a:pPr>
            <a:r>
              <a:rPr lang="de-DE" sz="1100" dirty="0" smtClean="0">
                <a:solidFill>
                  <a:srgbClr val="000000"/>
                </a:solidFill>
                <a:cs typeface="Times New Roman" pitchFamily="18" charset="0"/>
              </a:rPr>
              <a:t>Die Pflicht zur Vertraulichkeit besteht auch über die Beendigung des Auftrages hinaus und erstreckt sich auf alle Gesellschafter und Mitarbeiter des Auftragnehmers.</a:t>
            </a:r>
          </a:p>
          <a:p>
            <a:pPr marL="228600" indent="-228600">
              <a:buFont typeface="+mj-lt"/>
              <a:buAutoNum type="arabicPeriod"/>
              <a:tabLst>
                <a:tab pos="190500" algn="l"/>
              </a:tabLst>
              <a:defRPr/>
            </a:pPr>
            <a:r>
              <a:rPr lang="de-DE" sz="1100" dirty="0" smtClean="0">
                <a:solidFill>
                  <a:srgbClr val="000000"/>
                </a:solidFill>
                <a:cs typeface="Times New Roman" pitchFamily="18" charset="0"/>
              </a:rPr>
              <a:t>Eine allgemeine Darstellung des Projektes im Rahmen der Öffentlichkeitsarbeit sowie die Nutzung zu Aus- und Weiterbildungszwecken wird dem Auftragnehmer und </a:t>
            </a:r>
            <a:r>
              <a:rPr lang="de-DE" sz="1100" dirty="0" err="1" smtClean="0">
                <a:solidFill>
                  <a:srgbClr val="000000"/>
                </a:solidFill>
                <a:cs typeface="Times New Roman" pitchFamily="18" charset="0"/>
              </a:rPr>
              <a:t>delta</a:t>
            </a:r>
            <a:r>
              <a:rPr lang="de-DE" sz="1100" dirty="0" smtClean="0">
                <a:solidFill>
                  <a:srgbClr val="000000"/>
                </a:solidFill>
                <a:cs typeface="Times New Roman" pitchFamily="18" charset="0"/>
              </a:rPr>
              <a:t> e. V. gestattet.</a:t>
            </a:r>
          </a:p>
          <a:p>
            <a:pPr>
              <a:buNone/>
              <a:tabLst>
                <a:tab pos="190500" algn="l"/>
              </a:tabLst>
              <a:defRPr/>
            </a:pPr>
            <a:endParaRPr lang="de-DE" sz="1100" dirty="0" smtClean="0">
              <a:solidFill>
                <a:srgbClr val="000000"/>
              </a:solidFill>
              <a:cs typeface="Times New Roman" pitchFamily="18" charset="0"/>
            </a:endParaRPr>
          </a:p>
          <a:p>
            <a:pPr>
              <a:buNone/>
              <a:tabLst>
                <a:tab pos="190500" algn="l"/>
              </a:tabLst>
              <a:defRPr/>
            </a:pPr>
            <a:r>
              <a:rPr lang="de-DE" sz="1100" dirty="0" smtClean="0">
                <a:solidFill>
                  <a:schemeClr val="accent1"/>
                </a:solidFill>
                <a:cs typeface="Times New Roman" pitchFamily="18" charset="0"/>
              </a:rPr>
              <a:t>Haftungsbeschränkung</a:t>
            </a:r>
          </a:p>
          <a:p>
            <a:pPr marL="0" indent="0">
              <a:buNone/>
              <a:tabLst>
                <a:tab pos="190500" algn="l"/>
              </a:tabLst>
              <a:defRPr/>
            </a:pPr>
            <a:r>
              <a:rPr lang="de-DE" sz="1100" dirty="0" smtClean="0">
                <a:solidFill>
                  <a:srgbClr val="000000"/>
                </a:solidFill>
              </a:rPr>
              <a:t>Soweit gesetzlich zulässig und durch die Rechtsprechung anerkannt, gilt eine Begrenzung der Haftung auf das Auftragsvolumen. </a:t>
            </a:r>
            <a:r>
              <a:rPr lang="de-DE" sz="1100" dirty="0" smtClean="0">
                <a:solidFill>
                  <a:srgbClr val="000000"/>
                </a:solidFill>
                <a:cs typeface="Times New Roman" pitchFamily="18" charset="0"/>
              </a:rPr>
              <a:t>Eine persönliche Haftung der Projekt-mitglieder für vertragliche Ansprüche ist ausgeschlossen</a:t>
            </a:r>
            <a:endParaRPr lang="de-DE" sz="1100" dirty="0"/>
          </a:p>
        </p:txBody>
      </p:sp>
      <p:sp>
        <p:nvSpPr>
          <p:cNvPr id="6" name="Inhaltsplatzhalter 2"/>
          <p:cNvSpPr txBox="1">
            <a:spLocks/>
          </p:cNvSpPr>
          <p:nvPr/>
        </p:nvSpPr>
        <p:spPr bwMode="auto">
          <a:xfrm>
            <a:off x="4752444" y="1718730"/>
            <a:ext cx="3780000" cy="4383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342831" indent="-342831">
              <a:spcBef>
                <a:spcPct val="20000"/>
              </a:spcBef>
              <a:tabLst>
                <a:tab pos="190500" algn="l"/>
              </a:tabLst>
              <a:defRPr/>
            </a:pPr>
            <a:r>
              <a:rPr lang="de-DE" sz="1100" dirty="0" smtClean="0">
                <a:solidFill>
                  <a:schemeClr val="accent1"/>
                </a:solidFill>
                <a:latin typeface="+mn-lt"/>
                <a:cs typeface="Times New Roman" pitchFamily="18" charset="0"/>
              </a:rPr>
              <a:t>Zahlung</a:t>
            </a:r>
          </a:p>
          <a:p>
            <a:pPr>
              <a:tabLst>
                <a:tab pos="190500" algn="l"/>
              </a:tabLst>
              <a:defRPr/>
            </a:pPr>
            <a:r>
              <a:rPr lang="de-DE" sz="1100" dirty="0" smtClean="0">
                <a:solidFill>
                  <a:srgbClr val="000000"/>
                </a:solidFill>
                <a:cs typeface="Times New Roman" pitchFamily="18" charset="0"/>
              </a:rPr>
              <a:t>Dem Auftragnehmer werden nach Absprache folgende Kosten ersetzt:</a:t>
            </a:r>
          </a:p>
          <a:p>
            <a:pPr>
              <a:tabLst>
                <a:tab pos="190500" algn="l"/>
              </a:tabLst>
              <a:defRPr/>
            </a:pPr>
            <a:endParaRPr lang="de-DE" sz="300" dirty="0" smtClean="0">
              <a:solidFill>
                <a:srgbClr val="000000"/>
              </a:solidFill>
              <a:cs typeface="Times New Roman" pitchFamily="18" charset="0"/>
            </a:endParaRPr>
          </a:p>
          <a:p>
            <a:pPr marL="228600" indent="-228600">
              <a:buFont typeface="+mj-lt"/>
              <a:buAutoNum type="arabicPeriod"/>
              <a:defRPr/>
            </a:pPr>
            <a:r>
              <a:rPr lang="de-DE" sz="1100" dirty="0" smtClean="0">
                <a:solidFill>
                  <a:srgbClr val="000000"/>
                </a:solidFill>
                <a:cs typeface="Times New Roman" pitchFamily="18" charset="0"/>
              </a:rPr>
              <a:t>Fahrtkosten 2. Klasse (gegebenenfalls zuzüglich Zuschläge) bei Benutzung der Deutschen Bahn, Mietwagen der Golfklasse oder Euro 0,30 für jeden mit dem PKW gefahrenen Kilometer.</a:t>
            </a:r>
          </a:p>
          <a:p>
            <a:pPr marL="228600" indent="-228600">
              <a:buFont typeface="+mj-lt"/>
              <a:buAutoNum type="arabicPeriod"/>
              <a:defRPr/>
            </a:pPr>
            <a:r>
              <a:rPr lang="de-DE" sz="1100" dirty="0" smtClean="0">
                <a:solidFill>
                  <a:srgbClr val="000000"/>
                </a:solidFill>
                <a:cs typeface="Times New Roman" pitchFamily="18" charset="0"/>
              </a:rPr>
              <a:t>Die Wahl des Verkehrsmittels bleibt dem Auftragnehmer vorbehalten, wobei dieser verpflichtet ist, Fahrtkosten nach den jeweils kürzesten Entfernungen zu berechnen.</a:t>
            </a:r>
          </a:p>
          <a:p>
            <a:pPr marL="228600" indent="-228600">
              <a:buFont typeface="+mj-lt"/>
              <a:buAutoNum type="arabicPeriod"/>
              <a:defRPr/>
            </a:pPr>
            <a:r>
              <a:rPr lang="de-DE" sz="1100" dirty="0" smtClean="0">
                <a:solidFill>
                  <a:srgbClr val="000000"/>
                </a:solidFill>
                <a:cs typeface="Times New Roman" pitchFamily="18" charset="0"/>
              </a:rPr>
              <a:t>Übernachtungskosten und sonstige Auslagen werden dem Auftragnehmer in nachgewiesener Höhe ersetzt.</a:t>
            </a:r>
          </a:p>
          <a:p>
            <a:pPr marL="228600" indent="-228600">
              <a:buFont typeface="+mj-lt"/>
              <a:buAutoNum type="arabicPeriod"/>
              <a:defRPr/>
            </a:pPr>
            <a:r>
              <a:rPr lang="de-DE" sz="1100" dirty="0" smtClean="0">
                <a:solidFill>
                  <a:srgbClr val="000000"/>
                </a:solidFill>
                <a:cs typeface="Times New Roman" pitchFamily="18" charset="0"/>
              </a:rPr>
              <a:t>Sonstige Auslagen</a:t>
            </a:r>
          </a:p>
          <a:p>
            <a:pPr marL="542925" lvl="1" indent="-85725">
              <a:buFont typeface="Arial" pitchFamily="34" charset="0"/>
              <a:buChar char="•"/>
              <a:defRPr/>
            </a:pPr>
            <a:r>
              <a:rPr lang="de-DE" sz="1100" dirty="0">
                <a:solidFill>
                  <a:srgbClr val="000000"/>
                </a:solidFill>
                <a:cs typeface="Times New Roman" pitchFamily="18" charset="0"/>
              </a:rPr>
              <a:t>Druck- und Kopierkosten (für Mehrfachfertigung von Berichten, Berechnungen etc. </a:t>
            </a:r>
            <a:r>
              <a:rPr lang="de-DE" sz="1100" dirty="0"/>
              <a:t>Euro 0,07 je Farbkopie und Euro 0,04 je Schwarz/Weiß-Kopie</a:t>
            </a:r>
            <a:r>
              <a:rPr lang="de-DE" sz="1100" dirty="0">
                <a:solidFill>
                  <a:srgbClr val="000000"/>
                </a:solidFill>
                <a:cs typeface="Times New Roman" pitchFamily="18" charset="0"/>
              </a:rPr>
              <a:t>)</a:t>
            </a:r>
          </a:p>
          <a:p>
            <a:pPr marL="542925" lvl="1" indent="-85725">
              <a:buFont typeface="Arial" pitchFamily="34" charset="0"/>
              <a:buChar char="•"/>
              <a:defRPr/>
            </a:pPr>
            <a:r>
              <a:rPr lang="de-DE" sz="1100" dirty="0" smtClean="0">
                <a:solidFill>
                  <a:srgbClr val="000000"/>
                </a:solidFill>
                <a:cs typeface="Times New Roman" pitchFamily="18" charset="0"/>
              </a:rPr>
              <a:t>Informationsbeschaffungskosten (z. B. Internetrecherche, Literatur)</a:t>
            </a:r>
          </a:p>
          <a:p>
            <a:pPr>
              <a:defRPr/>
            </a:pPr>
            <a:endParaRPr lang="de-DE" sz="600" dirty="0" smtClean="0">
              <a:solidFill>
                <a:srgbClr val="000000"/>
              </a:solidFill>
              <a:cs typeface="Times New Roman" pitchFamily="18" charset="0"/>
            </a:endParaRPr>
          </a:p>
          <a:p>
            <a:pPr>
              <a:defRPr/>
            </a:pPr>
            <a:r>
              <a:rPr lang="de-DE" sz="1100" dirty="0" smtClean="0">
                <a:solidFill>
                  <a:srgbClr val="000000"/>
                </a:solidFill>
                <a:cs typeface="Times New Roman" pitchFamily="18" charset="0"/>
              </a:rPr>
              <a:t>Die Vergütung erfolgt nach Absprache, jedoch spätestens nach Abschluss des Projektes innerhalb von 30 Tagen nach Rechnungseingang.</a:t>
            </a:r>
          </a:p>
          <a:p>
            <a:pPr>
              <a:tabLst>
                <a:tab pos="190500" algn="l"/>
              </a:tabLst>
              <a:defRPr/>
            </a:pPr>
            <a:endParaRPr lang="de-DE" sz="1100" dirty="0" smtClean="0">
              <a:solidFill>
                <a:srgbClr val="000000"/>
              </a:solidFill>
              <a:latin typeface="Arial"/>
              <a:cs typeface="Times New Roman" pitchFamily="18" charset="0"/>
            </a:endParaRPr>
          </a:p>
          <a:p>
            <a:pPr>
              <a:tabLst>
                <a:tab pos="190500" algn="l"/>
              </a:tabLst>
              <a:defRPr/>
            </a:pPr>
            <a:r>
              <a:rPr lang="de-DE" sz="1100" dirty="0" smtClean="0">
                <a:solidFill>
                  <a:schemeClr val="accent1"/>
                </a:solidFill>
                <a:latin typeface="Arial"/>
                <a:cs typeface="Times New Roman" pitchFamily="18" charset="0"/>
              </a:rPr>
              <a:t>Gültigkeit</a:t>
            </a:r>
          </a:p>
          <a:p>
            <a:pPr>
              <a:tabLst>
                <a:tab pos="190500" algn="l"/>
              </a:tabLst>
              <a:defRPr/>
            </a:pPr>
            <a:r>
              <a:rPr lang="de-DE" sz="1100" dirty="0" smtClean="0">
                <a:solidFill>
                  <a:srgbClr val="000000"/>
                </a:solidFill>
                <a:latin typeface="Arial"/>
                <a:cs typeface="Times New Roman" pitchFamily="18" charset="0"/>
              </a:rPr>
              <a:t>Dieses Angebot behält seine Gültigkeit bis zum </a:t>
            </a:r>
          </a:p>
          <a:p>
            <a:pPr>
              <a:tabLst>
                <a:tab pos="190500" algn="l"/>
              </a:tabLst>
              <a:defRPr/>
            </a:pPr>
            <a:r>
              <a:rPr lang="de-DE" sz="1100" dirty="0" smtClean="0">
                <a:solidFill>
                  <a:srgbClr val="000000"/>
                </a:solidFill>
                <a:latin typeface="Arial"/>
                <a:cs typeface="Times New Roman" pitchFamily="18" charset="0"/>
              </a:rPr>
              <a:t>20. Juni 2015.</a:t>
            </a:r>
            <a:endParaRPr lang="de-DE" sz="1100" dirty="0">
              <a:solidFill>
                <a:srgbClr val="000000"/>
              </a:solidFill>
              <a:latin typeface="Arial"/>
              <a:cs typeface="Times New Roman" pitchFamily="18" charset="0"/>
            </a:endParaRPr>
          </a:p>
        </p:txBody>
      </p:sp>
      <p:sp>
        <p:nvSpPr>
          <p:cNvPr id="9"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Rechtliche Rahmenbedingungen</a:t>
            </a:r>
            <a:endParaRPr lang="de-DE" kern="0" dirty="0">
              <a:solidFill>
                <a:schemeClr val="accent1"/>
              </a:solidFill>
            </a:endParaRPr>
          </a:p>
        </p:txBody>
      </p:sp>
      <p:sp>
        <p:nvSpPr>
          <p:cNvPr id="8"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Tree>
    <p:extLst>
      <p:ext uri="{BB962C8B-B14F-4D97-AF65-F5344CB8AC3E}">
        <p14:creationId xmlns:p14="http://schemas.microsoft.com/office/powerpoint/2010/main" val="3103008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 9" descr="value_proposition_canvas.jpeg"/>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72000" y="3540540"/>
            <a:ext cx="540060" cy="100769"/>
          </a:xfrm>
          <a:prstGeom prst="rect">
            <a:avLst/>
          </a:prstGeom>
        </p:spPr>
      </p:pic>
      <p:sp>
        <p:nvSpPr>
          <p:cNvPr id="2" name="Titel 1"/>
          <p:cNvSpPr>
            <a:spLocks noGrp="1"/>
          </p:cNvSpPr>
          <p:nvPr>
            <p:ph type="title"/>
          </p:nvPr>
        </p:nvSpPr>
        <p:spPr/>
        <p:txBody>
          <a:bodyPr/>
          <a:lstStyle/>
          <a:p>
            <a:r>
              <a:rPr lang="de-DE" dirty="0" smtClean="0"/>
              <a:t>Das Value Proposition </a:t>
            </a:r>
            <a:r>
              <a:rPr lang="de-DE" dirty="0" err="1" smtClean="0"/>
              <a:t>Canvas</a:t>
            </a:r>
            <a:r>
              <a:rPr lang="de-DE" dirty="0" smtClean="0"/>
              <a:t> gibt eine genaue Übersicht über die Synergie zwischen dem Produkt und den Kunden.</a:t>
            </a:r>
            <a:endParaRPr lang="de-DE" dirty="0"/>
          </a:p>
        </p:txBody>
      </p:sp>
      <p:sp>
        <p:nvSpPr>
          <p:cNvPr id="5" name="Textplatzhalter 3"/>
          <p:cNvSpPr txBox="1">
            <a:spLocks/>
          </p:cNvSpPr>
          <p:nvPr/>
        </p:nvSpPr>
        <p:spPr>
          <a:xfrm>
            <a:off x="756000" y="952475"/>
            <a:ext cx="8001629" cy="265449"/>
          </a:xfrm>
          <a:prstGeom prst="rect">
            <a:avLst/>
          </a:prstGeom>
        </p:spPr>
        <p:txBody>
          <a:bodyPr lIns="0" tIns="0" rIns="0" bIns="0"/>
          <a:lstStyle>
            <a:lvl1pPr marL="342831" indent="-342831" algn="l" rtl="0" eaLnBrk="1" fontAlgn="base" hangingPunct="1">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5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3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3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3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marL="0" indent="0">
              <a:buNone/>
            </a:pPr>
            <a:r>
              <a:rPr lang="de-DE" dirty="0" smtClean="0">
                <a:solidFill>
                  <a:schemeClr val="accent1"/>
                </a:solidFill>
              </a:rPr>
              <a:t>Value Proposition </a:t>
            </a:r>
            <a:r>
              <a:rPr lang="de-DE" dirty="0" err="1" smtClean="0">
                <a:solidFill>
                  <a:schemeClr val="accent1"/>
                </a:solidFill>
              </a:rPr>
              <a:t>Canvas</a:t>
            </a:r>
            <a:endParaRPr lang="de-DE" dirty="0">
              <a:solidFill>
                <a:schemeClr val="accent1"/>
              </a:solidFill>
            </a:endParaRPr>
          </a:p>
        </p:txBody>
      </p:sp>
      <p:pic>
        <p:nvPicPr>
          <p:cNvPr id="36" name="Bild 35"/>
          <p:cNvPicPr>
            <a:picLocks noChangeAspect="1"/>
          </p:cNvPicPr>
          <p:nvPr/>
        </p:nvPicPr>
        <p:blipFill>
          <a:blip r:embed="rId3"/>
          <a:stretch>
            <a:fillRect/>
          </a:stretch>
        </p:blipFill>
        <p:spPr>
          <a:xfrm>
            <a:off x="755576" y="1620180"/>
            <a:ext cx="3933056" cy="3933056"/>
          </a:xfrm>
          <a:prstGeom prst="rect">
            <a:avLst/>
          </a:prstGeom>
        </p:spPr>
      </p:pic>
      <p:sp>
        <p:nvSpPr>
          <p:cNvPr id="37" name="Rechteck 36"/>
          <p:cNvSpPr/>
          <p:nvPr/>
        </p:nvSpPr>
        <p:spPr bwMode="auto">
          <a:xfrm>
            <a:off x="863588" y="3068960"/>
            <a:ext cx="1080120" cy="122413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8" name="Rechteck 37"/>
          <p:cNvSpPr/>
          <p:nvPr/>
        </p:nvSpPr>
        <p:spPr bwMode="auto">
          <a:xfrm>
            <a:off x="2195736" y="1808820"/>
            <a:ext cx="1224136" cy="10441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9" name="Rechteck 38"/>
          <p:cNvSpPr/>
          <p:nvPr/>
        </p:nvSpPr>
        <p:spPr bwMode="auto">
          <a:xfrm>
            <a:off x="3311860" y="1808820"/>
            <a:ext cx="1287760" cy="423664"/>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0" name="Rechteck 39"/>
          <p:cNvSpPr/>
          <p:nvPr/>
        </p:nvSpPr>
        <p:spPr bwMode="auto">
          <a:xfrm>
            <a:off x="2339752" y="4005064"/>
            <a:ext cx="2232248" cy="122413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1" name="Rechteck 40"/>
          <p:cNvSpPr/>
          <p:nvPr/>
        </p:nvSpPr>
        <p:spPr bwMode="auto">
          <a:xfrm>
            <a:off x="3419872" y="2816932"/>
            <a:ext cx="1116124" cy="68407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2" name="Textfeld 41"/>
          <p:cNvSpPr txBox="1"/>
          <p:nvPr/>
        </p:nvSpPr>
        <p:spPr>
          <a:xfrm>
            <a:off x="791580" y="3032956"/>
            <a:ext cx="1404156" cy="1200328"/>
          </a:xfrm>
          <a:prstGeom prst="rect">
            <a:avLst/>
          </a:prstGeom>
          <a:noFill/>
        </p:spPr>
        <p:txBody>
          <a:bodyPr wrap="square" rtlCol="0">
            <a:spAutoFit/>
          </a:bodyPr>
          <a:lstStyle/>
          <a:p>
            <a:pPr marL="171450" indent="-171450">
              <a:buFont typeface="Arial"/>
              <a:buChar char="•"/>
            </a:pPr>
            <a:r>
              <a:rPr lang="de-DE" sz="800" dirty="0" err="1" smtClean="0"/>
              <a:t>Satisfy</a:t>
            </a:r>
            <a:r>
              <a:rPr lang="de-DE" sz="800" dirty="0" smtClean="0"/>
              <a:t> </a:t>
            </a:r>
            <a:r>
              <a:rPr lang="de-DE" sz="800" dirty="0" err="1" smtClean="0"/>
              <a:t>basic</a:t>
            </a:r>
            <a:r>
              <a:rPr lang="de-DE" sz="800" dirty="0" smtClean="0"/>
              <a:t> </a:t>
            </a:r>
            <a:r>
              <a:rPr lang="de-DE" sz="800" dirty="0" err="1" smtClean="0"/>
              <a:t>customer</a:t>
            </a:r>
            <a:r>
              <a:rPr lang="de-DE" sz="800" dirty="0" smtClean="0"/>
              <a:t> </a:t>
            </a:r>
            <a:r>
              <a:rPr lang="de-DE" sz="800" dirty="0" err="1" smtClean="0"/>
              <a:t>needs</a:t>
            </a:r>
            <a:endParaRPr lang="de-DE" sz="800" dirty="0" smtClean="0"/>
          </a:p>
          <a:p>
            <a:pPr marL="171450" indent="-171450">
              <a:buFont typeface="Arial"/>
              <a:buChar char="•"/>
            </a:pPr>
            <a:r>
              <a:rPr lang="de-DE" sz="800" dirty="0" smtClean="0"/>
              <a:t>List </a:t>
            </a:r>
            <a:r>
              <a:rPr lang="de-DE" sz="800" dirty="0" err="1" smtClean="0"/>
              <a:t>producs</a:t>
            </a:r>
            <a:r>
              <a:rPr lang="de-DE" sz="800" dirty="0" smtClean="0"/>
              <a:t> </a:t>
            </a:r>
            <a:r>
              <a:rPr lang="de-DE" sz="800" dirty="0" err="1"/>
              <a:t>that</a:t>
            </a:r>
            <a:r>
              <a:rPr lang="de-DE" sz="800" dirty="0"/>
              <a:t> </a:t>
            </a:r>
            <a:r>
              <a:rPr lang="de-DE" sz="800" dirty="0" err="1"/>
              <a:t>help</a:t>
            </a:r>
            <a:r>
              <a:rPr lang="de-DE" sz="800" dirty="0"/>
              <a:t> </a:t>
            </a:r>
            <a:r>
              <a:rPr lang="de-DE" sz="800" dirty="0" err="1"/>
              <a:t>the</a:t>
            </a:r>
            <a:r>
              <a:rPr lang="de-DE" sz="800" dirty="0"/>
              <a:t> </a:t>
            </a:r>
            <a:r>
              <a:rPr lang="de-DE" sz="800" dirty="0" err="1"/>
              <a:t>customer</a:t>
            </a:r>
            <a:r>
              <a:rPr lang="de-DE" sz="800" dirty="0"/>
              <a:t> </a:t>
            </a:r>
            <a:r>
              <a:rPr lang="de-DE" sz="800" dirty="0" err="1"/>
              <a:t>get</a:t>
            </a:r>
            <a:r>
              <a:rPr lang="de-DE" sz="800" dirty="0"/>
              <a:t> a </a:t>
            </a:r>
            <a:r>
              <a:rPr lang="de-DE" sz="800" dirty="0" err="1"/>
              <a:t>functional</a:t>
            </a:r>
            <a:r>
              <a:rPr lang="de-DE" sz="800" dirty="0"/>
              <a:t>, </a:t>
            </a:r>
            <a:r>
              <a:rPr lang="de-DE" sz="800" dirty="0" err="1"/>
              <a:t>social</a:t>
            </a:r>
            <a:r>
              <a:rPr lang="de-DE" sz="800" dirty="0"/>
              <a:t>, </a:t>
            </a:r>
            <a:r>
              <a:rPr lang="de-DE" sz="800" dirty="0" err="1"/>
              <a:t>or</a:t>
            </a:r>
            <a:r>
              <a:rPr lang="de-DE" sz="800" dirty="0"/>
              <a:t> emotional </a:t>
            </a:r>
            <a:r>
              <a:rPr lang="de-DE" sz="800" dirty="0" err="1"/>
              <a:t>job</a:t>
            </a:r>
            <a:r>
              <a:rPr lang="de-DE" sz="800" dirty="0"/>
              <a:t> </a:t>
            </a:r>
            <a:r>
              <a:rPr lang="de-DE" sz="800" dirty="0" err="1" smtClean="0"/>
              <a:t>done</a:t>
            </a:r>
            <a:endParaRPr lang="de-DE" sz="800" dirty="0"/>
          </a:p>
          <a:p>
            <a:pPr marL="171450" indent="-171450">
              <a:buFont typeface="Arial"/>
              <a:buChar char="•"/>
            </a:pPr>
            <a:r>
              <a:rPr lang="de-DE" sz="800" dirty="0" smtClean="0"/>
              <a:t>Support </a:t>
            </a:r>
            <a:r>
              <a:rPr lang="de-DE" sz="800" dirty="0" err="1" smtClean="0"/>
              <a:t>customer</a:t>
            </a:r>
            <a:r>
              <a:rPr lang="de-DE" sz="800" dirty="0" smtClean="0"/>
              <a:t> in </a:t>
            </a:r>
            <a:r>
              <a:rPr lang="de-DE" sz="800" dirty="0" err="1" smtClean="0"/>
              <a:t>the</a:t>
            </a:r>
            <a:r>
              <a:rPr lang="de-DE" sz="800" dirty="0" smtClean="0"/>
              <a:t> </a:t>
            </a:r>
            <a:r>
              <a:rPr lang="de-DE" sz="800" dirty="0" err="1" smtClean="0"/>
              <a:t>roles</a:t>
            </a:r>
            <a:r>
              <a:rPr lang="de-DE" sz="800" dirty="0" smtClean="0"/>
              <a:t> </a:t>
            </a:r>
            <a:r>
              <a:rPr lang="de-DE" sz="800" dirty="0" err="1" smtClean="0"/>
              <a:t>of</a:t>
            </a:r>
            <a:r>
              <a:rPr lang="de-DE" sz="800" dirty="0" smtClean="0"/>
              <a:t> </a:t>
            </a:r>
            <a:r>
              <a:rPr lang="de-DE" sz="800" dirty="0" err="1" smtClean="0"/>
              <a:t>Buyer</a:t>
            </a:r>
            <a:r>
              <a:rPr lang="de-DE" sz="800" dirty="0" smtClean="0"/>
              <a:t>, Co-</a:t>
            </a:r>
            <a:r>
              <a:rPr lang="de-DE" sz="800" dirty="0" err="1" smtClean="0"/>
              <a:t>creator</a:t>
            </a:r>
            <a:r>
              <a:rPr lang="de-DE" sz="800" dirty="0" smtClean="0"/>
              <a:t> </a:t>
            </a:r>
            <a:r>
              <a:rPr lang="de-DE" sz="800" dirty="0" err="1" smtClean="0"/>
              <a:t>and</a:t>
            </a:r>
            <a:r>
              <a:rPr lang="de-DE" sz="800" dirty="0" smtClean="0"/>
              <a:t> </a:t>
            </a:r>
            <a:r>
              <a:rPr lang="de-DE" sz="800" dirty="0" err="1" smtClean="0"/>
              <a:t>Transferrer</a:t>
            </a:r>
            <a:endParaRPr lang="de-DE" sz="800" dirty="0" smtClean="0"/>
          </a:p>
        </p:txBody>
      </p:sp>
      <p:sp>
        <p:nvSpPr>
          <p:cNvPr id="43" name="Textfeld 42"/>
          <p:cNvSpPr txBox="1"/>
          <p:nvPr/>
        </p:nvSpPr>
        <p:spPr>
          <a:xfrm>
            <a:off x="1691680" y="1844824"/>
            <a:ext cx="2880320" cy="646331"/>
          </a:xfrm>
          <a:prstGeom prst="rect">
            <a:avLst/>
          </a:prstGeom>
          <a:noFill/>
        </p:spPr>
        <p:txBody>
          <a:bodyPr wrap="square" rtlCol="0">
            <a:spAutoFit/>
          </a:bodyPr>
          <a:lstStyle/>
          <a:p>
            <a:pPr marL="171450" indent="-171450">
              <a:buFont typeface="Arial"/>
              <a:buChar char="•"/>
            </a:pPr>
            <a:r>
              <a:rPr lang="de-DE" sz="900" dirty="0" smtClean="0"/>
              <a:t>Benefits </a:t>
            </a:r>
            <a:r>
              <a:rPr lang="de-DE" sz="900" dirty="0" err="1" smtClean="0"/>
              <a:t>customer</a:t>
            </a:r>
            <a:r>
              <a:rPr lang="de-DE" sz="900" dirty="0" smtClean="0"/>
              <a:t> </a:t>
            </a:r>
            <a:r>
              <a:rPr lang="de-DE" sz="900" dirty="0" err="1" smtClean="0"/>
              <a:t>expects</a:t>
            </a:r>
            <a:r>
              <a:rPr lang="de-DE" sz="900" dirty="0" smtClean="0"/>
              <a:t> </a:t>
            </a:r>
            <a:r>
              <a:rPr lang="de-DE" sz="900" dirty="0" err="1" smtClean="0"/>
              <a:t>or</a:t>
            </a:r>
            <a:r>
              <a:rPr lang="de-DE" sz="900" dirty="0" smtClean="0"/>
              <a:t> </a:t>
            </a:r>
            <a:r>
              <a:rPr lang="de-DE" sz="900" dirty="0" err="1" smtClean="0"/>
              <a:t>desires</a:t>
            </a:r>
            <a:endParaRPr lang="de-DE" sz="900" dirty="0" smtClean="0"/>
          </a:p>
          <a:p>
            <a:pPr marL="171450" indent="-171450">
              <a:buFont typeface="Arial"/>
              <a:buChar char="•"/>
            </a:pPr>
            <a:r>
              <a:rPr lang="de-DE" sz="900" dirty="0" err="1" smtClean="0"/>
              <a:t>Creation</a:t>
            </a:r>
            <a:r>
              <a:rPr lang="de-DE" sz="900" dirty="0" smtClean="0"/>
              <a:t> </a:t>
            </a:r>
            <a:r>
              <a:rPr lang="de-DE" sz="900" dirty="0" err="1" smtClean="0"/>
              <a:t>of</a:t>
            </a:r>
            <a:r>
              <a:rPr lang="de-DE" sz="900" dirty="0" smtClean="0"/>
              <a:t> </a:t>
            </a:r>
            <a:r>
              <a:rPr lang="de-DE" sz="900" dirty="0" err="1" smtClean="0"/>
              <a:t>savings</a:t>
            </a:r>
            <a:r>
              <a:rPr lang="de-DE" sz="900" dirty="0" smtClean="0"/>
              <a:t> </a:t>
            </a:r>
            <a:r>
              <a:rPr lang="de-DE" sz="900" dirty="0" err="1" smtClean="0"/>
              <a:t>for</a:t>
            </a:r>
            <a:r>
              <a:rPr lang="de-DE" sz="900" dirty="0" smtClean="0"/>
              <a:t> </a:t>
            </a:r>
            <a:r>
              <a:rPr lang="de-DE" sz="900" dirty="0" err="1" smtClean="0"/>
              <a:t>customer</a:t>
            </a:r>
            <a:r>
              <a:rPr lang="de-DE" sz="900" dirty="0" smtClean="0"/>
              <a:t> (e.g. in </a:t>
            </a:r>
            <a:r>
              <a:rPr lang="de-DE" sz="900" dirty="0" err="1" smtClean="0"/>
              <a:t>times</a:t>
            </a:r>
            <a:r>
              <a:rPr lang="de-DE" sz="900" dirty="0" smtClean="0"/>
              <a:t>)</a:t>
            </a:r>
          </a:p>
          <a:p>
            <a:pPr marL="171450" indent="-171450">
              <a:buFont typeface="Arial"/>
              <a:buChar char="•"/>
            </a:pPr>
            <a:r>
              <a:rPr lang="de-DE" sz="900" dirty="0" err="1" smtClean="0"/>
              <a:t>Facilitate</a:t>
            </a:r>
            <a:r>
              <a:rPr lang="de-DE" sz="900" dirty="0" smtClean="0"/>
              <a:t> </a:t>
            </a:r>
            <a:r>
              <a:rPr lang="de-DE" sz="900" dirty="0" err="1" smtClean="0"/>
              <a:t>customer‘s</a:t>
            </a:r>
            <a:r>
              <a:rPr lang="de-DE" sz="900" dirty="0" smtClean="0"/>
              <a:t> </a:t>
            </a:r>
            <a:r>
              <a:rPr lang="de-DE" sz="900" dirty="0" err="1" smtClean="0"/>
              <a:t>job</a:t>
            </a:r>
            <a:r>
              <a:rPr lang="de-DE" sz="900" dirty="0" smtClean="0"/>
              <a:t> </a:t>
            </a:r>
            <a:r>
              <a:rPr lang="de-DE" sz="900" dirty="0" err="1" smtClean="0"/>
              <a:t>or</a:t>
            </a:r>
            <a:r>
              <a:rPr lang="de-DE" sz="900" dirty="0" smtClean="0"/>
              <a:t> </a:t>
            </a:r>
            <a:r>
              <a:rPr lang="de-DE" sz="900" dirty="0" err="1" smtClean="0"/>
              <a:t>life</a:t>
            </a:r>
            <a:endParaRPr lang="de-DE" sz="900" dirty="0" smtClean="0"/>
          </a:p>
          <a:p>
            <a:pPr marL="171450" indent="-171450">
              <a:buFont typeface="Arial"/>
              <a:buChar char="•"/>
            </a:pPr>
            <a:r>
              <a:rPr lang="de-DE" sz="900" dirty="0" err="1" smtClean="0"/>
              <a:t>Fulfill</a:t>
            </a:r>
            <a:r>
              <a:rPr lang="de-DE" sz="900" dirty="0" smtClean="0"/>
              <a:t> </a:t>
            </a:r>
            <a:r>
              <a:rPr lang="de-DE" sz="900" dirty="0" err="1" smtClean="0"/>
              <a:t>customers</a:t>
            </a:r>
            <a:r>
              <a:rPr lang="de-DE" sz="900" dirty="0" smtClean="0"/>
              <a:t> </a:t>
            </a:r>
            <a:r>
              <a:rPr lang="de-DE" sz="900" dirty="0" err="1" smtClean="0"/>
              <a:t>dream</a:t>
            </a:r>
            <a:endParaRPr lang="de-DE" sz="900" dirty="0"/>
          </a:p>
        </p:txBody>
      </p:sp>
      <p:sp>
        <p:nvSpPr>
          <p:cNvPr id="44" name="Textfeld 43"/>
          <p:cNvSpPr txBox="1"/>
          <p:nvPr/>
        </p:nvSpPr>
        <p:spPr>
          <a:xfrm>
            <a:off x="2303748" y="4041068"/>
            <a:ext cx="2304256" cy="461665"/>
          </a:xfrm>
          <a:prstGeom prst="rect">
            <a:avLst/>
          </a:prstGeom>
          <a:noFill/>
        </p:spPr>
        <p:txBody>
          <a:bodyPr wrap="square" rtlCol="0">
            <a:spAutoFit/>
          </a:bodyPr>
          <a:lstStyle/>
          <a:p>
            <a:r>
              <a:rPr lang="de-DE" sz="800" dirty="0" err="1" smtClean="0"/>
              <a:t>How</a:t>
            </a:r>
            <a:r>
              <a:rPr lang="de-DE" sz="800" dirty="0" smtClean="0"/>
              <a:t> do </a:t>
            </a:r>
            <a:r>
              <a:rPr lang="de-DE" sz="800" dirty="0" err="1" smtClean="0"/>
              <a:t>your</a:t>
            </a:r>
            <a:r>
              <a:rPr lang="de-DE" sz="800" dirty="0" smtClean="0"/>
              <a:t> </a:t>
            </a:r>
            <a:r>
              <a:rPr lang="de-DE" sz="800" dirty="0" err="1" smtClean="0"/>
              <a:t>products</a:t>
            </a:r>
            <a:r>
              <a:rPr lang="de-DE" sz="800" dirty="0" smtClean="0"/>
              <a:t> </a:t>
            </a:r>
            <a:r>
              <a:rPr lang="de-DE" sz="800" dirty="0" err="1" smtClean="0"/>
              <a:t>and</a:t>
            </a:r>
            <a:r>
              <a:rPr lang="de-DE" sz="800" dirty="0" smtClean="0"/>
              <a:t> </a:t>
            </a:r>
            <a:r>
              <a:rPr lang="de-DE" sz="800" dirty="0" err="1" smtClean="0"/>
              <a:t>services</a:t>
            </a:r>
            <a:r>
              <a:rPr lang="de-DE" sz="800" dirty="0" smtClean="0"/>
              <a:t> </a:t>
            </a:r>
            <a:r>
              <a:rPr lang="de-DE" sz="800" dirty="0" err="1" smtClean="0"/>
              <a:t>alleviate</a:t>
            </a:r>
            <a:r>
              <a:rPr lang="de-DE" sz="800" dirty="0" smtClean="0"/>
              <a:t> </a:t>
            </a:r>
            <a:r>
              <a:rPr lang="de-DE" sz="800" dirty="0" err="1" smtClean="0"/>
              <a:t>customer</a:t>
            </a:r>
            <a:r>
              <a:rPr lang="de-DE" sz="800" dirty="0" smtClean="0"/>
              <a:t> </a:t>
            </a:r>
            <a:r>
              <a:rPr lang="de-DE" sz="800" dirty="0" err="1" smtClean="0"/>
              <a:t>pains</a:t>
            </a:r>
            <a:r>
              <a:rPr lang="de-DE" sz="800" dirty="0" smtClean="0"/>
              <a:t> </a:t>
            </a:r>
            <a:r>
              <a:rPr lang="de-DE" sz="800" dirty="0" err="1" smtClean="0"/>
              <a:t>and</a:t>
            </a:r>
            <a:r>
              <a:rPr lang="de-DE" sz="800" dirty="0" smtClean="0"/>
              <a:t> </a:t>
            </a:r>
            <a:r>
              <a:rPr lang="de-DE" sz="800" dirty="0" err="1" smtClean="0"/>
              <a:t>eliminate</a:t>
            </a:r>
            <a:r>
              <a:rPr lang="de-DE" sz="800" dirty="0" smtClean="0"/>
              <a:t> negative </a:t>
            </a:r>
            <a:r>
              <a:rPr lang="de-DE" sz="800" dirty="0" err="1" smtClean="0"/>
              <a:t>emotions</a:t>
            </a:r>
            <a:r>
              <a:rPr lang="de-DE" sz="800" dirty="0" smtClean="0"/>
              <a:t>?</a:t>
            </a:r>
            <a:endParaRPr lang="de-DE" sz="800" dirty="0"/>
          </a:p>
        </p:txBody>
      </p:sp>
      <p:sp>
        <p:nvSpPr>
          <p:cNvPr id="45" name="Textfeld 44"/>
          <p:cNvSpPr txBox="1"/>
          <p:nvPr/>
        </p:nvSpPr>
        <p:spPr>
          <a:xfrm>
            <a:off x="1799692" y="4581128"/>
            <a:ext cx="2124236" cy="830997"/>
          </a:xfrm>
          <a:prstGeom prst="rect">
            <a:avLst/>
          </a:prstGeom>
          <a:noFill/>
        </p:spPr>
        <p:txBody>
          <a:bodyPr wrap="square" rtlCol="0">
            <a:spAutoFit/>
          </a:bodyPr>
          <a:lstStyle/>
          <a:p>
            <a:pPr marL="171450" indent="-171450">
              <a:buFont typeface="Arial"/>
              <a:buChar char="•"/>
            </a:pPr>
            <a:r>
              <a:rPr lang="de-DE" sz="800" dirty="0" smtClean="0"/>
              <a:t>Fix </a:t>
            </a:r>
            <a:r>
              <a:rPr lang="de-DE" sz="800" dirty="0" err="1" smtClean="0"/>
              <a:t>of</a:t>
            </a:r>
            <a:r>
              <a:rPr lang="de-DE" sz="800" dirty="0" smtClean="0"/>
              <a:t> </a:t>
            </a:r>
            <a:r>
              <a:rPr lang="de-DE" sz="800" dirty="0" err="1" smtClean="0"/>
              <a:t>under-performing</a:t>
            </a:r>
            <a:r>
              <a:rPr lang="de-DE" sz="800" dirty="0" smtClean="0"/>
              <a:t> </a:t>
            </a:r>
            <a:r>
              <a:rPr lang="de-DE" sz="800" dirty="0" err="1" smtClean="0"/>
              <a:t>solutions</a:t>
            </a:r>
            <a:endParaRPr lang="de-DE" sz="800" dirty="0" smtClean="0"/>
          </a:p>
          <a:p>
            <a:pPr marL="171450" indent="-171450">
              <a:buFont typeface="Arial"/>
              <a:buChar char="•"/>
            </a:pPr>
            <a:r>
              <a:rPr lang="de-DE" sz="800" dirty="0" err="1" smtClean="0"/>
              <a:t>Eliminate</a:t>
            </a:r>
            <a:r>
              <a:rPr lang="de-DE" sz="800" dirty="0" smtClean="0"/>
              <a:t> </a:t>
            </a:r>
            <a:r>
              <a:rPr lang="de-DE" sz="800" dirty="0" err="1" smtClean="0"/>
              <a:t>risks</a:t>
            </a:r>
            <a:r>
              <a:rPr lang="de-DE" sz="800" dirty="0" smtClean="0"/>
              <a:t> </a:t>
            </a:r>
            <a:r>
              <a:rPr lang="de-DE" sz="800" dirty="0" err="1" smtClean="0"/>
              <a:t>the</a:t>
            </a:r>
            <a:r>
              <a:rPr lang="de-DE" sz="800" dirty="0" smtClean="0"/>
              <a:t> </a:t>
            </a:r>
            <a:r>
              <a:rPr lang="de-DE" sz="800" dirty="0" err="1" smtClean="0"/>
              <a:t>customer</a:t>
            </a:r>
            <a:r>
              <a:rPr lang="de-DE" sz="800" dirty="0" smtClean="0"/>
              <a:t> </a:t>
            </a:r>
            <a:r>
              <a:rPr lang="de-DE" sz="800" dirty="0" err="1" smtClean="0"/>
              <a:t>fears</a:t>
            </a:r>
            <a:endParaRPr lang="de-DE" sz="800" dirty="0" smtClean="0"/>
          </a:p>
          <a:p>
            <a:pPr marL="171450" indent="-171450">
              <a:buFont typeface="Arial"/>
              <a:buChar char="•"/>
            </a:pPr>
            <a:r>
              <a:rPr lang="de-DE" sz="800" dirty="0" err="1" smtClean="0"/>
              <a:t>Put</a:t>
            </a:r>
            <a:r>
              <a:rPr lang="de-DE" sz="800" dirty="0" smtClean="0"/>
              <a:t> an end </a:t>
            </a:r>
            <a:r>
              <a:rPr lang="de-DE" sz="800" dirty="0" err="1" smtClean="0"/>
              <a:t>to</a:t>
            </a:r>
            <a:r>
              <a:rPr lang="de-DE" sz="800" dirty="0" smtClean="0"/>
              <a:t> </a:t>
            </a:r>
            <a:r>
              <a:rPr lang="de-DE" sz="800" dirty="0" err="1" smtClean="0"/>
              <a:t>challenges</a:t>
            </a:r>
            <a:r>
              <a:rPr lang="de-DE" sz="800" dirty="0" smtClean="0"/>
              <a:t> </a:t>
            </a:r>
            <a:r>
              <a:rPr lang="de-DE" sz="800" dirty="0" err="1" smtClean="0"/>
              <a:t>encountered</a:t>
            </a:r>
            <a:r>
              <a:rPr lang="de-DE" sz="800" dirty="0" smtClean="0"/>
              <a:t> </a:t>
            </a:r>
            <a:r>
              <a:rPr lang="de-DE" sz="800" dirty="0" err="1" smtClean="0"/>
              <a:t>by</a:t>
            </a:r>
            <a:r>
              <a:rPr lang="de-DE" sz="800" dirty="0" smtClean="0"/>
              <a:t> </a:t>
            </a:r>
            <a:r>
              <a:rPr lang="de-DE" sz="800" dirty="0" err="1" smtClean="0"/>
              <a:t>customer</a:t>
            </a:r>
            <a:endParaRPr lang="de-DE" sz="800" dirty="0" smtClean="0"/>
          </a:p>
          <a:p>
            <a:pPr marL="171450" indent="-171450">
              <a:buFont typeface="Arial"/>
              <a:buChar char="•"/>
            </a:pPr>
            <a:r>
              <a:rPr lang="de-DE" sz="800" dirty="0" err="1" smtClean="0"/>
              <a:t>Wipe</a:t>
            </a:r>
            <a:r>
              <a:rPr lang="de-DE" sz="800" dirty="0" smtClean="0"/>
              <a:t> out </a:t>
            </a:r>
            <a:r>
              <a:rPr lang="de-DE" sz="800" dirty="0" err="1" smtClean="0"/>
              <a:t>negtaive</a:t>
            </a:r>
            <a:r>
              <a:rPr lang="de-DE" sz="800" dirty="0" smtClean="0"/>
              <a:t> </a:t>
            </a:r>
            <a:r>
              <a:rPr lang="de-DE" sz="800" dirty="0" err="1" smtClean="0"/>
              <a:t>social</a:t>
            </a:r>
            <a:r>
              <a:rPr lang="de-DE" sz="800" dirty="0" smtClean="0"/>
              <a:t> </a:t>
            </a:r>
            <a:r>
              <a:rPr lang="de-DE" sz="800" dirty="0" err="1" smtClean="0"/>
              <a:t>consequences</a:t>
            </a:r>
            <a:endParaRPr lang="de-DE" sz="800" dirty="0"/>
          </a:p>
        </p:txBody>
      </p:sp>
      <p:sp>
        <p:nvSpPr>
          <p:cNvPr id="46" name="Rechteck 45"/>
          <p:cNvSpPr/>
          <p:nvPr/>
        </p:nvSpPr>
        <p:spPr>
          <a:xfrm>
            <a:off x="3167844" y="2888940"/>
            <a:ext cx="1368152" cy="461665"/>
          </a:xfrm>
          <a:prstGeom prst="rect">
            <a:avLst/>
          </a:prstGeom>
        </p:spPr>
        <p:txBody>
          <a:bodyPr wrap="square">
            <a:spAutoFit/>
          </a:bodyPr>
          <a:lstStyle/>
          <a:p>
            <a:r>
              <a:rPr lang="de-DE" sz="800" dirty="0" err="1"/>
              <a:t>How</a:t>
            </a:r>
            <a:r>
              <a:rPr lang="de-DE" sz="800" dirty="0"/>
              <a:t> do </a:t>
            </a:r>
            <a:r>
              <a:rPr lang="de-DE" sz="800" dirty="0" err="1"/>
              <a:t>your</a:t>
            </a:r>
            <a:r>
              <a:rPr lang="de-DE" sz="800" dirty="0"/>
              <a:t> </a:t>
            </a:r>
            <a:r>
              <a:rPr lang="de-DE" sz="800" dirty="0" err="1"/>
              <a:t>products</a:t>
            </a:r>
            <a:r>
              <a:rPr lang="de-DE" sz="800" dirty="0"/>
              <a:t> </a:t>
            </a:r>
            <a:r>
              <a:rPr lang="de-DE" sz="800" dirty="0" err="1"/>
              <a:t>and</a:t>
            </a:r>
            <a:r>
              <a:rPr lang="de-DE" sz="800" dirty="0"/>
              <a:t> </a:t>
            </a:r>
            <a:r>
              <a:rPr lang="de-DE" sz="800" dirty="0" err="1"/>
              <a:t>services</a:t>
            </a:r>
            <a:r>
              <a:rPr lang="de-DE" sz="800" dirty="0"/>
              <a:t> </a:t>
            </a:r>
            <a:r>
              <a:rPr lang="de-DE" sz="800" dirty="0" err="1"/>
              <a:t>create</a:t>
            </a:r>
            <a:r>
              <a:rPr lang="de-DE" sz="800" dirty="0"/>
              <a:t> </a:t>
            </a:r>
            <a:r>
              <a:rPr lang="de-DE" sz="800" dirty="0" err="1"/>
              <a:t>customer</a:t>
            </a:r>
            <a:r>
              <a:rPr lang="de-DE" sz="800" dirty="0"/>
              <a:t> </a:t>
            </a:r>
            <a:r>
              <a:rPr lang="de-DE" sz="800" dirty="0" err="1"/>
              <a:t>gains</a:t>
            </a:r>
            <a:r>
              <a:rPr lang="de-DE" sz="800" dirty="0"/>
              <a:t>?</a:t>
            </a:r>
          </a:p>
        </p:txBody>
      </p:sp>
      <p:pic>
        <p:nvPicPr>
          <p:cNvPr id="3" name="Bild 2" descr="schnit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8044" y="1633116"/>
            <a:ext cx="3919311" cy="3915618"/>
          </a:xfrm>
          <a:prstGeom prst="rect">
            <a:avLst/>
          </a:prstGeom>
        </p:spPr>
      </p:pic>
      <p:sp>
        <p:nvSpPr>
          <p:cNvPr id="12" name="Rechteck 11"/>
          <p:cNvSpPr/>
          <p:nvPr/>
        </p:nvSpPr>
        <p:spPr bwMode="auto">
          <a:xfrm>
            <a:off x="3347864" y="2600908"/>
            <a:ext cx="792088" cy="180020"/>
          </a:xfrm>
          <a:prstGeom prst="rect">
            <a:avLst/>
          </a:prstGeom>
          <a:solidFill>
            <a:schemeClr val="bg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000" dirty="0" err="1" smtClean="0">
                <a:solidFill>
                  <a:srgbClr val="009EE0"/>
                </a:solidFill>
              </a:rPr>
              <a:t>Gain</a:t>
            </a:r>
            <a:r>
              <a:rPr lang="de-DE" sz="1000" dirty="0" smtClean="0">
                <a:solidFill>
                  <a:srgbClr val="009EE0"/>
                </a:solidFill>
              </a:rPr>
              <a:t> </a:t>
            </a:r>
            <a:r>
              <a:rPr lang="de-DE" sz="1000" dirty="0" err="1" smtClean="0">
                <a:solidFill>
                  <a:srgbClr val="009EE0"/>
                </a:solidFill>
              </a:rPr>
              <a:t>Creators</a:t>
            </a:r>
            <a:endParaRPr lang="de-DE" sz="1000" dirty="0">
              <a:solidFill>
                <a:srgbClr val="009EE0"/>
              </a:solidFill>
            </a:endParaRPr>
          </a:p>
        </p:txBody>
      </p:sp>
      <p:sp>
        <p:nvSpPr>
          <p:cNvPr id="13" name="Rechteck 12"/>
          <p:cNvSpPr/>
          <p:nvPr/>
        </p:nvSpPr>
        <p:spPr>
          <a:xfrm>
            <a:off x="3167844" y="3717032"/>
            <a:ext cx="1011465" cy="246221"/>
          </a:xfrm>
          <a:prstGeom prst="rect">
            <a:avLst/>
          </a:prstGeom>
          <a:solidFill>
            <a:srgbClr val="FFFFFF"/>
          </a:solidFill>
        </p:spPr>
        <p:txBody>
          <a:bodyPr wrap="none">
            <a:spAutoFit/>
          </a:bodyPr>
          <a:lstStyle/>
          <a:p>
            <a:pPr algn="ctr"/>
            <a:r>
              <a:rPr lang="de-DE" sz="1000" dirty="0" err="1" smtClean="0">
                <a:solidFill>
                  <a:srgbClr val="009EE0"/>
                </a:solidFill>
              </a:rPr>
              <a:t>Pain</a:t>
            </a:r>
            <a:r>
              <a:rPr lang="de-DE" sz="1000" dirty="0" smtClean="0">
                <a:solidFill>
                  <a:srgbClr val="009EE0"/>
                </a:solidFill>
              </a:rPr>
              <a:t> </a:t>
            </a:r>
            <a:r>
              <a:rPr lang="de-DE" sz="1000" dirty="0" err="1" smtClean="0">
                <a:solidFill>
                  <a:srgbClr val="009EE0"/>
                </a:solidFill>
              </a:rPr>
              <a:t>Relievers</a:t>
            </a:r>
            <a:endParaRPr lang="de-DE" sz="1000" dirty="0">
              <a:solidFill>
                <a:srgbClr val="009EE0"/>
              </a:solidFill>
            </a:endParaRPr>
          </a:p>
        </p:txBody>
      </p:sp>
      <p:sp>
        <p:nvSpPr>
          <p:cNvPr id="29" name="Rechteck 28"/>
          <p:cNvSpPr/>
          <p:nvPr/>
        </p:nvSpPr>
        <p:spPr>
          <a:xfrm>
            <a:off x="899592" y="2852936"/>
            <a:ext cx="900100" cy="246221"/>
          </a:xfrm>
          <a:prstGeom prst="rect">
            <a:avLst/>
          </a:prstGeom>
          <a:solidFill>
            <a:srgbClr val="FFFFFF"/>
          </a:solidFill>
        </p:spPr>
        <p:txBody>
          <a:bodyPr wrap="square">
            <a:spAutoFit/>
          </a:bodyPr>
          <a:lstStyle/>
          <a:p>
            <a:r>
              <a:rPr lang="de-DE" sz="1000" dirty="0" smtClean="0">
                <a:solidFill>
                  <a:srgbClr val="009EE0"/>
                </a:solidFill>
              </a:rPr>
              <a:t>Products</a:t>
            </a:r>
            <a:endParaRPr lang="de-DE" sz="1000" dirty="0">
              <a:solidFill>
                <a:srgbClr val="009EE0"/>
              </a:solidFill>
            </a:endParaRPr>
          </a:p>
        </p:txBody>
      </p:sp>
      <p:sp>
        <p:nvSpPr>
          <p:cNvPr id="15" name="Rechteck 14"/>
          <p:cNvSpPr/>
          <p:nvPr/>
        </p:nvSpPr>
        <p:spPr bwMode="auto">
          <a:xfrm>
            <a:off x="7632340" y="3068960"/>
            <a:ext cx="1116124" cy="1152128"/>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defTabSz="914217" fontAlgn="auto">
              <a:spcBef>
                <a:spcPts val="0"/>
              </a:spcBef>
              <a:spcAft>
                <a:spcPts val="0"/>
              </a:spcAft>
              <a:defRPr/>
            </a:pPr>
            <a:endParaRPr lang="de-DE" sz="900" dirty="0">
              <a:solidFill>
                <a:schemeClr val="tx1"/>
              </a:solidFill>
              <a:cs typeface="Arial"/>
            </a:endParaRPr>
          </a:p>
        </p:txBody>
      </p:sp>
      <p:sp>
        <p:nvSpPr>
          <p:cNvPr id="19" name="Rechteck 18"/>
          <p:cNvSpPr/>
          <p:nvPr/>
        </p:nvSpPr>
        <p:spPr bwMode="auto">
          <a:xfrm>
            <a:off x="7776356" y="4293096"/>
            <a:ext cx="864096" cy="1440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0" name="Rechteck 19"/>
          <p:cNvSpPr/>
          <p:nvPr/>
        </p:nvSpPr>
        <p:spPr bwMode="auto">
          <a:xfrm>
            <a:off x="7632340" y="4149080"/>
            <a:ext cx="936104" cy="1440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1" name="Rechteck 20"/>
          <p:cNvSpPr/>
          <p:nvPr/>
        </p:nvSpPr>
        <p:spPr bwMode="auto">
          <a:xfrm>
            <a:off x="7704348" y="4257092"/>
            <a:ext cx="144016" cy="108012"/>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35" name="Rechteck 34"/>
          <p:cNvSpPr/>
          <p:nvPr/>
        </p:nvSpPr>
        <p:spPr bwMode="auto">
          <a:xfrm>
            <a:off x="7848364" y="4257092"/>
            <a:ext cx="720080" cy="252028"/>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2" name="Rechteck 21"/>
          <p:cNvSpPr/>
          <p:nvPr/>
        </p:nvSpPr>
        <p:spPr bwMode="auto">
          <a:xfrm>
            <a:off x="7920372" y="4401108"/>
            <a:ext cx="468052" cy="180020"/>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3" name="Rechteck 22"/>
          <p:cNvSpPr/>
          <p:nvPr/>
        </p:nvSpPr>
        <p:spPr bwMode="auto">
          <a:xfrm>
            <a:off x="7992380" y="4509120"/>
            <a:ext cx="324036" cy="1440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5" name="Rechteck 24"/>
          <p:cNvSpPr/>
          <p:nvPr/>
        </p:nvSpPr>
        <p:spPr bwMode="auto">
          <a:xfrm>
            <a:off x="6372200" y="1844824"/>
            <a:ext cx="1152128" cy="1116124"/>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7" name="Rechteck 46"/>
          <p:cNvSpPr/>
          <p:nvPr/>
        </p:nvSpPr>
        <p:spPr bwMode="auto">
          <a:xfrm>
            <a:off x="5220072" y="2816932"/>
            <a:ext cx="1224136" cy="648072"/>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8" name="Rechteck 47"/>
          <p:cNvSpPr/>
          <p:nvPr/>
        </p:nvSpPr>
        <p:spPr bwMode="auto">
          <a:xfrm>
            <a:off x="6524600" y="1997224"/>
            <a:ext cx="891716" cy="107173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49" name="Rechteck 48"/>
          <p:cNvSpPr/>
          <p:nvPr/>
        </p:nvSpPr>
        <p:spPr bwMode="auto">
          <a:xfrm>
            <a:off x="6408204" y="4113076"/>
            <a:ext cx="1008112" cy="1296144"/>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0" name="Rechteck 49"/>
          <p:cNvSpPr/>
          <p:nvPr/>
        </p:nvSpPr>
        <p:spPr bwMode="auto">
          <a:xfrm>
            <a:off x="5256076" y="4005064"/>
            <a:ext cx="2052228" cy="540060"/>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27" name="Textfeld 26"/>
          <p:cNvSpPr txBox="1"/>
          <p:nvPr/>
        </p:nvSpPr>
        <p:spPr>
          <a:xfrm>
            <a:off x="5328084" y="2816933"/>
            <a:ext cx="1080120" cy="707886"/>
          </a:xfrm>
          <a:prstGeom prst="rect">
            <a:avLst/>
          </a:prstGeom>
          <a:noFill/>
        </p:spPr>
        <p:txBody>
          <a:bodyPr wrap="square" rtlCol="0">
            <a:spAutoFit/>
          </a:bodyPr>
          <a:lstStyle/>
          <a:p>
            <a:r>
              <a:rPr lang="de-DE" sz="800" dirty="0" err="1">
                <a:latin typeface="Arial"/>
                <a:cs typeface="Arial"/>
              </a:rPr>
              <a:t>Gains</a:t>
            </a:r>
            <a:r>
              <a:rPr lang="de-DE" sz="800" dirty="0">
                <a:latin typeface="Arial"/>
                <a:cs typeface="Arial"/>
              </a:rPr>
              <a:t> </a:t>
            </a:r>
            <a:r>
              <a:rPr lang="de-DE" sz="800" dirty="0" err="1">
                <a:latin typeface="Arial"/>
                <a:cs typeface="Arial"/>
              </a:rPr>
              <a:t>your</a:t>
            </a:r>
            <a:r>
              <a:rPr lang="de-DE" sz="800" dirty="0">
                <a:latin typeface="Arial"/>
                <a:cs typeface="Arial"/>
              </a:rPr>
              <a:t> </a:t>
            </a:r>
            <a:r>
              <a:rPr lang="de-DE" sz="800" dirty="0" err="1">
                <a:latin typeface="Arial"/>
                <a:cs typeface="Arial"/>
              </a:rPr>
              <a:t>customer</a:t>
            </a:r>
            <a:r>
              <a:rPr lang="de-DE" sz="800" dirty="0">
                <a:latin typeface="Arial"/>
                <a:cs typeface="Arial"/>
              </a:rPr>
              <a:t> </a:t>
            </a:r>
            <a:r>
              <a:rPr lang="de-DE" sz="800" dirty="0" err="1">
                <a:latin typeface="Arial"/>
                <a:cs typeface="Arial"/>
              </a:rPr>
              <a:t>expects</a:t>
            </a:r>
            <a:r>
              <a:rPr lang="de-DE" sz="800" dirty="0">
                <a:latin typeface="Arial"/>
                <a:cs typeface="Arial"/>
              </a:rPr>
              <a:t> </a:t>
            </a:r>
            <a:r>
              <a:rPr lang="de-DE" sz="800" dirty="0" err="1">
                <a:latin typeface="Arial"/>
                <a:cs typeface="Arial"/>
              </a:rPr>
              <a:t>or</a:t>
            </a:r>
            <a:r>
              <a:rPr lang="de-DE" sz="800" dirty="0">
                <a:latin typeface="Arial"/>
                <a:cs typeface="Arial"/>
              </a:rPr>
              <a:t> </a:t>
            </a:r>
            <a:r>
              <a:rPr lang="de-DE" sz="800" dirty="0" err="1">
                <a:latin typeface="Arial"/>
                <a:cs typeface="Arial"/>
              </a:rPr>
              <a:t>desires</a:t>
            </a:r>
            <a:r>
              <a:rPr lang="de-DE" sz="800" dirty="0">
                <a:latin typeface="Arial"/>
                <a:cs typeface="Arial"/>
              </a:rPr>
              <a:t> </a:t>
            </a:r>
            <a:r>
              <a:rPr lang="de-DE" sz="800" dirty="0" err="1">
                <a:latin typeface="Arial"/>
                <a:cs typeface="Arial"/>
              </a:rPr>
              <a:t>as</a:t>
            </a:r>
            <a:r>
              <a:rPr lang="de-DE" sz="800" dirty="0">
                <a:latin typeface="Arial"/>
                <a:cs typeface="Arial"/>
              </a:rPr>
              <a:t> an </a:t>
            </a:r>
            <a:r>
              <a:rPr lang="de-DE" sz="800" dirty="0" err="1">
                <a:latin typeface="Arial"/>
                <a:cs typeface="Arial"/>
              </a:rPr>
              <a:t>outcome</a:t>
            </a:r>
            <a:r>
              <a:rPr lang="de-DE" sz="800" dirty="0">
                <a:latin typeface="Arial"/>
                <a:cs typeface="Arial"/>
              </a:rPr>
              <a:t> </a:t>
            </a:r>
            <a:r>
              <a:rPr lang="de-DE" sz="800" dirty="0" err="1">
                <a:latin typeface="Arial"/>
                <a:cs typeface="Arial"/>
              </a:rPr>
              <a:t>of</a:t>
            </a:r>
            <a:r>
              <a:rPr lang="de-DE" sz="800" dirty="0">
                <a:latin typeface="Arial"/>
                <a:cs typeface="Arial"/>
              </a:rPr>
              <a:t> </a:t>
            </a:r>
            <a:r>
              <a:rPr lang="de-DE" sz="800" dirty="0" err="1">
                <a:latin typeface="Arial"/>
                <a:cs typeface="Arial"/>
              </a:rPr>
              <a:t>that</a:t>
            </a:r>
            <a:r>
              <a:rPr lang="de-DE" sz="800" dirty="0">
                <a:latin typeface="Arial"/>
                <a:cs typeface="Arial"/>
              </a:rPr>
              <a:t> </a:t>
            </a:r>
            <a:r>
              <a:rPr lang="de-DE" sz="800" dirty="0" err="1">
                <a:latin typeface="Arial"/>
                <a:cs typeface="Arial"/>
              </a:rPr>
              <a:t>job</a:t>
            </a:r>
            <a:r>
              <a:rPr lang="de-DE" sz="800" dirty="0">
                <a:latin typeface="Arial"/>
                <a:cs typeface="Arial"/>
              </a:rPr>
              <a:t>.</a:t>
            </a:r>
            <a:endParaRPr lang="de-DE" sz="800" dirty="0">
              <a:solidFill>
                <a:srgbClr val="009EE0"/>
              </a:solidFill>
              <a:latin typeface="Arial"/>
              <a:cs typeface="Arial"/>
            </a:endParaRPr>
          </a:p>
          <a:p>
            <a:endParaRPr lang="de-DE" sz="800" dirty="0"/>
          </a:p>
        </p:txBody>
      </p:sp>
      <p:sp>
        <p:nvSpPr>
          <p:cNvPr id="28" name="Textfeld 27"/>
          <p:cNvSpPr txBox="1"/>
          <p:nvPr/>
        </p:nvSpPr>
        <p:spPr>
          <a:xfrm>
            <a:off x="7560332" y="3068960"/>
            <a:ext cx="1152128" cy="477054"/>
          </a:xfrm>
          <a:prstGeom prst="rect">
            <a:avLst/>
          </a:prstGeom>
          <a:noFill/>
        </p:spPr>
        <p:txBody>
          <a:bodyPr wrap="square" rtlCol="0">
            <a:spAutoFit/>
          </a:bodyPr>
          <a:lstStyle/>
          <a:p>
            <a:r>
              <a:rPr lang="de-DE" sz="800" dirty="0">
                <a:cs typeface="Arial"/>
              </a:rPr>
              <a:t>Jobs </a:t>
            </a:r>
            <a:r>
              <a:rPr lang="de-DE" sz="800" dirty="0" err="1">
                <a:cs typeface="Arial"/>
              </a:rPr>
              <a:t>your</a:t>
            </a:r>
            <a:r>
              <a:rPr lang="de-DE" sz="800" dirty="0">
                <a:cs typeface="Arial"/>
              </a:rPr>
              <a:t> </a:t>
            </a:r>
            <a:r>
              <a:rPr lang="de-DE" sz="800" dirty="0" err="1">
                <a:cs typeface="Arial"/>
              </a:rPr>
              <a:t>customers</a:t>
            </a:r>
            <a:r>
              <a:rPr lang="de-DE" sz="800" dirty="0">
                <a:cs typeface="Arial"/>
              </a:rPr>
              <a:t> </a:t>
            </a:r>
            <a:r>
              <a:rPr lang="de-DE" sz="800" dirty="0" err="1">
                <a:cs typeface="Arial"/>
              </a:rPr>
              <a:t>trying</a:t>
            </a:r>
            <a:r>
              <a:rPr lang="de-DE" sz="800" dirty="0">
                <a:cs typeface="Arial"/>
              </a:rPr>
              <a:t> </a:t>
            </a:r>
            <a:r>
              <a:rPr lang="de-DE" sz="800" dirty="0" err="1">
                <a:cs typeface="Arial"/>
              </a:rPr>
              <a:t>to</a:t>
            </a:r>
            <a:r>
              <a:rPr lang="de-DE" sz="800" dirty="0">
                <a:cs typeface="Arial"/>
              </a:rPr>
              <a:t> </a:t>
            </a:r>
            <a:r>
              <a:rPr lang="de-DE" sz="800" dirty="0" err="1">
                <a:cs typeface="Arial"/>
              </a:rPr>
              <a:t>get</a:t>
            </a:r>
            <a:r>
              <a:rPr lang="de-DE" sz="800" dirty="0">
                <a:cs typeface="Arial"/>
              </a:rPr>
              <a:t> </a:t>
            </a:r>
            <a:r>
              <a:rPr lang="de-DE" sz="800" dirty="0" err="1">
                <a:cs typeface="Arial"/>
              </a:rPr>
              <a:t>done</a:t>
            </a:r>
            <a:r>
              <a:rPr lang="de-DE" sz="800" dirty="0">
                <a:cs typeface="Arial"/>
              </a:rPr>
              <a:t>.</a:t>
            </a:r>
          </a:p>
          <a:p>
            <a:endParaRPr lang="de-DE" sz="900" dirty="0"/>
          </a:p>
        </p:txBody>
      </p:sp>
      <p:sp>
        <p:nvSpPr>
          <p:cNvPr id="30" name="Textfeld 29"/>
          <p:cNvSpPr txBox="1"/>
          <p:nvPr/>
        </p:nvSpPr>
        <p:spPr>
          <a:xfrm>
            <a:off x="5256076" y="3969060"/>
            <a:ext cx="1800200" cy="461665"/>
          </a:xfrm>
          <a:prstGeom prst="rect">
            <a:avLst/>
          </a:prstGeom>
          <a:noFill/>
        </p:spPr>
        <p:txBody>
          <a:bodyPr wrap="square" rtlCol="0">
            <a:spAutoFit/>
          </a:bodyPr>
          <a:lstStyle/>
          <a:p>
            <a:r>
              <a:rPr lang="de-DE" sz="800" dirty="0" err="1">
                <a:latin typeface="Arial"/>
                <a:cs typeface="Arial"/>
              </a:rPr>
              <a:t>Pains</a:t>
            </a:r>
            <a:r>
              <a:rPr lang="de-DE" sz="800" dirty="0">
                <a:latin typeface="Arial"/>
                <a:cs typeface="Arial"/>
              </a:rPr>
              <a:t> </a:t>
            </a:r>
            <a:r>
              <a:rPr lang="de-DE" sz="800" dirty="0" err="1">
                <a:latin typeface="Arial"/>
                <a:cs typeface="Arial"/>
              </a:rPr>
              <a:t>your</a:t>
            </a:r>
            <a:r>
              <a:rPr lang="de-DE" sz="800" dirty="0">
                <a:latin typeface="Arial"/>
                <a:cs typeface="Arial"/>
              </a:rPr>
              <a:t> </a:t>
            </a:r>
            <a:r>
              <a:rPr lang="de-DE" sz="800" dirty="0" err="1">
                <a:latin typeface="Arial"/>
                <a:cs typeface="Arial"/>
              </a:rPr>
              <a:t>customers</a:t>
            </a:r>
            <a:r>
              <a:rPr lang="de-DE" sz="800" dirty="0">
                <a:latin typeface="Arial"/>
                <a:cs typeface="Arial"/>
              </a:rPr>
              <a:t> </a:t>
            </a:r>
            <a:r>
              <a:rPr lang="de-DE" sz="800" dirty="0" err="1">
                <a:latin typeface="Arial"/>
                <a:cs typeface="Arial"/>
              </a:rPr>
              <a:t>might</a:t>
            </a:r>
            <a:r>
              <a:rPr lang="de-DE" sz="800" dirty="0">
                <a:latin typeface="Arial"/>
                <a:cs typeface="Arial"/>
              </a:rPr>
              <a:t> </a:t>
            </a:r>
            <a:r>
              <a:rPr lang="de-DE" sz="800" dirty="0" err="1">
                <a:latin typeface="Arial"/>
                <a:cs typeface="Arial"/>
              </a:rPr>
              <a:t>have</a:t>
            </a:r>
            <a:r>
              <a:rPr lang="de-DE" sz="800" dirty="0">
                <a:latin typeface="Arial"/>
                <a:cs typeface="Arial"/>
              </a:rPr>
              <a:t> </a:t>
            </a:r>
            <a:r>
              <a:rPr lang="de-DE" sz="800" dirty="0" err="1">
                <a:latin typeface="Arial"/>
                <a:cs typeface="Arial"/>
              </a:rPr>
              <a:t>or</a:t>
            </a:r>
            <a:r>
              <a:rPr lang="de-DE" sz="800" dirty="0">
                <a:latin typeface="Arial"/>
                <a:cs typeface="Arial"/>
              </a:rPr>
              <a:t> </a:t>
            </a:r>
            <a:r>
              <a:rPr lang="de-DE" sz="800" dirty="0" err="1">
                <a:latin typeface="Arial"/>
                <a:cs typeface="Arial"/>
              </a:rPr>
              <a:t>might</a:t>
            </a:r>
            <a:r>
              <a:rPr lang="de-DE" sz="800" dirty="0">
                <a:latin typeface="Arial"/>
                <a:cs typeface="Arial"/>
              </a:rPr>
              <a:t> </a:t>
            </a:r>
            <a:r>
              <a:rPr lang="de-DE" sz="800" dirty="0" err="1">
                <a:latin typeface="Arial"/>
                <a:cs typeface="Arial"/>
              </a:rPr>
              <a:t>fear</a:t>
            </a:r>
            <a:r>
              <a:rPr lang="de-DE" sz="800" dirty="0">
                <a:latin typeface="Arial"/>
                <a:cs typeface="Arial"/>
              </a:rPr>
              <a:t> </a:t>
            </a:r>
            <a:r>
              <a:rPr lang="de-DE" sz="800" dirty="0" err="1">
                <a:latin typeface="Arial"/>
                <a:cs typeface="Arial"/>
              </a:rPr>
              <a:t>related</a:t>
            </a:r>
            <a:r>
              <a:rPr lang="de-DE" sz="800" dirty="0">
                <a:latin typeface="Arial"/>
                <a:cs typeface="Arial"/>
              </a:rPr>
              <a:t> </a:t>
            </a:r>
            <a:r>
              <a:rPr lang="de-DE" sz="800" dirty="0" err="1">
                <a:latin typeface="Arial"/>
                <a:cs typeface="Arial"/>
              </a:rPr>
              <a:t>to</a:t>
            </a:r>
            <a:r>
              <a:rPr lang="de-DE" sz="800" dirty="0">
                <a:latin typeface="Arial"/>
                <a:cs typeface="Arial"/>
              </a:rPr>
              <a:t> </a:t>
            </a:r>
            <a:r>
              <a:rPr lang="de-DE" sz="800" dirty="0" err="1">
                <a:latin typeface="Arial"/>
                <a:cs typeface="Arial"/>
              </a:rPr>
              <a:t>those</a:t>
            </a:r>
            <a:r>
              <a:rPr lang="de-DE" sz="800" dirty="0">
                <a:latin typeface="Arial"/>
                <a:cs typeface="Arial"/>
              </a:rPr>
              <a:t> </a:t>
            </a:r>
            <a:r>
              <a:rPr lang="de-DE" sz="800" dirty="0" err="1">
                <a:latin typeface="Arial"/>
                <a:cs typeface="Arial"/>
              </a:rPr>
              <a:t>jobs</a:t>
            </a:r>
            <a:r>
              <a:rPr lang="de-DE" sz="800" dirty="0">
                <a:latin typeface="Arial"/>
                <a:cs typeface="Arial"/>
              </a:rPr>
              <a:t>.</a:t>
            </a:r>
            <a:endParaRPr lang="de-DE" sz="800" dirty="0">
              <a:solidFill>
                <a:srgbClr val="009EE0"/>
              </a:solidFill>
              <a:latin typeface="Arial"/>
              <a:cs typeface="Arial"/>
            </a:endParaRPr>
          </a:p>
          <a:p>
            <a:endParaRPr lang="de-DE" sz="800" dirty="0"/>
          </a:p>
        </p:txBody>
      </p:sp>
      <p:sp>
        <p:nvSpPr>
          <p:cNvPr id="31" name="Textfeld 30"/>
          <p:cNvSpPr txBox="1"/>
          <p:nvPr/>
        </p:nvSpPr>
        <p:spPr>
          <a:xfrm>
            <a:off x="6084168" y="4329100"/>
            <a:ext cx="1584176" cy="830997"/>
          </a:xfrm>
          <a:prstGeom prst="rect">
            <a:avLst/>
          </a:prstGeom>
          <a:noFill/>
        </p:spPr>
        <p:txBody>
          <a:bodyPr wrap="square" rtlCol="0">
            <a:spAutoFit/>
          </a:bodyPr>
          <a:lstStyle/>
          <a:p>
            <a:pPr marL="171450" indent="-171450">
              <a:buFont typeface="Arial"/>
              <a:buChar char="•"/>
            </a:pPr>
            <a:r>
              <a:rPr lang="de-DE" sz="800" dirty="0" smtClean="0"/>
              <a:t>What </a:t>
            </a:r>
            <a:r>
              <a:rPr lang="de-DE" sz="800" dirty="0" err="1" smtClean="0"/>
              <a:t>are</a:t>
            </a:r>
            <a:r>
              <a:rPr lang="de-DE" sz="800" dirty="0" smtClean="0"/>
              <a:t> </a:t>
            </a:r>
            <a:r>
              <a:rPr lang="de-DE" sz="800" dirty="0" err="1" smtClean="0"/>
              <a:t>the</a:t>
            </a:r>
            <a:r>
              <a:rPr lang="de-DE" sz="800" dirty="0" smtClean="0"/>
              <a:t> </a:t>
            </a:r>
            <a:r>
              <a:rPr lang="de-DE" sz="800" dirty="0" err="1" smtClean="0"/>
              <a:t>main</a:t>
            </a:r>
            <a:r>
              <a:rPr lang="de-DE" sz="800" dirty="0" smtClean="0"/>
              <a:t> </a:t>
            </a:r>
            <a:r>
              <a:rPr lang="de-DE" sz="800" dirty="0" err="1" smtClean="0"/>
              <a:t>difficulties</a:t>
            </a:r>
            <a:r>
              <a:rPr lang="de-DE" sz="800" dirty="0" smtClean="0"/>
              <a:t>?</a:t>
            </a:r>
          </a:p>
          <a:p>
            <a:pPr marL="171450" indent="-171450">
              <a:buFont typeface="Arial"/>
              <a:buChar char="•"/>
            </a:pPr>
            <a:r>
              <a:rPr lang="de-DE" sz="800" dirty="0" smtClean="0"/>
              <a:t>What </a:t>
            </a:r>
            <a:r>
              <a:rPr lang="de-DE" sz="800" dirty="0" err="1" smtClean="0"/>
              <a:t>makesthe</a:t>
            </a:r>
            <a:r>
              <a:rPr lang="de-DE" sz="800" dirty="0" smtClean="0"/>
              <a:t> </a:t>
            </a:r>
            <a:r>
              <a:rPr lang="de-DE" sz="800" dirty="0" err="1" smtClean="0"/>
              <a:t>customer</a:t>
            </a:r>
            <a:r>
              <a:rPr lang="de-DE" sz="800" dirty="0" smtClean="0"/>
              <a:t> </a:t>
            </a:r>
            <a:r>
              <a:rPr lang="de-DE" sz="800" dirty="0" err="1" smtClean="0"/>
              <a:t>feel</a:t>
            </a:r>
            <a:r>
              <a:rPr lang="de-DE" sz="800" dirty="0" smtClean="0"/>
              <a:t> </a:t>
            </a:r>
            <a:r>
              <a:rPr lang="de-DE" sz="800" dirty="0" err="1" smtClean="0"/>
              <a:t>bad</a:t>
            </a:r>
            <a:r>
              <a:rPr lang="de-DE" sz="800" dirty="0" smtClean="0"/>
              <a:t>?</a:t>
            </a:r>
          </a:p>
          <a:p>
            <a:pPr marL="171450" indent="-171450">
              <a:buFont typeface="Arial"/>
              <a:buChar char="•"/>
            </a:pPr>
            <a:r>
              <a:rPr lang="de-DE" sz="800" dirty="0" err="1" smtClean="0"/>
              <a:t>Whats</a:t>
            </a:r>
            <a:r>
              <a:rPr lang="de-DE" sz="800" dirty="0" smtClean="0"/>
              <a:t> </a:t>
            </a:r>
            <a:r>
              <a:rPr lang="de-DE" sz="800" dirty="0" err="1" smtClean="0"/>
              <a:t>common</a:t>
            </a:r>
            <a:r>
              <a:rPr lang="de-DE" sz="800" dirty="0" smtClean="0"/>
              <a:t> </a:t>
            </a:r>
            <a:r>
              <a:rPr lang="de-DE" sz="800" dirty="0" err="1" smtClean="0"/>
              <a:t>mistakes</a:t>
            </a:r>
            <a:r>
              <a:rPr lang="de-DE" sz="800" dirty="0" smtClean="0"/>
              <a:t> </a:t>
            </a:r>
            <a:r>
              <a:rPr lang="de-DE" sz="800" dirty="0" err="1" smtClean="0"/>
              <a:t>does</a:t>
            </a:r>
            <a:r>
              <a:rPr lang="de-DE" sz="800" dirty="0" smtClean="0"/>
              <a:t> </a:t>
            </a:r>
            <a:r>
              <a:rPr lang="de-DE" sz="800" dirty="0" err="1" smtClean="0"/>
              <a:t>the</a:t>
            </a:r>
            <a:r>
              <a:rPr lang="de-DE" sz="800" dirty="0" smtClean="0"/>
              <a:t> </a:t>
            </a:r>
            <a:r>
              <a:rPr lang="de-DE" sz="800" dirty="0" err="1" smtClean="0"/>
              <a:t>customer</a:t>
            </a:r>
            <a:r>
              <a:rPr lang="de-DE" sz="800" dirty="0" smtClean="0"/>
              <a:t> </a:t>
            </a:r>
            <a:r>
              <a:rPr lang="de-DE" sz="800" dirty="0" err="1" smtClean="0"/>
              <a:t>make</a:t>
            </a:r>
            <a:r>
              <a:rPr lang="de-DE" sz="800" dirty="0" smtClean="0"/>
              <a:t>?</a:t>
            </a:r>
            <a:endParaRPr lang="de-DE" sz="800" dirty="0"/>
          </a:p>
        </p:txBody>
      </p:sp>
      <p:sp>
        <p:nvSpPr>
          <p:cNvPr id="32" name="Textfeld 31"/>
          <p:cNvSpPr txBox="1"/>
          <p:nvPr/>
        </p:nvSpPr>
        <p:spPr>
          <a:xfrm>
            <a:off x="7668344" y="3392996"/>
            <a:ext cx="1044116" cy="1323439"/>
          </a:xfrm>
          <a:prstGeom prst="rect">
            <a:avLst/>
          </a:prstGeom>
          <a:noFill/>
        </p:spPr>
        <p:txBody>
          <a:bodyPr wrap="square" rtlCol="0">
            <a:spAutoFit/>
          </a:bodyPr>
          <a:lstStyle/>
          <a:p>
            <a:pPr marL="171450" indent="-171450">
              <a:buFont typeface="Arial"/>
              <a:buChar char="•"/>
            </a:pPr>
            <a:r>
              <a:rPr lang="de-DE" sz="800" dirty="0" smtClean="0"/>
              <a:t>What </a:t>
            </a:r>
            <a:r>
              <a:rPr lang="de-DE" sz="800" dirty="0" err="1" smtClean="0"/>
              <a:t>functional</a:t>
            </a:r>
            <a:r>
              <a:rPr lang="de-DE" sz="800" dirty="0" smtClean="0"/>
              <a:t>, emotional </a:t>
            </a:r>
            <a:r>
              <a:rPr lang="de-DE" sz="800" dirty="0" err="1" smtClean="0"/>
              <a:t>and</a:t>
            </a:r>
            <a:r>
              <a:rPr lang="de-DE" sz="800" dirty="0" smtClean="0"/>
              <a:t> </a:t>
            </a:r>
            <a:r>
              <a:rPr lang="de-DE" sz="800" dirty="0" err="1" smtClean="0"/>
              <a:t>social</a:t>
            </a:r>
            <a:r>
              <a:rPr lang="de-DE" sz="800" dirty="0" smtClean="0"/>
              <a:t> </a:t>
            </a:r>
            <a:r>
              <a:rPr lang="de-DE" sz="800" dirty="0" err="1" smtClean="0"/>
              <a:t>jobs</a:t>
            </a:r>
            <a:r>
              <a:rPr lang="de-DE" sz="800" dirty="0" smtClean="0"/>
              <a:t> </a:t>
            </a:r>
            <a:r>
              <a:rPr lang="de-DE" sz="800" dirty="0" err="1" smtClean="0"/>
              <a:t>is</a:t>
            </a:r>
            <a:r>
              <a:rPr lang="de-DE" sz="800" dirty="0" smtClean="0"/>
              <a:t> </a:t>
            </a:r>
            <a:r>
              <a:rPr lang="de-DE" sz="800" dirty="0" err="1" smtClean="0"/>
              <a:t>the</a:t>
            </a:r>
            <a:r>
              <a:rPr lang="de-DE" sz="800" dirty="0" smtClean="0"/>
              <a:t> </a:t>
            </a:r>
            <a:r>
              <a:rPr lang="de-DE" sz="800" dirty="0" err="1" smtClean="0"/>
              <a:t>product</a:t>
            </a:r>
            <a:r>
              <a:rPr lang="de-DE" sz="800" dirty="0" smtClean="0"/>
              <a:t> </a:t>
            </a:r>
            <a:r>
              <a:rPr lang="de-DE" sz="800" dirty="0" err="1" smtClean="0"/>
              <a:t>helping</a:t>
            </a:r>
            <a:r>
              <a:rPr lang="de-DE" sz="800" dirty="0" smtClean="0"/>
              <a:t> </a:t>
            </a:r>
            <a:r>
              <a:rPr lang="de-DE" sz="800" dirty="0" err="1" smtClean="0"/>
              <a:t>the</a:t>
            </a:r>
            <a:r>
              <a:rPr lang="de-DE" sz="800" dirty="0" smtClean="0"/>
              <a:t> </a:t>
            </a:r>
            <a:r>
              <a:rPr lang="de-DE" sz="800" dirty="0" err="1" smtClean="0"/>
              <a:t>customer</a:t>
            </a:r>
            <a:r>
              <a:rPr lang="de-DE" sz="800" dirty="0" smtClean="0"/>
              <a:t> </a:t>
            </a:r>
            <a:r>
              <a:rPr lang="de-DE" sz="800" dirty="0" err="1" smtClean="0"/>
              <a:t>to</a:t>
            </a:r>
            <a:r>
              <a:rPr lang="de-DE" sz="800" dirty="0" smtClean="0"/>
              <a:t> </a:t>
            </a:r>
            <a:r>
              <a:rPr lang="de-DE" sz="800" dirty="0" err="1" smtClean="0"/>
              <a:t>get</a:t>
            </a:r>
            <a:r>
              <a:rPr lang="de-DE" sz="800" dirty="0" smtClean="0"/>
              <a:t> </a:t>
            </a:r>
            <a:r>
              <a:rPr lang="de-DE" sz="800" dirty="0" err="1" smtClean="0"/>
              <a:t>done</a:t>
            </a:r>
            <a:r>
              <a:rPr lang="de-DE" sz="800" dirty="0" smtClean="0"/>
              <a:t>?</a:t>
            </a:r>
          </a:p>
          <a:p>
            <a:pPr marL="171450" indent="-171450">
              <a:buFontTx/>
              <a:buChar char="-"/>
            </a:pPr>
            <a:endParaRPr lang="de-DE" sz="800" dirty="0" smtClean="0"/>
          </a:p>
          <a:p>
            <a:pPr marL="171450" indent="-171450">
              <a:buFontTx/>
              <a:buChar char="-"/>
            </a:pPr>
            <a:endParaRPr lang="de-DE" sz="800" dirty="0"/>
          </a:p>
        </p:txBody>
      </p:sp>
      <p:sp>
        <p:nvSpPr>
          <p:cNvPr id="33" name="Textfeld 32"/>
          <p:cNvSpPr txBox="1"/>
          <p:nvPr/>
        </p:nvSpPr>
        <p:spPr>
          <a:xfrm>
            <a:off x="6264188" y="1844824"/>
            <a:ext cx="1332148" cy="954107"/>
          </a:xfrm>
          <a:prstGeom prst="rect">
            <a:avLst/>
          </a:prstGeom>
          <a:noFill/>
        </p:spPr>
        <p:txBody>
          <a:bodyPr wrap="square" rtlCol="0">
            <a:spAutoFit/>
          </a:bodyPr>
          <a:lstStyle/>
          <a:p>
            <a:pPr marL="171450" indent="-171450">
              <a:buFont typeface="Arial"/>
              <a:buChar char="•"/>
            </a:pPr>
            <a:r>
              <a:rPr lang="de-DE" sz="800" dirty="0" smtClean="0"/>
              <a:t>What </a:t>
            </a:r>
            <a:r>
              <a:rPr lang="de-DE" sz="800" dirty="0" err="1" smtClean="0"/>
              <a:t>are</a:t>
            </a:r>
            <a:r>
              <a:rPr lang="de-DE" sz="800" dirty="0" smtClean="0"/>
              <a:t> </a:t>
            </a:r>
            <a:r>
              <a:rPr lang="de-DE" sz="800" dirty="0" err="1" smtClean="0"/>
              <a:t>customers</a:t>
            </a:r>
            <a:r>
              <a:rPr lang="de-DE" sz="800" dirty="0" smtClean="0"/>
              <a:t> </a:t>
            </a:r>
            <a:r>
              <a:rPr lang="de-DE" sz="800" dirty="0" err="1" smtClean="0"/>
              <a:t>looking</a:t>
            </a:r>
            <a:r>
              <a:rPr lang="de-DE" sz="800" dirty="0" smtClean="0"/>
              <a:t> </a:t>
            </a:r>
            <a:r>
              <a:rPr lang="de-DE" sz="800" dirty="0" err="1" smtClean="0"/>
              <a:t>for</a:t>
            </a:r>
            <a:r>
              <a:rPr lang="de-DE" sz="800" dirty="0" smtClean="0"/>
              <a:t>?</a:t>
            </a:r>
          </a:p>
          <a:p>
            <a:pPr marL="171450" indent="-171450">
              <a:buFont typeface="Arial"/>
              <a:buChar char="•"/>
            </a:pPr>
            <a:r>
              <a:rPr lang="de-DE" sz="800" dirty="0" smtClean="0"/>
              <a:t>What </a:t>
            </a:r>
            <a:r>
              <a:rPr lang="de-DE" sz="800" dirty="0" err="1" smtClean="0"/>
              <a:t>makes</a:t>
            </a:r>
            <a:r>
              <a:rPr lang="de-DE" sz="800" dirty="0" smtClean="0"/>
              <a:t> </a:t>
            </a:r>
            <a:r>
              <a:rPr lang="de-DE" sz="800" dirty="0" err="1" smtClean="0"/>
              <a:t>customers</a:t>
            </a:r>
            <a:r>
              <a:rPr lang="de-DE" sz="800" dirty="0" smtClean="0"/>
              <a:t> happy?</a:t>
            </a:r>
          </a:p>
          <a:p>
            <a:pPr marL="171450" indent="-171450">
              <a:buFont typeface="Arial"/>
              <a:buChar char="•"/>
            </a:pPr>
            <a:r>
              <a:rPr lang="de-DE" sz="800" dirty="0" err="1" smtClean="0"/>
              <a:t>How</a:t>
            </a:r>
            <a:r>
              <a:rPr lang="de-DE" sz="800" dirty="0" smtClean="0"/>
              <a:t> </a:t>
            </a:r>
            <a:r>
              <a:rPr lang="de-DE" sz="800" dirty="0" err="1" smtClean="0"/>
              <a:t>does</a:t>
            </a:r>
            <a:r>
              <a:rPr lang="de-DE" sz="800" dirty="0" smtClean="0"/>
              <a:t> a </a:t>
            </a:r>
            <a:r>
              <a:rPr lang="de-DE" sz="800" dirty="0" err="1" smtClean="0"/>
              <a:t>customer</a:t>
            </a:r>
            <a:r>
              <a:rPr lang="de-DE" sz="800" dirty="0" smtClean="0"/>
              <a:t> </a:t>
            </a:r>
            <a:r>
              <a:rPr lang="de-DE" sz="800" dirty="0" err="1" smtClean="0"/>
              <a:t>measure</a:t>
            </a:r>
            <a:r>
              <a:rPr lang="de-DE" sz="800" dirty="0" smtClean="0"/>
              <a:t> </a:t>
            </a:r>
            <a:r>
              <a:rPr lang="de-DE" sz="800" dirty="0" err="1" smtClean="0"/>
              <a:t>success</a:t>
            </a:r>
            <a:r>
              <a:rPr lang="de-DE" sz="800" dirty="0" smtClean="0"/>
              <a:t> </a:t>
            </a:r>
            <a:r>
              <a:rPr lang="de-DE" sz="800" dirty="0" err="1" smtClean="0"/>
              <a:t>and</a:t>
            </a:r>
            <a:r>
              <a:rPr lang="de-DE" sz="800" dirty="0" smtClean="0"/>
              <a:t> </a:t>
            </a:r>
            <a:r>
              <a:rPr lang="de-DE" sz="800" dirty="0" err="1" smtClean="0"/>
              <a:t>failure</a:t>
            </a:r>
            <a:r>
              <a:rPr lang="de-DE" sz="800" dirty="0" smtClean="0"/>
              <a:t>?</a:t>
            </a:r>
            <a:endParaRPr lang="de-DE" sz="800" dirty="0"/>
          </a:p>
        </p:txBody>
      </p:sp>
      <p:sp>
        <p:nvSpPr>
          <p:cNvPr id="34" name="Rechteck 33"/>
          <p:cNvSpPr/>
          <p:nvPr/>
        </p:nvSpPr>
        <p:spPr bwMode="auto">
          <a:xfrm>
            <a:off x="7704348" y="4257092"/>
            <a:ext cx="72008" cy="72008"/>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1" name="Rechteck 50"/>
          <p:cNvSpPr/>
          <p:nvPr/>
        </p:nvSpPr>
        <p:spPr bwMode="auto">
          <a:xfrm>
            <a:off x="7956376" y="4545124"/>
            <a:ext cx="45719" cy="45719"/>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2" name="Rechteck 51"/>
          <p:cNvSpPr/>
          <p:nvPr/>
        </p:nvSpPr>
        <p:spPr bwMode="auto">
          <a:xfrm>
            <a:off x="7848364" y="4437112"/>
            <a:ext cx="45719" cy="45719"/>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4" name="Rechteck 53"/>
          <p:cNvSpPr/>
          <p:nvPr/>
        </p:nvSpPr>
        <p:spPr bwMode="auto">
          <a:xfrm>
            <a:off x="5292080" y="2672916"/>
            <a:ext cx="324036" cy="1440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5" name="Rechteck 54"/>
          <p:cNvSpPr/>
          <p:nvPr/>
        </p:nvSpPr>
        <p:spPr bwMode="auto">
          <a:xfrm>
            <a:off x="5256076" y="3789040"/>
            <a:ext cx="324036" cy="1440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6" name="Rechteck 55"/>
          <p:cNvSpPr/>
          <p:nvPr/>
        </p:nvSpPr>
        <p:spPr bwMode="auto">
          <a:xfrm>
            <a:off x="7632340" y="2888940"/>
            <a:ext cx="756084" cy="144016"/>
          </a:xfrm>
          <a:prstGeom prst="rect">
            <a:avLst/>
          </a:prstGeom>
          <a:solidFill>
            <a:srgbClr val="FFFF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
        <p:nvSpPr>
          <p:cNvPr id="53" name="Textfeld 52"/>
          <p:cNvSpPr txBox="1"/>
          <p:nvPr/>
        </p:nvSpPr>
        <p:spPr>
          <a:xfrm>
            <a:off x="5220072" y="2564904"/>
            <a:ext cx="576064" cy="246221"/>
          </a:xfrm>
          <a:prstGeom prst="rect">
            <a:avLst/>
          </a:prstGeom>
          <a:noFill/>
        </p:spPr>
        <p:txBody>
          <a:bodyPr wrap="square" rtlCol="0">
            <a:spAutoFit/>
          </a:bodyPr>
          <a:lstStyle/>
          <a:p>
            <a:r>
              <a:rPr lang="de-DE" sz="1000" dirty="0" err="1" smtClean="0">
                <a:solidFill>
                  <a:schemeClr val="accent1"/>
                </a:solidFill>
              </a:rPr>
              <a:t>Gains</a:t>
            </a:r>
            <a:endParaRPr lang="de-DE" sz="1000" dirty="0">
              <a:solidFill>
                <a:schemeClr val="accent1"/>
              </a:solidFill>
            </a:endParaRPr>
          </a:p>
        </p:txBody>
      </p:sp>
      <p:sp>
        <p:nvSpPr>
          <p:cNvPr id="57" name="Textfeld 56"/>
          <p:cNvSpPr txBox="1"/>
          <p:nvPr/>
        </p:nvSpPr>
        <p:spPr>
          <a:xfrm>
            <a:off x="5184068" y="3717032"/>
            <a:ext cx="576064" cy="246221"/>
          </a:xfrm>
          <a:prstGeom prst="rect">
            <a:avLst/>
          </a:prstGeom>
          <a:noFill/>
        </p:spPr>
        <p:txBody>
          <a:bodyPr wrap="square" rtlCol="0">
            <a:spAutoFit/>
          </a:bodyPr>
          <a:lstStyle/>
          <a:p>
            <a:r>
              <a:rPr lang="de-DE" sz="1000" dirty="0" err="1" smtClean="0">
                <a:solidFill>
                  <a:srgbClr val="009EE0"/>
                </a:solidFill>
              </a:rPr>
              <a:t>Pains</a:t>
            </a:r>
            <a:endParaRPr lang="de-DE" sz="1000" dirty="0">
              <a:solidFill>
                <a:srgbClr val="009EE0"/>
              </a:solidFill>
            </a:endParaRPr>
          </a:p>
        </p:txBody>
      </p:sp>
      <p:sp>
        <p:nvSpPr>
          <p:cNvPr id="58" name="Textfeld 57"/>
          <p:cNvSpPr txBox="1"/>
          <p:nvPr/>
        </p:nvSpPr>
        <p:spPr>
          <a:xfrm>
            <a:off x="7704348" y="2776862"/>
            <a:ext cx="900100" cy="400110"/>
          </a:xfrm>
          <a:prstGeom prst="rect">
            <a:avLst/>
          </a:prstGeom>
          <a:noFill/>
        </p:spPr>
        <p:txBody>
          <a:bodyPr wrap="square" rtlCol="0">
            <a:spAutoFit/>
          </a:bodyPr>
          <a:lstStyle/>
          <a:p>
            <a:r>
              <a:rPr lang="de-DE" sz="1000" dirty="0" smtClean="0">
                <a:solidFill>
                  <a:srgbClr val="009EE0"/>
                </a:solidFill>
              </a:rPr>
              <a:t>Customer Jobs</a:t>
            </a:r>
            <a:endParaRPr lang="de-DE" sz="1000" dirty="0">
              <a:solidFill>
                <a:srgbClr val="009EE0"/>
              </a:solidFill>
            </a:endParaRPr>
          </a:p>
        </p:txBody>
      </p:sp>
      <p:sp>
        <p:nvSpPr>
          <p:cNvPr id="60" name="Textfeld 59"/>
          <p:cNvSpPr txBox="1"/>
          <p:nvPr/>
        </p:nvSpPr>
        <p:spPr>
          <a:xfrm rot="867799">
            <a:off x="7223117" y="974896"/>
            <a:ext cx="1457930" cy="497153"/>
          </a:xfrm>
          <a:prstGeom prst="rect">
            <a:avLst/>
          </a:prstGeom>
          <a:solidFill>
            <a:schemeClr val="accent3"/>
          </a:solidFill>
          <a:ln>
            <a:noFill/>
          </a:ln>
        </p:spPr>
        <p:txBody>
          <a:bodyPr wrap="square" rtlCol="0" anchor="ctr">
            <a:noAutofit/>
          </a:bodyPr>
          <a:lstStyle/>
          <a:p>
            <a:pPr algn="ctr"/>
            <a:r>
              <a:rPr lang="de-DE" sz="1000" dirty="0" smtClean="0">
                <a:solidFill>
                  <a:schemeClr val="bg1"/>
                </a:solidFill>
              </a:rPr>
              <a:t>Backup</a:t>
            </a:r>
            <a:endParaRPr lang="de-DE" sz="1000" dirty="0">
              <a:solidFill>
                <a:schemeClr val="bg1"/>
              </a:solidFill>
            </a:endParaRPr>
          </a:p>
        </p:txBody>
      </p:sp>
      <p:sp>
        <p:nvSpPr>
          <p:cNvPr id="5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spTree>
    <p:extLst>
      <p:ext uri="{BB962C8B-B14F-4D97-AF65-F5344CB8AC3E}">
        <p14:creationId xmlns:p14="http://schemas.microsoft.com/office/powerpoint/2010/main" val="2217976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Studentische Unternehmensberatung delta Karlsruhe GmbH besteht aus mehr als 100 Beratern. Inzwischen können wir auf 18 Jahre </a:t>
            </a:r>
            <a:r>
              <a:rPr lang="de-DE" smtClean="0"/>
              <a:t>Beratungserfahrung zurückblicken</a:t>
            </a:r>
            <a:r>
              <a:rPr lang="de-DE" dirty="0" smtClean="0"/>
              <a:t>.</a:t>
            </a:r>
            <a:endParaRPr lang="de-DE" dirty="0"/>
          </a:p>
        </p:txBody>
      </p:sp>
      <p:sp>
        <p:nvSpPr>
          <p:cNvPr id="4" name="Textplatzhalter 3"/>
          <p:cNvSpPr>
            <a:spLocks noGrp="1"/>
          </p:cNvSpPr>
          <p:nvPr>
            <p:ph type="body" sz="quarter" idx="11"/>
          </p:nvPr>
        </p:nvSpPr>
        <p:spPr/>
        <p:txBody>
          <a:bodyPr/>
          <a:lstStyle/>
          <a:p>
            <a:r>
              <a:rPr lang="de-DE" dirty="0" smtClean="0"/>
              <a:t>delta Karlsruhe GmbH</a:t>
            </a:r>
            <a:endParaRPr lang="de-DE" dirty="0"/>
          </a:p>
        </p:txBody>
      </p:sp>
      <p:pic>
        <p:nvPicPr>
          <p:cNvPr id="14339" name="Picture 3" descr="C:\Users\Lydia\Pictures\delta\Gruppenfotos\_MG_6690 - Kopi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00" y="1692000"/>
            <a:ext cx="4968552" cy="331236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feld 4"/>
          <p:cNvSpPr txBox="1"/>
          <p:nvPr/>
        </p:nvSpPr>
        <p:spPr>
          <a:xfrm>
            <a:off x="5868144" y="1599166"/>
            <a:ext cx="2880569" cy="3939540"/>
          </a:xfrm>
          <a:prstGeom prst="rect">
            <a:avLst/>
          </a:prstGeom>
          <a:noFill/>
        </p:spPr>
        <p:txBody>
          <a:bodyPr wrap="square" rtlCol="0">
            <a:spAutoFit/>
          </a:bodyPr>
          <a:lstStyle/>
          <a:p>
            <a:pPr marL="285750" indent="-285750">
              <a:spcBef>
                <a:spcPts val="1200"/>
              </a:spcBef>
              <a:buClr>
                <a:schemeClr val="accent1"/>
              </a:buClr>
              <a:buFont typeface="Symbol"/>
              <a:buChar char="®"/>
            </a:pPr>
            <a:r>
              <a:rPr lang="de-DE" sz="1400" dirty="0" smtClean="0">
                <a:latin typeface="Arial" panose="020B0604020202020204" pitchFamily="34" charset="0"/>
                <a:cs typeface="Arial" panose="020B0604020202020204" pitchFamily="34" charset="0"/>
                <a:sym typeface="Symbol"/>
              </a:rPr>
              <a:t>Studentische Unternehmensberatung</a:t>
            </a:r>
          </a:p>
          <a:p>
            <a:pPr marL="285750" indent="-285750">
              <a:spcBef>
                <a:spcPts val="1200"/>
              </a:spcBef>
              <a:buClr>
                <a:schemeClr val="accent1"/>
              </a:buClr>
              <a:buFont typeface="Symbol"/>
              <a:buChar char="®"/>
            </a:pPr>
            <a:r>
              <a:rPr lang="de-DE" sz="1400" dirty="0" smtClean="0">
                <a:latin typeface="Arial" panose="020B0604020202020204" pitchFamily="34" charset="0"/>
                <a:cs typeface="Arial" panose="020B0604020202020204" pitchFamily="34" charset="0"/>
                <a:sym typeface="Symbol"/>
              </a:rPr>
              <a:t>Hochschulgruppe </a:t>
            </a:r>
            <a:r>
              <a:rPr lang="de-DE" sz="1400" dirty="0">
                <a:latin typeface="Arial" panose="020B0604020202020204" pitchFamily="34" charset="0"/>
                <a:cs typeface="Arial" panose="020B0604020202020204" pitchFamily="34" charset="0"/>
                <a:sym typeface="Symbol"/>
              </a:rPr>
              <a:t>des </a:t>
            </a:r>
            <a:r>
              <a:rPr lang="de-DE" sz="1400" dirty="0" smtClean="0">
                <a:latin typeface="Arial" panose="020B0604020202020204" pitchFamily="34" charset="0"/>
                <a:cs typeface="Arial" panose="020B0604020202020204" pitchFamily="34" charset="0"/>
                <a:sym typeface="Symbol"/>
              </a:rPr>
              <a:t>Karlsruher Instituts für Technologie (KIT)</a:t>
            </a:r>
          </a:p>
          <a:p>
            <a:pPr marL="285750" indent="-285750">
              <a:spcBef>
                <a:spcPts val="1200"/>
              </a:spcBef>
              <a:buClr>
                <a:schemeClr val="accent1"/>
              </a:buClr>
              <a:buFont typeface="Symbol"/>
              <a:buChar char="®"/>
            </a:pPr>
            <a:r>
              <a:rPr lang="de-DE" sz="1400" dirty="0">
                <a:latin typeface="Arial" panose="020B0604020202020204" pitchFamily="34" charset="0"/>
                <a:cs typeface="Arial" panose="020B0604020202020204" pitchFamily="34" charset="0"/>
                <a:sym typeface="Symbol"/>
              </a:rPr>
              <a:t>18 Jahre Beratungserfahrung und mehr als 200 abgeschlossene Projekte</a:t>
            </a:r>
          </a:p>
          <a:p>
            <a:pPr marL="285750" indent="-285750">
              <a:spcBef>
                <a:spcPts val="1200"/>
              </a:spcBef>
              <a:buClr>
                <a:schemeClr val="accent1"/>
              </a:buClr>
              <a:buFont typeface="Symbol"/>
              <a:buChar char="®"/>
            </a:pPr>
            <a:r>
              <a:rPr lang="de-DE" sz="1400" dirty="0" smtClean="0">
                <a:latin typeface="Arial" panose="020B0604020202020204" pitchFamily="34" charset="0"/>
                <a:cs typeface="Arial" panose="020B0604020202020204" pitchFamily="34" charset="0"/>
                <a:sym typeface="Symbol"/>
              </a:rPr>
              <a:t>Mehr als 100 Berater </a:t>
            </a:r>
            <a:r>
              <a:rPr lang="de-DE" sz="1400" dirty="0">
                <a:latin typeface="Arial" panose="020B0604020202020204" pitchFamily="34" charset="0"/>
                <a:cs typeface="Arial" panose="020B0604020202020204" pitchFamily="34" charset="0"/>
                <a:sym typeface="Symbol"/>
              </a:rPr>
              <a:t>aus unterschiedlichen Fachrichtungen</a:t>
            </a:r>
          </a:p>
          <a:p>
            <a:pPr marL="285750" indent="-285750">
              <a:spcBef>
                <a:spcPts val="1200"/>
              </a:spcBef>
              <a:buClr>
                <a:schemeClr val="accent1"/>
              </a:buClr>
              <a:buFont typeface="Symbol"/>
              <a:buChar char="®"/>
            </a:pPr>
            <a:r>
              <a:rPr lang="de-DE" sz="1400" dirty="0" smtClean="0">
                <a:latin typeface="Arial" panose="020B0604020202020204" pitchFamily="34" charset="0"/>
                <a:cs typeface="Arial" panose="020B0604020202020204" pitchFamily="34" charset="0"/>
                <a:sym typeface="Symbol"/>
              </a:rPr>
              <a:t>Zertifiziert nach DIN EN ISO 9001:2008</a:t>
            </a:r>
          </a:p>
          <a:p>
            <a:pPr>
              <a:spcBef>
                <a:spcPts val="1200"/>
              </a:spcBef>
            </a:pPr>
            <a:endParaRPr lang="de-DE" dirty="0"/>
          </a:p>
        </p:txBody>
      </p:sp>
      <p:grpSp>
        <p:nvGrpSpPr>
          <p:cNvPr id="9" name="Gruppieren 8"/>
          <p:cNvGrpSpPr/>
          <p:nvPr/>
        </p:nvGrpSpPr>
        <p:grpSpPr>
          <a:xfrm>
            <a:off x="756000" y="5436000"/>
            <a:ext cx="7988474" cy="648000"/>
            <a:chOff x="759298" y="5436000"/>
            <a:chExt cx="7988474" cy="648000"/>
          </a:xfrm>
        </p:grpSpPr>
        <p:sp>
          <p:nvSpPr>
            <p:cNvPr id="10" name="Textfeld 9"/>
            <p:cNvSpPr txBox="1"/>
            <p:nvPr/>
          </p:nvSpPr>
          <p:spPr>
            <a:xfrm>
              <a:off x="759600" y="5436000"/>
              <a:ext cx="7988172" cy="648000"/>
            </a:xfrm>
            <a:prstGeom prst="rect">
              <a:avLst/>
            </a:prstGeom>
            <a:solidFill>
              <a:srgbClr val="009E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0" rIns="0" rtlCol="0" anchor="ctr">
              <a:noAutofit/>
            </a:bodyPr>
            <a:lstStyle/>
            <a:p>
              <a:pPr marL="358775">
                <a:buClr>
                  <a:schemeClr val="bg1"/>
                </a:buClr>
              </a:pPr>
              <a:r>
                <a:rPr lang="de-DE" sz="1600" dirty="0"/>
                <a:t>delta bringt Studierende und Unternehmen zusammen und ermöglicht den Brückenschlag zwischen Theorie und Praxis.</a:t>
              </a:r>
              <a:endParaRPr lang="de-DE" sz="1600" dirty="0">
                <a:solidFill>
                  <a:schemeClr val="bg1"/>
                </a:solidFill>
              </a:endParaRPr>
            </a:p>
          </p:txBody>
        </p:sp>
        <p:sp>
          <p:nvSpPr>
            <p:cNvPr id="11" name="Gleichschenkliges Dreieck 10"/>
            <p:cNvSpPr/>
            <p:nvPr/>
          </p:nvSpPr>
          <p:spPr bwMode="auto">
            <a:xfrm rot="5400000">
              <a:off x="569328" y="5635193"/>
              <a:ext cx="628245" cy="248306"/>
            </a:xfrm>
            <a:prstGeom prst="triangle">
              <a:avLst/>
            </a:prstGeom>
            <a:solidFill>
              <a:schemeClr val="bg1"/>
            </a:solidFill>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grpSp>
      <p:sp>
        <p:nvSpPr>
          <p:cNvPr id="12"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dirty="0"/>
              <a:t>Quelle: delta Karlsruhe </a:t>
            </a:r>
            <a:r>
              <a:rPr lang="de-DE" sz="1100" dirty="0" smtClean="0"/>
              <a:t>GmbH</a:t>
            </a:r>
            <a:endParaRPr lang="de-DE" sz="1100" dirty="0"/>
          </a:p>
        </p:txBody>
      </p:sp>
      <p:sp>
        <p:nvSpPr>
          <p:cNvPr id="13" name="Textfeld 12"/>
          <p:cNvSpPr txBox="1"/>
          <p:nvPr/>
        </p:nvSpPr>
        <p:spPr>
          <a:xfrm rot="867799">
            <a:off x="7223117" y="974896"/>
            <a:ext cx="1457930" cy="497153"/>
          </a:xfrm>
          <a:prstGeom prst="rect">
            <a:avLst/>
          </a:prstGeom>
          <a:solidFill>
            <a:schemeClr val="accent3"/>
          </a:solidFill>
          <a:ln>
            <a:noFill/>
          </a:ln>
        </p:spPr>
        <p:txBody>
          <a:bodyPr wrap="square" rtlCol="0" anchor="ctr">
            <a:noAutofit/>
          </a:bodyPr>
          <a:lstStyle/>
          <a:p>
            <a:pPr algn="ctr"/>
            <a:r>
              <a:rPr lang="de-DE" sz="1000" dirty="0" smtClean="0">
                <a:solidFill>
                  <a:schemeClr val="bg1"/>
                </a:solidFill>
              </a:rPr>
              <a:t>Backup</a:t>
            </a:r>
            <a:endParaRPr lang="de-DE" sz="1000" dirty="0">
              <a:solidFill>
                <a:schemeClr val="bg1"/>
              </a:solidFill>
            </a:endParaRPr>
          </a:p>
        </p:txBody>
      </p:sp>
    </p:spTree>
    <p:extLst>
      <p:ext uri="{BB962C8B-B14F-4D97-AF65-F5344CB8AC3E}">
        <p14:creationId xmlns:p14="http://schemas.microsoft.com/office/powerpoint/2010/main" val="3123984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Projektteams von </a:t>
            </a:r>
            <a:r>
              <a:rPr lang="de-DE" dirty="0" err="1"/>
              <a:t>delta</a:t>
            </a:r>
            <a:r>
              <a:rPr lang="de-DE" dirty="0"/>
              <a:t> können auf einen breiten Erfahrungsschatz und ein stark ausgebautes Wissensmanagementsystem </a:t>
            </a:r>
            <a:r>
              <a:rPr lang="de-DE" dirty="0" smtClean="0"/>
              <a:t>zurückgreifen.</a:t>
            </a:r>
            <a:endParaRPr lang="de-DE" dirty="0"/>
          </a:p>
        </p:txBody>
      </p:sp>
      <p:sp>
        <p:nvSpPr>
          <p:cNvPr id="6" name="Rectangle 14"/>
          <p:cNvSpPr>
            <a:spLocks noChangeArrowheads="1"/>
          </p:cNvSpPr>
          <p:nvPr>
            <p:custDataLst>
              <p:tags r:id="rId1"/>
            </p:custDataLst>
          </p:nvPr>
        </p:nvSpPr>
        <p:spPr bwMode="auto">
          <a:xfrm>
            <a:off x="761021" y="2438316"/>
            <a:ext cx="1866735" cy="380990"/>
          </a:xfrm>
          <a:prstGeom prst="rect">
            <a:avLst/>
          </a:prstGeom>
          <a:solidFill>
            <a:srgbClr val="009EE0"/>
          </a:solidFill>
          <a:ln w="6350">
            <a:solidFill>
              <a:srgbClr val="009EE0"/>
            </a:solidFill>
            <a:miter lim="800000"/>
            <a:headEnd/>
            <a:tailEnd/>
          </a:ln>
          <a:effectLst/>
        </p:spPr>
        <p:txBody>
          <a:bodyPr lIns="76190" tIns="76190" rIns="76190" bIns="76190" anchor="ctr"/>
          <a:lstStyle/>
          <a:p>
            <a:pPr marL="189828" indent="-189828" algn="ctr" eaLnBrk="0" hangingPunct="0">
              <a:spcBef>
                <a:spcPts val="106"/>
              </a:spcBef>
              <a:spcAft>
                <a:spcPts val="106"/>
              </a:spcAft>
              <a:buClr>
                <a:schemeClr val="tx1"/>
              </a:buClr>
            </a:pPr>
            <a:r>
              <a:rPr lang="en-GB" sz="1400" dirty="0" err="1">
                <a:solidFill>
                  <a:schemeClr val="bg1"/>
                </a:solidFill>
              </a:rPr>
              <a:t>Ausbildung</a:t>
            </a:r>
            <a:endParaRPr lang="en-GB" sz="1400" dirty="0">
              <a:solidFill>
                <a:schemeClr val="bg1"/>
              </a:solidFill>
            </a:endParaRPr>
          </a:p>
        </p:txBody>
      </p:sp>
      <p:sp>
        <p:nvSpPr>
          <p:cNvPr id="7" name="Rectangle 15"/>
          <p:cNvSpPr>
            <a:spLocks noChangeArrowheads="1"/>
          </p:cNvSpPr>
          <p:nvPr>
            <p:custDataLst>
              <p:tags r:id="rId2"/>
            </p:custDataLst>
          </p:nvPr>
        </p:nvSpPr>
        <p:spPr bwMode="auto">
          <a:xfrm>
            <a:off x="2742958" y="2438316"/>
            <a:ext cx="1866735" cy="380990"/>
          </a:xfrm>
          <a:prstGeom prst="rect">
            <a:avLst/>
          </a:prstGeom>
          <a:solidFill>
            <a:srgbClr val="009EE0"/>
          </a:solidFill>
          <a:ln w="6350">
            <a:solidFill>
              <a:srgbClr val="009EE0"/>
            </a:solidFill>
            <a:miter lim="800000"/>
            <a:headEnd/>
            <a:tailEnd/>
          </a:ln>
          <a:effectLst/>
        </p:spPr>
        <p:txBody>
          <a:bodyPr lIns="76190" tIns="76190" rIns="76190" bIns="76190" anchor="ctr"/>
          <a:lstStyle/>
          <a:p>
            <a:pPr algn="ctr" eaLnBrk="0" hangingPunct="0">
              <a:spcBef>
                <a:spcPts val="106"/>
              </a:spcBef>
              <a:spcAft>
                <a:spcPts val="106"/>
              </a:spcAft>
              <a:buClr>
                <a:schemeClr val="tx1"/>
              </a:buClr>
            </a:pPr>
            <a:r>
              <a:rPr lang="en-AU" sz="1400" dirty="0" err="1">
                <a:solidFill>
                  <a:schemeClr val="bg1"/>
                </a:solidFill>
              </a:rPr>
              <a:t>Beratungserfahrung</a:t>
            </a:r>
            <a:endParaRPr lang="en-AU" sz="1400" dirty="0">
              <a:solidFill>
                <a:schemeClr val="bg1"/>
              </a:solidFill>
            </a:endParaRPr>
          </a:p>
        </p:txBody>
      </p:sp>
      <p:sp>
        <p:nvSpPr>
          <p:cNvPr id="8" name="Rectangle 16"/>
          <p:cNvSpPr>
            <a:spLocks noChangeArrowheads="1"/>
          </p:cNvSpPr>
          <p:nvPr>
            <p:custDataLst>
              <p:tags r:id="rId3"/>
            </p:custDataLst>
          </p:nvPr>
        </p:nvSpPr>
        <p:spPr bwMode="auto">
          <a:xfrm>
            <a:off x="6705008" y="2438316"/>
            <a:ext cx="1866735" cy="380990"/>
          </a:xfrm>
          <a:prstGeom prst="rect">
            <a:avLst/>
          </a:prstGeom>
          <a:solidFill>
            <a:srgbClr val="009EE0"/>
          </a:solidFill>
          <a:ln w="6350">
            <a:solidFill>
              <a:srgbClr val="009EE0"/>
            </a:solidFill>
            <a:miter lim="800000"/>
            <a:headEnd/>
            <a:tailEnd/>
          </a:ln>
          <a:effectLst/>
        </p:spPr>
        <p:txBody>
          <a:bodyPr lIns="76190" tIns="76190" rIns="76190" bIns="76190" anchor="ctr"/>
          <a:lstStyle/>
          <a:p>
            <a:pPr algn="ctr" eaLnBrk="0" hangingPunct="0">
              <a:spcBef>
                <a:spcPts val="106"/>
              </a:spcBef>
              <a:spcAft>
                <a:spcPts val="106"/>
              </a:spcAft>
              <a:buClr>
                <a:schemeClr val="tx1"/>
              </a:buClr>
            </a:pPr>
            <a:r>
              <a:rPr lang="en-AU" sz="1400" dirty="0" err="1">
                <a:solidFill>
                  <a:schemeClr val="bg1"/>
                </a:solidFill>
              </a:rPr>
              <a:t>Qualität</a:t>
            </a:r>
            <a:endParaRPr lang="en-AU" sz="1400" dirty="0">
              <a:solidFill>
                <a:schemeClr val="bg1"/>
              </a:solidFill>
            </a:endParaRPr>
          </a:p>
        </p:txBody>
      </p:sp>
      <p:sp>
        <p:nvSpPr>
          <p:cNvPr id="9" name="Rectangle 17"/>
          <p:cNvSpPr>
            <a:spLocks noChangeArrowheads="1"/>
          </p:cNvSpPr>
          <p:nvPr>
            <p:custDataLst>
              <p:tags r:id="rId4"/>
            </p:custDataLst>
          </p:nvPr>
        </p:nvSpPr>
        <p:spPr bwMode="auto">
          <a:xfrm>
            <a:off x="4723983" y="2438316"/>
            <a:ext cx="1866735" cy="380990"/>
          </a:xfrm>
          <a:prstGeom prst="rect">
            <a:avLst/>
          </a:prstGeom>
          <a:solidFill>
            <a:srgbClr val="009EE0"/>
          </a:solidFill>
          <a:ln w="6350">
            <a:solidFill>
              <a:srgbClr val="009EE0"/>
            </a:solidFill>
            <a:miter lim="800000"/>
            <a:headEnd/>
            <a:tailEnd/>
          </a:ln>
          <a:effectLst/>
        </p:spPr>
        <p:txBody>
          <a:bodyPr lIns="76190" tIns="76190" rIns="76190" bIns="76190" anchor="ctr"/>
          <a:lstStyle/>
          <a:p>
            <a:pPr algn="ctr" eaLnBrk="0" hangingPunct="0">
              <a:spcBef>
                <a:spcPts val="106"/>
              </a:spcBef>
              <a:spcAft>
                <a:spcPts val="106"/>
              </a:spcAft>
              <a:buClr>
                <a:schemeClr val="tx1"/>
              </a:buClr>
            </a:pPr>
            <a:r>
              <a:rPr lang="en-AU" sz="1400" dirty="0" err="1">
                <a:solidFill>
                  <a:schemeClr val="bg1"/>
                </a:solidFill>
              </a:rPr>
              <a:t>Projektmanagement</a:t>
            </a:r>
            <a:endParaRPr lang="en-AU" sz="1400" dirty="0">
              <a:solidFill>
                <a:schemeClr val="bg1"/>
              </a:solidFill>
            </a:endParaRPr>
          </a:p>
        </p:txBody>
      </p:sp>
      <p:sp>
        <p:nvSpPr>
          <p:cNvPr id="5" name="Textfeld 4"/>
          <p:cNvSpPr txBox="1"/>
          <p:nvPr/>
        </p:nvSpPr>
        <p:spPr>
          <a:xfrm>
            <a:off x="761021" y="2971761"/>
            <a:ext cx="1866735" cy="3298583"/>
          </a:xfrm>
          <a:prstGeom prst="rect">
            <a:avLst/>
          </a:prstGeom>
          <a:noFill/>
        </p:spPr>
        <p:txBody>
          <a:bodyPr wrap="square" lIns="96762" tIns="48381" rIns="96762" bIns="48381" rtlCol="0">
            <a:spAutoFit/>
          </a:bodyPr>
          <a:lstStyle/>
          <a:p>
            <a:pPr marL="285750" indent="-285750">
              <a:buClr>
                <a:schemeClr val="tx1"/>
              </a:buClr>
              <a:buFont typeface="Arial" panose="020B0604020202020204" pitchFamily="34" charset="0"/>
              <a:buChar char="•"/>
            </a:pPr>
            <a:r>
              <a:rPr lang="de-DE" sz="1300" dirty="0">
                <a:solidFill>
                  <a:srgbClr val="009EE0"/>
                </a:solidFill>
              </a:rPr>
              <a:t>Umfassende Beratungsausbildung </a:t>
            </a:r>
            <a:r>
              <a:rPr lang="de-DE" sz="1300" dirty="0"/>
              <a:t>jedes </a:t>
            </a:r>
            <a:r>
              <a:rPr lang="de-DE" sz="1300" dirty="0" err="1"/>
              <a:t>deltas</a:t>
            </a:r>
            <a:r>
              <a:rPr lang="de-DE" sz="1300" dirty="0"/>
              <a:t> neben theoretischen und praktischen Inhalten des </a:t>
            </a:r>
            <a:r>
              <a:rPr lang="de-DE" sz="1300" dirty="0">
                <a:solidFill>
                  <a:srgbClr val="009EE0"/>
                </a:solidFill>
              </a:rPr>
              <a:t>Studiums</a:t>
            </a:r>
          </a:p>
          <a:p>
            <a:pPr marL="285750" indent="-285750">
              <a:buClr>
                <a:schemeClr val="tx1"/>
              </a:buClr>
              <a:buFont typeface="Arial" panose="020B0604020202020204" pitchFamily="34" charset="0"/>
              <a:buChar char="•"/>
            </a:pPr>
            <a:endParaRPr lang="de-DE" sz="1300" dirty="0">
              <a:solidFill>
                <a:srgbClr val="009EE0"/>
              </a:solidFill>
            </a:endParaRPr>
          </a:p>
          <a:p>
            <a:pPr marL="285750" indent="-285750">
              <a:buClr>
                <a:schemeClr val="tx1"/>
              </a:buClr>
              <a:buFont typeface="Arial" panose="020B0604020202020204" pitchFamily="34" charset="0"/>
              <a:buChar char="•"/>
            </a:pPr>
            <a:r>
              <a:rPr lang="de-DE" sz="1300" dirty="0"/>
              <a:t>Ausbildung durch </a:t>
            </a:r>
            <a:r>
              <a:rPr lang="de-DE" sz="1300" dirty="0">
                <a:solidFill>
                  <a:srgbClr val="009EE0"/>
                </a:solidFill>
              </a:rPr>
              <a:t>Schulungen, Fallstudien </a:t>
            </a:r>
            <a:r>
              <a:rPr lang="de-DE" sz="1300" dirty="0"/>
              <a:t>und die </a:t>
            </a:r>
            <a:r>
              <a:rPr lang="de-DE" sz="1300" dirty="0">
                <a:solidFill>
                  <a:srgbClr val="009EE0"/>
                </a:solidFill>
              </a:rPr>
              <a:t>praktische Anleitung </a:t>
            </a:r>
            <a:r>
              <a:rPr lang="de-DE" sz="1300" dirty="0"/>
              <a:t>von </a:t>
            </a:r>
            <a:r>
              <a:rPr lang="de-DE" sz="1300" dirty="0" err="1"/>
              <a:t>deltas</a:t>
            </a:r>
            <a:r>
              <a:rPr lang="de-DE" sz="1300" dirty="0"/>
              <a:t>, Kuratoren und Partnern</a:t>
            </a:r>
          </a:p>
        </p:txBody>
      </p:sp>
      <p:sp>
        <p:nvSpPr>
          <p:cNvPr id="60" name="Textfeld 59"/>
          <p:cNvSpPr txBox="1"/>
          <p:nvPr/>
        </p:nvSpPr>
        <p:spPr>
          <a:xfrm>
            <a:off x="2742958" y="2971761"/>
            <a:ext cx="1891402" cy="3098528"/>
          </a:xfrm>
          <a:prstGeom prst="rect">
            <a:avLst/>
          </a:prstGeom>
          <a:noFill/>
        </p:spPr>
        <p:txBody>
          <a:bodyPr wrap="square" lIns="96762" tIns="48381" rIns="96762" bIns="48381" rtlCol="0">
            <a:spAutoFit/>
          </a:bodyPr>
          <a:lstStyle/>
          <a:p>
            <a:pPr marL="285750" indent="-285750">
              <a:buClr>
                <a:schemeClr val="tx1"/>
              </a:buClr>
              <a:buFont typeface="Arial" panose="020B0604020202020204" pitchFamily="34" charset="0"/>
              <a:buChar char="•"/>
            </a:pPr>
            <a:r>
              <a:rPr lang="de-DE" sz="1300" dirty="0"/>
              <a:t>Große Erfahrung bei der Unternehmens-beratung durch verschiedene </a:t>
            </a:r>
            <a:r>
              <a:rPr lang="de-DE" sz="1300" dirty="0">
                <a:solidFill>
                  <a:srgbClr val="009EE0"/>
                </a:solidFill>
              </a:rPr>
              <a:t>strategische und konzeptionelle Projekte</a:t>
            </a:r>
          </a:p>
          <a:p>
            <a:pPr marL="285750" indent="-285750">
              <a:buClr>
                <a:schemeClr val="tx1"/>
              </a:buClr>
              <a:buFont typeface="Arial" panose="020B0604020202020204" pitchFamily="34" charset="0"/>
              <a:buChar char="•"/>
            </a:pPr>
            <a:endParaRPr lang="de-DE" sz="1300" dirty="0"/>
          </a:p>
          <a:p>
            <a:pPr marL="285750" indent="-285750">
              <a:buClr>
                <a:schemeClr val="tx1"/>
              </a:buClr>
              <a:buFont typeface="Arial" panose="020B0604020202020204" pitchFamily="34" charset="0"/>
              <a:buChar char="•"/>
            </a:pPr>
            <a:r>
              <a:rPr lang="de-DE" sz="1300" dirty="0"/>
              <a:t>Unterstützung der Projektteams durch </a:t>
            </a:r>
            <a:r>
              <a:rPr lang="de-DE" sz="1300" dirty="0">
                <a:solidFill>
                  <a:srgbClr val="009EE0"/>
                </a:solidFill>
              </a:rPr>
              <a:t>QM-Betreuer, Kuratoren und Partner</a:t>
            </a:r>
          </a:p>
        </p:txBody>
      </p:sp>
      <p:sp>
        <p:nvSpPr>
          <p:cNvPr id="61" name="Textfeld 60"/>
          <p:cNvSpPr txBox="1"/>
          <p:nvPr/>
        </p:nvSpPr>
        <p:spPr>
          <a:xfrm>
            <a:off x="4734921" y="2975865"/>
            <a:ext cx="1855797" cy="3498638"/>
          </a:xfrm>
          <a:prstGeom prst="rect">
            <a:avLst/>
          </a:prstGeom>
          <a:noFill/>
        </p:spPr>
        <p:txBody>
          <a:bodyPr wrap="square" lIns="96762" tIns="48381" rIns="96762" bIns="48381" rtlCol="0">
            <a:spAutoFit/>
          </a:bodyPr>
          <a:lstStyle/>
          <a:p>
            <a:pPr marL="285750" indent="-285750">
              <a:buClr>
                <a:schemeClr val="tx1"/>
              </a:buClr>
              <a:buFont typeface="Arial" panose="020B0604020202020204" pitchFamily="34" charset="0"/>
              <a:buChar char="•"/>
            </a:pPr>
            <a:r>
              <a:rPr lang="de-DE" sz="1300" dirty="0"/>
              <a:t>Klare Kommunikation, eindeutige Ziele-definition und ein effizientes Projekt-management sind Grundlage für unsere </a:t>
            </a:r>
            <a:r>
              <a:rPr lang="de-DE" sz="1300" dirty="0">
                <a:solidFill>
                  <a:srgbClr val="009EE0"/>
                </a:solidFill>
              </a:rPr>
              <a:t>hohe Projektqualität</a:t>
            </a:r>
          </a:p>
          <a:p>
            <a:pPr marL="285750" indent="-285750">
              <a:buClr>
                <a:schemeClr val="tx1"/>
              </a:buClr>
              <a:buFont typeface="Arial" panose="020B0604020202020204" pitchFamily="34" charset="0"/>
              <a:buChar char="•"/>
            </a:pPr>
            <a:endParaRPr lang="de-DE" sz="1300" dirty="0">
              <a:solidFill>
                <a:srgbClr val="009EE0"/>
              </a:solidFill>
            </a:endParaRPr>
          </a:p>
          <a:p>
            <a:pPr marL="285750" indent="-285750">
              <a:buClr>
                <a:schemeClr val="tx1"/>
              </a:buClr>
              <a:buFont typeface="Arial" panose="020B0604020202020204" pitchFamily="34" charset="0"/>
              <a:buChar char="•"/>
            </a:pPr>
            <a:r>
              <a:rPr lang="de-DE" sz="1300" dirty="0">
                <a:solidFill>
                  <a:srgbClr val="009EE0"/>
                </a:solidFill>
              </a:rPr>
              <a:t>Kontinuierlich beste Werte</a:t>
            </a:r>
            <a:r>
              <a:rPr lang="de-DE" sz="1300" dirty="0"/>
              <a:t> bei der </a:t>
            </a:r>
            <a:r>
              <a:rPr lang="de-DE" sz="1300" dirty="0" smtClean="0"/>
              <a:t>Kunden-zufriedenheit </a:t>
            </a:r>
            <a:r>
              <a:rPr lang="de-DE" sz="1300" dirty="0"/>
              <a:t>durch starkes </a:t>
            </a:r>
            <a:r>
              <a:rPr lang="de-DE" sz="1300" dirty="0" smtClean="0"/>
              <a:t>Projekt-management</a:t>
            </a:r>
            <a:endParaRPr lang="de-DE" sz="1300" dirty="0"/>
          </a:p>
        </p:txBody>
      </p:sp>
      <p:sp>
        <p:nvSpPr>
          <p:cNvPr id="62" name="Textfeld 61"/>
          <p:cNvSpPr txBox="1"/>
          <p:nvPr/>
        </p:nvSpPr>
        <p:spPr>
          <a:xfrm>
            <a:off x="6705007" y="2931959"/>
            <a:ext cx="1866736" cy="3298583"/>
          </a:xfrm>
          <a:prstGeom prst="rect">
            <a:avLst/>
          </a:prstGeom>
          <a:noFill/>
        </p:spPr>
        <p:txBody>
          <a:bodyPr wrap="square" lIns="96762" tIns="48381" rIns="96762" bIns="48381" rtlCol="0">
            <a:spAutoFit/>
          </a:bodyPr>
          <a:lstStyle/>
          <a:p>
            <a:pPr marL="285750" indent="-285750">
              <a:buClr>
                <a:schemeClr val="tx1"/>
              </a:buClr>
              <a:buFont typeface="Arial" panose="020B0604020202020204" pitchFamily="34" charset="0"/>
              <a:buChar char="•"/>
            </a:pPr>
            <a:r>
              <a:rPr lang="de-DE" sz="1300" dirty="0"/>
              <a:t>Im Qualitäts-</a:t>
            </a:r>
            <a:r>
              <a:rPr lang="de-DE" sz="1300" dirty="0" smtClean="0"/>
              <a:t>management-system </a:t>
            </a:r>
            <a:r>
              <a:rPr lang="de-DE" sz="1300" dirty="0"/>
              <a:t>verankerte Prozesse garantieren eine gleichbleibend hohe </a:t>
            </a:r>
            <a:r>
              <a:rPr lang="de-DE" sz="1300" dirty="0">
                <a:solidFill>
                  <a:srgbClr val="009EE0"/>
                </a:solidFill>
              </a:rPr>
              <a:t>Qualität aller Ergebnisse</a:t>
            </a:r>
          </a:p>
          <a:p>
            <a:pPr marL="285750" indent="-285750">
              <a:buClr>
                <a:schemeClr val="tx1"/>
              </a:buClr>
              <a:buFont typeface="Arial" panose="020B0604020202020204" pitchFamily="34" charset="0"/>
              <a:buChar char="•"/>
            </a:pPr>
            <a:endParaRPr lang="de-DE" sz="1300" dirty="0"/>
          </a:p>
          <a:p>
            <a:pPr marL="285750" indent="-285750">
              <a:buClr>
                <a:schemeClr val="tx1"/>
              </a:buClr>
              <a:buFont typeface="Arial" panose="020B0604020202020204" pitchFamily="34" charset="0"/>
              <a:buChar char="•"/>
            </a:pPr>
            <a:r>
              <a:rPr lang="de-DE" sz="1300" dirty="0"/>
              <a:t>Guter Kontakt zu </a:t>
            </a:r>
            <a:r>
              <a:rPr lang="de-DE" sz="1300" dirty="0" err="1"/>
              <a:t>Alumni</a:t>
            </a:r>
            <a:r>
              <a:rPr lang="de-DE" sz="1300" dirty="0"/>
              <a:t> und ein herausragendes </a:t>
            </a:r>
            <a:r>
              <a:rPr lang="de-DE" sz="1300" dirty="0" smtClean="0"/>
              <a:t>Wissensmanage-</a:t>
            </a:r>
            <a:r>
              <a:rPr lang="de-DE" sz="1300" dirty="0" err="1" smtClean="0"/>
              <a:t>ment</a:t>
            </a:r>
            <a:r>
              <a:rPr lang="de-DE" sz="1300" dirty="0" smtClean="0"/>
              <a:t> </a:t>
            </a:r>
            <a:r>
              <a:rPr lang="de-DE" sz="1300" dirty="0"/>
              <a:t>führen zu </a:t>
            </a:r>
            <a:r>
              <a:rPr lang="de-DE" sz="1300" dirty="0">
                <a:solidFill>
                  <a:srgbClr val="009EE0"/>
                </a:solidFill>
              </a:rPr>
              <a:t>ständiger Verbesserung</a:t>
            </a:r>
          </a:p>
        </p:txBody>
      </p:sp>
      <p:pic>
        <p:nvPicPr>
          <p:cNvPr id="74" name="Grafik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1122" y="1428392"/>
            <a:ext cx="1605721" cy="569041"/>
          </a:xfrm>
          <a:prstGeom prst="rect">
            <a:avLst/>
          </a:prstGeom>
        </p:spPr>
      </p:pic>
      <p:sp>
        <p:nvSpPr>
          <p:cNvPr id="21" name="Textplatzhalter 3"/>
          <p:cNvSpPr txBox="1">
            <a:spLocks/>
          </p:cNvSpPr>
          <p:nvPr/>
        </p:nvSpPr>
        <p:spPr>
          <a:xfrm>
            <a:off x="756000" y="952475"/>
            <a:ext cx="8001629" cy="265449"/>
          </a:xfrm>
          <a:prstGeom prst="rect">
            <a:avLst/>
          </a:prstGeom>
          <a:noFill/>
        </p:spPr>
        <p:txBody>
          <a:bodyPr lIns="0" tIns="0" rIns="0" bIns="0"/>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Berater-Pool</a:t>
            </a:r>
            <a:endParaRPr lang="de-DE" kern="0" dirty="0">
              <a:solidFill>
                <a:schemeClr val="accent1"/>
              </a:solidFill>
            </a:endParaRPr>
          </a:p>
        </p:txBody>
      </p:sp>
      <p:sp>
        <p:nvSpPr>
          <p:cNvPr id="22"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dirty="0"/>
              <a:t>Quelle: delta Karlsruhe </a:t>
            </a:r>
            <a:r>
              <a:rPr lang="de-DE" sz="1100" dirty="0" smtClean="0"/>
              <a:t>GmbH</a:t>
            </a:r>
            <a:endParaRPr lang="de-DE" sz="1100" dirty="0"/>
          </a:p>
        </p:txBody>
      </p:sp>
      <p:sp>
        <p:nvSpPr>
          <p:cNvPr id="20" name="Textfeld 19"/>
          <p:cNvSpPr txBox="1"/>
          <p:nvPr/>
        </p:nvSpPr>
        <p:spPr>
          <a:xfrm rot="867799">
            <a:off x="7223117" y="974896"/>
            <a:ext cx="1457930" cy="497153"/>
          </a:xfrm>
          <a:prstGeom prst="rect">
            <a:avLst/>
          </a:prstGeom>
          <a:solidFill>
            <a:schemeClr val="accent3"/>
          </a:solidFill>
          <a:ln>
            <a:noFill/>
          </a:ln>
        </p:spPr>
        <p:txBody>
          <a:bodyPr wrap="square" rtlCol="0" anchor="ctr">
            <a:noAutofit/>
          </a:bodyPr>
          <a:lstStyle/>
          <a:p>
            <a:pPr algn="ctr"/>
            <a:r>
              <a:rPr lang="de-DE" sz="1000" dirty="0" smtClean="0">
                <a:solidFill>
                  <a:schemeClr val="bg1"/>
                </a:solidFill>
              </a:rPr>
              <a:t>Backup</a:t>
            </a:r>
            <a:endParaRPr lang="de-DE" sz="1000" dirty="0">
              <a:solidFill>
                <a:schemeClr val="bg1"/>
              </a:solidFill>
            </a:endParaRPr>
          </a:p>
        </p:txBody>
      </p:sp>
    </p:spTree>
    <p:extLst>
      <p:ext uri="{BB962C8B-B14F-4D97-AF65-F5344CB8AC3E}">
        <p14:creationId xmlns:p14="http://schemas.microsoft.com/office/powerpoint/2010/main" val="1474247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 der Struktur </a:t>
            </a:r>
            <a:r>
              <a:rPr lang="de-DE" dirty="0" err="1"/>
              <a:t>deltas</a:t>
            </a:r>
            <a:r>
              <a:rPr lang="de-DE" dirty="0"/>
              <a:t> ergeben sich  für Kunden die Vorteile eines langfristigen Ansprechpartners, einer guten Qualitätssicherung und qualifizierter </a:t>
            </a:r>
            <a:r>
              <a:rPr lang="de-DE" dirty="0" smtClean="0"/>
              <a:t>Projektteams.</a:t>
            </a:r>
            <a:endParaRPr lang="de-DE" dirty="0"/>
          </a:p>
        </p:txBody>
      </p:sp>
      <p:sp>
        <p:nvSpPr>
          <p:cNvPr id="4" name="Textplatzhalter 3"/>
          <p:cNvSpPr>
            <a:spLocks noGrp="1"/>
          </p:cNvSpPr>
          <p:nvPr>
            <p:ph type="body" sz="quarter" idx="11"/>
          </p:nvPr>
        </p:nvSpPr>
        <p:spPr/>
        <p:txBody>
          <a:bodyPr/>
          <a:lstStyle/>
          <a:p>
            <a:r>
              <a:rPr lang="de-DE" dirty="0" smtClean="0">
                <a:solidFill>
                  <a:srgbClr val="009EE0"/>
                </a:solidFill>
              </a:rPr>
              <a:t>Vorteile der GmbH</a:t>
            </a:r>
            <a:endParaRPr lang="de-DE" dirty="0">
              <a:solidFill>
                <a:srgbClr val="009EE0"/>
              </a:solidFill>
            </a:endParaRPr>
          </a:p>
        </p:txBody>
      </p:sp>
      <p:sp>
        <p:nvSpPr>
          <p:cNvPr id="6" name="Rectangle 4"/>
          <p:cNvSpPr>
            <a:spLocks noChangeArrowheads="1"/>
          </p:cNvSpPr>
          <p:nvPr/>
        </p:nvSpPr>
        <p:spPr bwMode="auto">
          <a:xfrm>
            <a:off x="923453" y="2972842"/>
            <a:ext cx="3767158" cy="2428273"/>
          </a:xfrm>
          <a:prstGeom prst="rect">
            <a:avLst/>
          </a:prstGeom>
          <a:solidFill>
            <a:schemeClr val="bg1"/>
          </a:solidFill>
          <a:ln w="19050">
            <a:noFill/>
            <a:miter lim="800000"/>
            <a:headEnd/>
            <a:tailEnd/>
          </a:ln>
        </p:spPr>
        <p:txBody>
          <a:bodyPr wrap="none" lIns="96762" tIns="48381" rIns="96762" bIns="48381" anchor="ctr"/>
          <a:lstStyle/>
          <a:p>
            <a:endParaRPr lang="de-AT" dirty="0"/>
          </a:p>
        </p:txBody>
      </p:sp>
      <p:sp>
        <p:nvSpPr>
          <p:cNvPr id="13" name="Textfeld 12"/>
          <p:cNvSpPr txBox="1"/>
          <p:nvPr/>
        </p:nvSpPr>
        <p:spPr>
          <a:xfrm>
            <a:off x="5242646" y="3261432"/>
            <a:ext cx="3131001" cy="17597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6762" tIns="48381" rIns="96762" bIns="48381" rtlCol="0">
            <a:spAutoFit/>
          </a:bodyPr>
          <a:lstStyle/>
          <a:p>
            <a:pPr marL="383183" indent="-285750">
              <a:spcBef>
                <a:spcPts val="635"/>
              </a:spcBef>
              <a:buFont typeface="Wingdings" panose="05000000000000000000" pitchFamily="2" charset="2"/>
              <a:buChar char="§"/>
            </a:pPr>
            <a:r>
              <a:rPr lang="de-DE" sz="1400" dirty="0">
                <a:solidFill>
                  <a:schemeClr val="tx1"/>
                </a:solidFill>
              </a:rPr>
              <a:t>Kapitalgesellschaft als langfristiger Ansprechpartner</a:t>
            </a:r>
          </a:p>
          <a:p>
            <a:pPr marL="383183" indent="-285750">
              <a:spcBef>
                <a:spcPts val="635"/>
              </a:spcBef>
              <a:buFont typeface="Wingdings" panose="05000000000000000000" pitchFamily="2" charset="2"/>
              <a:buChar char="§"/>
              <a:tabLst>
                <a:tab pos="97434" algn="l"/>
              </a:tabLst>
            </a:pPr>
            <a:r>
              <a:rPr lang="de-DE" sz="1400" dirty="0">
                <a:solidFill>
                  <a:schemeClr val="tx1"/>
                </a:solidFill>
              </a:rPr>
              <a:t>Qualitätssicherung durch erfahrene </a:t>
            </a:r>
            <a:r>
              <a:rPr lang="de-DE" sz="1400" dirty="0" err="1">
                <a:solidFill>
                  <a:schemeClr val="tx1"/>
                </a:solidFill>
              </a:rPr>
              <a:t>deltas</a:t>
            </a:r>
            <a:r>
              <a:rPr lang="de-DE" sz="1400" dirty="0">
                <a:solidFill>
                  <a:schemeClr val="tx1"/>
                </a:solidFill>
              </a:rPr>
              <a:t> </a:t>
            </a:r>
            <a:r>
              <a:rPr lang="de-DE" sz="1400" dirty="0" smtClean="0">
                <a:solidFill>
                  <a:schemeClr val="tx1"/>
                </a:solidFill>
              </a:rPr>
              <a:t>und Geschäftsführer</a:t>
            </a:r>
            <a:endParaRPr lang="de-DE" sz="1400" dirty="0">
              <a:solidFill>
                <a:schemeClr val="tx1"/>
              </a:solidFill>
            </a:endParaRPr>
          </a:p>
          <a:p>
            <a:pPr marL="383183" indent="-285750">
              <a:spcBef>
                <a:spcPts val="635"/>
              </a:spcBef>
              <a:buFont typeface="Wingdings" panose="05000000000000000000" pitchFamily="2" charset="2"/>
              <a:buChar char="§"/>
            </a:pPr>
            <a:r>
              <a:rPr lang="de-DE" sz="1400" dirty="0">
                <a:solidFill>
                  <a:schemeClr val="tx1"/>
                </a:solidFill>
              </a:rPr>
              <a:t>Optimal ausgebildete Projektteams</a:t>
            </a:r>
          </a:p>
        </p:txBody>
      </p:sp>
      <p:sp>
        <p:nvSpPr>
          <p:cNvPr id="16" name="Rechteck 15"/>
          <p:cNvSpPr/>
          <p:nvPr/>
        </p:nvSpPr>
        <p:spPr bwMode="auto">
          <a:xfrm>
            <a:off x="5242646" y="2772120"/>
            <a:ext cx="3123403" cy="412375"/>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Ihre Vorteile auf einen </a:t>
            </a:r>
            <a:r>
              <a:rPr lang="de-DE" sz="1600" dirty="0" smtClean="0">
                <a:solidFill>
                  <a:schemeClr val="tx1"/>
                </a:solidFill>
              </a:rPr>
              <a:t>Blick:</a:t>
            </a:r>
            <a:endParaRPr lang="de-DE" sz="1600" dirty="0">
              <a:solidFill>
                <a:schemeClr val="tx1"/>
              </a:solidFill>
            </a:endParaRPr>
          </a:p>
        </p:txBody>
      </p:sp>
      <p:sp>
        <p:nvSpPr>
          <p:cNvPr id="38" name="Rechteck 37"/>
          <p:cNvSpPr/>
          <p:nvPr/>
        </p:nvSpPr>
        <p:spPr bwMode="auto">
          <a:xfrm>
            <a:off x="944408" y="4144249"/>
            <a:ext cx="3720556" cy="634184"/>
          </a:xfrm>
          <a:prstGeom prst="rect">
            <a:avLst/>
          </a:prstGeom>
          <a:solidFill>
            <a:schemeClr val="bg1"/>
          </a:solidFill>
          <a:ln>
            <a:noFill/>
            <a:headEnd/>
            <a:tailEnd/>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endParaRPr lang="de-DE" sz="1500" dirty="0">
              <a:solidFill>
                <a:schemeClr val="tx1"/>
              </a:solidFill>
            </a:endParaRPr>
          </a:p>
        </p:txBody>
      </p:sp>
      <p:sp>
        <p:nvSpPr>
          <p:cNvPr id="28" name="Textfeld 27"/>
          <p:cNvSpPr txBox="1"/>
          <p:nvPr/>
        </p:nvSpPr>
        <p:spPr>
          <a:xfrm>
            <a:off x="1870090" y="1698482"/>
            <a:ext cx="1548972" cy="406746"/>
          </a:xfrm>
          <a:prstGeom prst="rect">
            <a:avLst/>
          </a:prstGeom>
          <a:solidFill>
            <a:srgbClr val="009EE0"/>
          </a:solidFill>
        </p:spPr>
        <p:txBody>
          <a:bodyPr wrap="square" rtlCol="0" anchor="ctr">
            <a:noAutofit/>
          </a:bodyPr>
          <a:lstStyle/>
          <a:p>
            <a:pPr algn="ctr"/>
            <a:r>
              <a:rPr lang="de-DE" sz="1600" dirty="0" smtClean="0">
                <a:solidFill>
                  <a:schemeClr val="bg1"/>
                </a:solidFill>
                <a:latin typeface="Arial" panose="020B0604020202020204" pitchFamily="34" charset="0"/>
                <a:cs typeface="Arial" panose="020B0604020202020204" pitchFamily="34" charset="0"/>
              </a:rPr>
              <a:t>Kunde</a:t>
            </a:r>
            <a:endParaRPr lang="de-DE" sz="1600" dirty="0">
              <a:solidFill>
                <a:schemeClr val="bg1"/>
              </a:solidFill>
              <a:latin typeface="Arial" panose="020B0604020202020204" pitchFamily="34" charset="0"/>
              <a:cs typeface="Arial" panose="020B0604020202020204" pitchFamily="34" charset="0"/>
            </a:endParaRPr>
          </a:p>
        </p:txBody>
      </p:sp>
      <p:grpSp>
        <p:nvGrpSpPr>
          <p:cNvPr id="29" name="Gruppieren 28"/>
          <p:cNvGrpSpPr/>
          <p:nvPr/>
        </p:nvGrpSpPr>
        <p:grpSpPr>
          <a:xfrm>
            <a:off x="2644575" y="2124048"/>
            <a:ext cx="45719" cy="1016920"/>
            <a:chOff x="4572000" y="2060848"/>
            <a:chExt cx="0" cy="864096"/>
          </a:xfrm>
        </p:grpSpPr>
        <p:cxnSp>
          <p:nvCxnSpPr>
            <p:cNvPr id="41" name="Gerade Verbindung mit Pfeil 40"/>
            <p:cNvCxnSpPr/>
            <p:nvPr/>
          </p:nvCxnSpPr>
          <p:spPr>
            <a:xfrm>
              <a:off x="4572000" y="2132856"/>
              <a:ext cx="0" cy="792088"/>
            </a:xfrm>
            <a:prstGeom prst="straightConnector1">
              <a:avLst/>
            </a:prstGeom>
            <a:ln w="28575">
              <a:solidFill>
                <a:srgbClr val="009EE0"/>
              </a:solidFill>
              <a:tailEnd type="arrow"/>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flipV="1">
              <a:off x="4572000" y="2060848"/>
              <a:ext cx="0" cy="576064"/>
            </a:xfrm>
            <a:prstGeom prst="straightConnector1">
              <a:avLst/>
            </a:prstGeom>
            <a:ln w="28575">
              <a:solidFill>
                <a:srgbClr val="009EE0"/>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feld 29"/>
          <p:cNvSpPr txBox="1"/>
          <p:nvPr/>
        </p:nvSpPr>
        <p:spPr>
          <a:xfrm>
            <a:off x="665334" y="2177069"/>
            <a:ext cx="1933312" cy="523220"/>
          </a:xfrm>
          <a:prstGeom prst="rect">
            <a:avLst/>
          </a:prstGeom>
          <a:noFill/>
        </p:spPr>
        <p:txBody>
          <a:bodyPr wrap="none" rtlCol="0">
            <a:spAutoFit/>
          </a:bodyPr>
          <a:lstStyle/>
          <a:p>
            <a:pPr algn="r"/>
            <a:r>
              <a:rPr lang="de-DE" sz="1400" dirty="0" smtClean="0">
                <a:latin typeface="Arial" panose="020B0604020202020204" pitchFamily="34" charset="0"/>
                <a:cs typeface="Arial" panose="020B0604020202020204" pitchFamily="34" charset="0"/>
              </a:rPr>
              <a:t>Kundenkontakt,</a:t>
            </a:r>
          </a:p>
          <a:p>
            <a:pPr algn="r"/>
            <a:r>
              <a:rPr lang="de-DE" sz="1400" dirty="0" smtClean="0">
                <a:latin typeface="Arial" panose="020B0604020202020204" pitchFamily="34" charset="0"/>
                <a:cs typeface="Arial" panose="020B0604020202020204" pitchFamily="34" charset="0"/>
              </a:rPr>
              <a:t>Beratungsleistung</a:t>
            </a:r>
            <a:endParaRPr lang="de-DE" sz="1400" dirty="0">
              <a:latin typeface="Arial" panose="020B0604020202020204" pitchFamily="34" charset="0"/>
              <a:cs typeface="Arial" panose="020B0604020202020204" pitchFamily="34" charset="0"/>
            </a:endParaRPr>
          </a:p>
        </p:txBody>
      </p:sp>
      <p:sp>
        <p:nvSpPr>
          <p:cNvPr id="35" name="Rechteck 34"/>
          <p:cNvSpPr/>
          <p:nvPr/>
        </p:nvSpPr>
        <p:spPr>
          <a:xfrm>
            <a:off x="751388" y="2772120"/>
            <a:ext cx="3786376" cy="3096344"/>
          </a:xfrm>
          <a:prstGeom prst="rect">
            <a:avLst/>
          </a:prstGeom>
          <a:solidFill>
            <a:srgbClr val="009EE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6" name="Rechteck 35"/>
          <p:cNvSpPr/>
          <p:nvPr/>
        </p:nvSpPr>
        <p:spPr>
          <a:xfrm>
            <a:off x="1353766" y="3204168"/>
            <a:ext cx="2581620"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Arial" panose="020B0604020202020204" pitchFamily="34" charset="0"/>
                <a:cs typeface="Arial" panose="020B0604020202020204" pitchFamily="34" charset="0"/>
              </a:rPr>
              <a:t>d</a:t>
            </a:r>
            <a:r>
              <a:rPr lang="de-DE" sz="1600" dirty="0" err="1" smtClean="0">
                <a:solidFill>
                  <a:schemeClr val="tx1"/>
                </a:solidFill>
                <a:latin typeface="Arial" panose="020B0604020202020204" pitchFamily="34" charset="0"/>
                <a:cs typeface="Arial" panose="020B0604020202020204" pitchFamily="34" charset="0"/>
              </a:rPr>
              <a:t>elta</a:t>
            </a:r>
            <a:r>
              <a:rPr lang="de-DE" sz="1600" dirty="0" smtClean="0">
                <a:solidFill>
                  <a:schemeClr val="tx1"/>
                </a:solidFill>
                <a:latin typeface="Arial" panose="020B0604020202020204" pitchFamily="34" charset="0"/>
                <a:cs typeface="Arial" panose="020B0604020202020204" pitchFamily="34" charset="0"/>
              </a:rPr>
              <a:t> Karlsruhe GmbH</a:t>
            </a:r>
          </a:p>
          <a:p>
            <a:pPr algn="ctr"/>
            <a:endParaRPr lang="de-DE" dirty="0">
              <a:solidFill>
                <a:schemeClr val="tx1"/>
              </a:solidFill>
              <a:latin typeface="Arial" panose="020B0604020202020204" pitchFamily="34" charset="0"/>
              <a:cs typeface="Arial" panose="020B0604020202020204" pitchFamily="34" charset="0"/>
            </a:endParaRPr>
          </a:p>
          <a:p>
            <a:pPr algn="ctr"/>
            <a:endParaRPr lang="de-DE" dirty="0">
              <a:solidFill>
                <a:schemeClr val="tx1"/>
              </a:solidFill>
              <a:latin typeface="Arial" panose="020B0604020202020204" pitchFamily="34" charset="0"/>
              <a:cs typeface="Arial" panose="020B0604020202020204" pitchFamily="34" charset="0"/>
            </a:endParaRPr>
          </a:p>
        </p:txBody>
      </p:sp>
      <p:sp>
        <p:nvSpPr>
          <p:cNvPr id="37" name="Rechteck 36"/>
          <p:cNvSpPr/>
          <p:nvPr/>
        </p:nvSpPr>
        <p:spPr>
          <a:xfrm>
            <a:off x="1559054" y="3780232"/>
            <a:ext cx="2204224" cy="415568"/>
          </a:xfrm>
          <a:prstGeom prst="rect">
            <a:avLst/>
          </a:prstGeom>
          <a:solidFill>
            <a:srgbClr val="009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solidFill>
                  <a:schemeClr val="bg1"/>
                </a:solidFill>
                <a:latin typeface="Arial" panose="020B0604020202020204" pitchFamily="34" charset="0"/>
                <a:cs typeface="Arial" panose="020B0604020202020204" pitchFamily="34" charset="0"/>
              </a:rPr>
              <a:t>Projektteams</a:t>
            </a:r>
            <a:endParaRPr lang="de-DE" sz="1600" dirty="0">
              <a:solidFill>
                <a:schemeClr val="bg1"/>
              </a:solidFill>
              <a:latin typeface="Arial" panose="020B0604020202020204" pitchFamily="34" charset="0"/>
              <a:cs typeface="Arial" panose="020B0604020202020204" pitchFamily="34" charset="0"/>
            </a:endParaRPr>
          </a:p>
        </p:txBody>
      </p:sp>
      <p:sp>
        <p:nvSpPr>
          <p:cNvPr id="39" name="Textfeld 38"/>
          <p:cNvSpPr txBox="1"/>
          <p:nvPr/>
        </p:nvSpPr>
        <p:spPr>
          <a:xfrm>
            <a:off x="1870090" y="5006262"/>
            <a:ext cx="1548972" cy="406746"/>
          </a:xfrm>
          <a:prstGeom prst="rect">
            <a:avLst/>
          </a:prstGeom>
          <a:solidFill>
            <a:srgbClr val="009EE0"/>
          </a:solidFill>
        </p:spPr>
        <p:txBody>
          <a:bodyPr wrap="square" rtlCol="0" anchor="ctr">
            <a:noAutofit/>
          </a:bodyPr>
          <a:lstStyle>
            <a:defPPr>
              <a:defRPr lang="de-DE"/>
            </a:defPPr>
            <a:lvl1pPr algn="ctr">
              <a:defRPr sz="1600">
                <a:solidFill>
                  <a:schemeClr val="bg1"/>
                </a:solidFill>
                <a:latin typeface="Arial" panose="020B0604020202020204" pitchFamily="34" charset="0"/>
                <a:cs typeface="Arial" panose="020B0604020202020204" pitchFamily="34" charset="0"/>
              </a:defRPr>
            </a:lvl1pPr>
          </a:lstStyle>
          <a:p>
            <a:r>
              <a:rPr lang="de-DE" dirty="0"/>
              <a:t>delta e.V.</a:t>
            </a:r>
          </a:p>
        </p:txBody>
      </p:sp>
      <p:cxnSp>
        <p:nvCxnSpPr>
          <p:cNvPr id="40" name="Gerade Verbindung mit Pfeil 39"/>
          <p:cNvCxnSpPr/>
          <p:nvPr/>
        </p:nvCxnSpPr>
        <p:spPr>
          <a:xfrm flipV="1">
            <a:off x="2644576" y="4428304"/>
            <a:ext cx="0" cy="504056"/>
          </a:xfrm>
          <a:prstGeom prst="straightConnector1">
            <a:avLst/>
          </a:prstGeom>
          <a:ln w="28575">
            <a:solidFill>
              <a:srgbClr val="009EE0"/>
            </a:solidFill>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2717781" y="4428894"/>
            <a:ext cx="1647875" cy="523220"/>
          </a:xfrm>
          <a:prstGeom prst="rect">
            <a:avLst/>
          </a:prstGeom>
          <a:noFill/>
        </p:spPr>
        <p:txBody>
          <a:bodyPr wrap="none" rtlCol="0">
            <a:spAutoFit/>
          </a:bodyPr>
          <a:lstStyle/>
          <a:p>
            <a:r>
              <a:rPr lang="de-DE" sz="1400" dirty="0" smtClean="0">
                <a:latin typeface="Arial" panose="020B0604020202020204" pitchFamily="34" charset="0"/>
                <a:cs typeface="Arial" panose="020B0604020202020204" pitchFamily="34" charset="0"/>
              </a:rPr>
              <a:t>Ausbildung der</a:t>
            </a:r>
          </a:p>
          <a:p>
            <a:r>
              <a:rPr lang="de-DE" sz="1400" dirty="0" smtClean="0">
                <a:latin typeface="Arial" panose="020B0604020202020204" pitchFamily="34" charset="0"/>
                <a:cs typeface="Arial" panose="020B0604020202020204" pitchFamily="34" charset="0"/>
              </a:rPr>
              <a:t>Projektteams</a:t>
            </a:r>
            <a:endParaRPr lang="de-DE" sz="1400" dirty="0">
              <a:latin typeface="Arial" panose="020B0604020202020204" pitchFamily="34" charset="0"/>
              <a:cs typeface="Arial" panose="020B0604020202020204" pitchFamily="34" charset="0"/>
            </a:endParaRPr>
          </a:p>
        </p:txBody>
      </p:sp>
      <p:sp>
        <p:nvSpPr>
          <p:cNvPr id="27"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dirty="0"/>
              <a:t>Quelle: delta Karlsruhe </a:t>
            </a:r>
            <a:r>
              <a:rPr lang="de-DE" sz="1100" dirty="0" smtClean="0"/>
              <a:t>GmbH</a:t>
            </a:r>
            <a:endParaRPr lang="de-DE" sz="1100" dirty="0"/>
          </a:p>
        </p:txBody>
      </p:sp>
      <p:sp>
        <p:nvSpPr>
          <p:cNvPr id="25" name="Textfeld 24"/>
          <p:cNvSpPr txBox="1"/>
          <p:nvPr/>
        </p:nvSpPr>
        <p:spPr>
          <a:xfrm rot="867799">
            <a:off x="7223117" y="974896"/>
            <a:ext cx="1457930" cy="497153"/>
          </a:xfrm>
          <a:prstGeom prst="rect">
            <a:avLst/>
          </a:prstGeom>
          <a:solidFill>
            <a:schemeClr val="accent3"/>
          </a:solidFill>
          <a:ln>
            <a:noFill/>
          </a:ln>
        </p:spPr>
        <p:txBody>
          <a:bodyPr wrap="square" rtlCol="0" anchor="ctr">
            <a:noAutofit/>
          </a:bodyPr>
          <a:lstStyle/>
          <a:p>
            <a:pPr algn="ctr"/>
            <a:r>
              <a:rPr lang="de-DE" sz="1000" dirty="0" smtClean="0">
                <a:solidFill>
                  <a:schemeClr val="bg1"/>
                </a:solidFill>
              </a:rPr>
              <a:t>Backup</a:t>
            </a:r>
            <a:endParaRPr lang="de-DE" sz="1000" dirty="0">
              <a:solidFill>
                <a:schemeClr val="bg1"/>
              </a:solidFill>
            </a:endParaRPr>
          </a:p>
        </p:txBody>
      </p:sp>
    </p:spTree>
    <p:extLst>
      <p:ext uri="{BB962C8B-B14F-4D97-AF65-F5344CB8AC3E}">
        <p14:creationId xmlns:p14="http://schemas.microsoft.com/office/powerpoint/2010/main" val="6938294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feld 49"/>
          <p:cNvSpPr txBox="1"/>
          <p:nvPr/>
        </p:nvSpPr>
        <p:spPr>
          <a:xfrm>
            <a:off x="3275783" y="4329100"/>
            <a:ext cx="5472930" cy="584775"/>
          </a:xfrm>
          <a:prstGeom prst="rect">
            <a:avLst/>
          </a:prstGeom>
          <a:noFill/>
        </p:spPr>
        <p:txBody>
          <a:bodyPr wrap="square" rtlCol="0">
            <a:spAutoFit/>
          </a:bodyPr>
          <a:lstStyle/>
          <a:p>
            <a:pPr marL="742950" lvl="1" indent="-285750">
              <a:buFont typeface="Wingdings" panose="05000000000000000000" pitchFamily="2" charset="2"/>
              <a:buChar char="§"/>
              <a:defRPr/>
            </a:pPr>
            <a:r>
              <a:rPr lang="de-DE" sz="1600" dirty="0" smtClean="0">
                <a:solidFill>
                  <a:srgbClr val="000000"/>
                </a:solidFill>
              </a:rPr>
              <a:t>Aufstellung von Zielen und deren Verfolgung</a:t>
            </a:r>
          </a:p>
          <a:p>
            <a:pPr marL="742950" lvl="1" indent="-285750">
              <a:buFont typeface="Wingdings" panose="05000000000000000000" pitchFamily="2" charset="2"/>
              <a:buChar char="§"/>
              <a:defRPr/>
            </a:pPr>
            <a:r>
              <a:rPr lang="de-DE" sz="1600" dirty="0" smtClean="0">
                <a:solidFill>
                  <a:srgbClr val="000000"/>
                </a:solidFill>
              </a:rPr>
              <a:t>Messung des Erfolges anhand der Zielerreichung</a:t>
            </a:r>
          </a:p>
        </p:txBody>
      </p:sp>
      <p:sp>
        <p:nvSpPr>
          <p:cNvPr id="49" name="Textfeld 48"/>
          <p:cNvSpPr txBox="1"/>
          <p:nvPr/>
        </p:nvSpPr>
        <p:spPr>
          <a:xfrm>
            <a:off x="3275783" y="3456293"/>
            <a:ext cx="5472930" cy="584775"/>
          </a:xfrm>
          <a:prstGeom prst="rect">
            <a:avLst/>
          </a:prstGeom>
          <a:noFill/>
        </p:spPr>
        <p:txBody>
          <a:bodyPr wrap="square" rtlCol="0">
            <a:spAutoFit/>
          </a:bodyPr>
          <a:lstStyle/>
          <a:p>
            <a:pPr marL="742950" lvl="1" indent="-285750">
              <a:buFont typeface="Wingdings" panose="05000000000000000000" pitchFamily="2" charset="2"/>
              <a:buChar char="§"/>
              <a:defRPr/>
            </a:pPr>
            <a:r>
              <a:rPr lang="de-DE" sz="1600" dirty="0" smtClean="0">
                <a:solidFill>
                  <a:srgbClr val="000000"/>
                </a:solidFill>
              </a:rPr>
              <a:t>Korrektur und Vorbeugemaßnahmen</a:t>
            </a:r>
          </a:p>
          <a:p>
            <a:pPr marL="742950" lvl="1" indent="-285750">
              <a:buFont typeface="Wingdings" panose="05000000000000000000" pitchFamily="2" charset="2"/>
              <a:buChar char="§"/>
              <a:defRPr/>
            </a:pPr>
            <a:r>
              <a:rPr lang="de-DE" sz="1600" dirty="0" smtClean="0">
                <a:solidFill>
                  <a:srgbClr val="000000"/>
                </a:solidFill>
              </a:rPr>
              <a:t>Verbesserungsmaßnahmen</a:t>
            </a:r>
          </a:p>
        </p:txBody>
      </p:sp>
      <p:sp>
        <p:nvSpPr>
          <p:cNvPr id="47" name="Textfeld 46"/>
          <p:cNvSpPr txBox="1"/>
          <p:nvPr/>
        </p:nvSpPr>
        <p:spPr>
          <a:xfrm>
            <a:off x="3275783" y="1700213"/>
            <a:ext cx="5472930" cy="584775"/>
          </a:xfrm>
          <a:prstGeom prst="rect">
            <a:avLst/>
          </a:prstGeom>
          <a:noFill/>
        </p:spPr>
        <p:txBody>
          <a:bodyPr wrap="square" rtlCol="0">
            <a:spAutoFit/>
          </a:bodyPr>
          <a:lstStyle/>
          <a:p>
            <a:pPr marL="742950" lvl="1" indent="-285750">
              <a:buFont typeface="Wingdings" panose="05000000000000000000" pitchFamily="2" charset="2"/>
              <a:buChar char="§"/>
              <a:defRPr/>
            </a:pPr>
            <a:r>
              <a:rPr lang="de-DE" sz="1600" dirty="0" smtClean="0">
                <a:solidFill>
                  <a:srgbClr val="000000"/>
                </a:solidFill>
              </a:rPr>
              <a:t>Analyse der Kundenwünsche</a:t>
            </a:r>
          </a:p>
          <a:p>
            <a:pPr marL="742950" lvl="1" indent="-285750">
              <a:buFont typeface="Wingdings" panose="05000000000000000000" pitchFamily="2" charset="2"/>
              <a:buChar char="§"/>
              <a:defRPr/>
            </a:pPr>
            <a:r>
              <a:rPr lang="de-DE" sz="1600" dirty="0" smtClean="0">
                <a:solidFill>
                  <a:srgbClr val="000000"/>
                </a:solidFill>
              </a:rPr>
              <a:t>Messung der Kundenzufriedenheit</a:t>
            </a:r>
          </a:p>
        </p:txBody>
      </p:sp>
      <p:sp>
        <p:nvSpPr>
          <p:cNvPr id="2" name="Titel 1"/>
          <p:cNvSpPr>
            <a:spLocks noGrp="1"/>
          </p:cNvSpPr>
          <p:nvPr>
            <p:ph type="title"/>
          </p:nvPr>
        </p:nvSpPr>
        <p:spPr/>
        <p:txBody>
          <a:bodyPr/>
          <a:lstStyle/>
          <a:p>
            <a:r>
              <a:rPr lang="de-DE" dirty="0"/>
              <a:t>Die Grundgedanken der DIN EN ISO 9001 sind bei </a:t>
            </a:r>
            <a:r>
              <a:rPr lang="de-DE" dirty="0" err="1"/>
              <a:t>delta</a:t>
            </a:r>
            <a:r>
              <a:rPr lang="de-DE" dirty="0"/>
              <a:t> fest verankert und unterstützen die Projektarbeit.</a:t>
            </a:r>
          </a:p>
        </p:txBody>
      </p:sp>
      <p:sp>
        <p:nvSpPr>
          <p:cNvPr id="6" name="Rechteck 5"/>
          <p:cNvSpPr/>
          <p:nvPr/>
        </p:nvSpPr>
        <p:spPr bwMode="auto">
          <a:xfrm>
            <a:off x="755576" y="1700213"/>
            <a:ext cx="2520206" cy="72000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600" smtClean="0">
                <a:solidFill>
                  <a:schemeClr val="bg1"/>
                </a:solidFill>
              </a:rPr>
              <a:t>Kundenorientierung</a:t>
            </a:r>
            <a:endParaRPr lang="de-DE" sz="1600" dirty="0" err="1">
              <a:solidFill>
                <a:schemeClr val="bg1"/>
              </a:solidFill>
            </a:endParaRPr>
          </a:p>
        </p:txBody>
      </p:sp>
      <p:sp>
        <p:nvSpPr>
          <p:cNvPr id="24" name="Rechteck 23"/>
          <p:cNvSpPr/>
          <p:nvPr/>
        </p:nvSpPr>
        <p:spPr bwMode="auto">
          <a:xfrm>
            <a:off x="755576" y="2576310"/>
            <a:ext cx="2520206" cy="72000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600" smtClean="0">
                <a:solidFill>
                  <a:schemeClr val="bg1"/>
                </a:solidFill>
              </a:rPr>
              <a:t>Prozessorientierung</a:t>
            </a:r>
            <a:endParaRPr lang="de-DE" sz="1600" dirty="0" err="1">
              <a:solidFill>
                <a:schemeClr val="bg1"/>
              </a:solidFill>
            </a:endParaRPr>
          </a:p>
        </p:txBody>
      </p:sp>
      <p:sp>
        <p:nvSpPr>
          <p:cNvPr id="25" name="Rechteck 24"/>
          <p:cNvSpPr/>
          <p:nvPr/>
        </p:nvSpPr>
        <p:spPr bwMode="auto">
          <a:xfrm>
            <a:off x="755576" y="3452407"/>
            <a:ext cx="2520206" cy="72000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600" smtClean="0">
                <a:solidFill>
                  <a:schemeClr val="bg1"/>
                </a:solidFill>
              </a:rPr>
              <a:t>Ständige Verbesserung</a:t>
            </a:r>
            <a:endParaRPr lang="de-DE" sz="1600" dirty="0" err="1">
              <a:solidFill>
                <a:schemeClr val="bg1"/>
              </a:solidFill>
            </a:endParaRPr>
          </a:p>
        </p:txBody>
      </p:sp>
      <p:sp>
        <p:nvSpPr>
          <p:cNvPr id="26" name="Rechteck 25"/>
          <p:cNvSpPr/>
          <p:nvPr/>
        </p:nvSpPr>
        <p:spPr bwMode="auto">
          <a:xfrm>
            <a:off x="755576" y="4328505"/>
            <a:ext cx="2520206" cy="720000"/>
          </a:xfrm>
          <a:prstGeom prst="rect">
            <a:avLst/>
          </a:prstGeom>
          <a:solidFill>
            <a:schemeClr val="accent1"/>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de-DE" sz="1600" smtClean="0">
                <a:solidFill>
                  <a:schemeClr val="bg1"/>
                </a:solidFill>
              </a:rPr>
              <a:t>Zielorientierung</a:t>
            </a:r>
            <a:endParaRPr lang="de-DE" sz="1600" dirty="0" err="1">
              <a:solidFill>
                <a:schemeClr val="bg1"/>
              </a:solidFill>
            </a:endParaRPr>
          </a:p>
        </p:txBody>
      </p:sp>
      <p:grpSp>
        <p:nvGrpSpPr>
          <p:cNvPr id="3" name="Gruppieren 2"/>
          <p:cNvGrpSpPr/>
          <p:nvPr/>
        </p:nvGrpSpPr>
        <p:grpSpPr>
          <a:xfrm>
            <a:off x="3543518" y="1706975"/>
            <a:ext cx="496800" cy="496267"/>
            <a:chOff x="3543518" y="1719947"/>
            <a:chExt cx="496800" cy="496267"/>
          </a:xfrm>
        </p:grpSpPr>
        <p:cxnSp>
          <p:nvCxnSpPr>
            <p:cNvPr id="40" name="Gerade Verbindung 39"/>
            <p:cNvCxnSpPr/>
            <p:nvPr/>
          </p:nvCxnSpPr>
          <p:spPr>
            <a:xfrm flipH="1">
              <a:off x="3543518" y="1719947"/>
              <a:ext cx="4968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3553248" y="1719947"/>
              <a:ext cx="0" cy="4962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Textfeld 47"/>
          <p:cNvSpPr txBox="1"/>
          <p:nvPr/>
        </p:nvSpPr>
        <p:spPr>
          <a:xfrm>
            <a:off x="3275783" y="2586587"/>
            <a:ext cx="5472930" cy="338554"/>
          </a:xfrm>
          <a:prstGeom prst="rect">
            <a:avLst/>
          </a:prstGeom>
          <a:noFill/>
        </p:spPr>
        <p:txBody>
          <a:bodyPr wrap="square" rtlCol="0">
            <a:spAutoFit/>
          </a:bodyPr>
          <a:lstStyle/>
          <a:p>
            <a:pPr marL="742950" lvl="1" indent="-285750">
              <a:buFont typeface="Wingdings" panose="05000000000000000000" pitchFamily="2" charset="2"/>
              <a:buChar char="§"/>
              <a:defRPr/>
            </a:pPr>
            <a:r>
              <a:rPr lang="de-DE" sz="1600" dirty="0" smtClean="0">
                <a:solidFill>
                  <a:srgbClr val="000000"/>
                </a:solidFill>
              </a:rPr>
              <a:t>Dokumentation aller zentralen Prozesse</a:t>
            </a:r>
          </a:p>
        </p:txBody>
      </p:sp>
      <p:pic>
        <p:nvPicPr>
          <p:cNvPr id="52" name="Grafik 51" descr="IQNet.png"/>
          <p:cNvPicPr>
            <a:picLocks noChangeAspect="1"/>
          </p:cNvPicPr>
          <p:nvPr/>
        </p:nvPicPr>
        <p:blipFill>
          <a:blip r:embed="rId3" cstate="print"/>
          <a:stretch>
            <a:fillRect/>
          </a:stretch>
        </p:blipFill>
        <p:spPr>
          <a:xfrm>
            <a:off x="2123728" y="5229320"/>
            <a:ext cx="831864" cy="828000"/>
          </a:xfrm>
          <a:prstGeom prst="rect">
            <a:avLst/>
          </a:prstGeom>
        </p:spPr>
      </p:pic>
      <p:sp>
        <p:nvSpPr>
          <p:cNvPr id="53" name="Textfeld 52"/>
          <p:cNvSpPr txBox="1"/>
          <p:nvPr/>
        </p:nvSpPr>
        <p:spPr>
          <a:xfrm>
            <a:off x="3567897" y="5459738"/>
            <a:ext cx="5022903" cy="338554"/>
          </a:xfrm>
          <a:prstGeom prst="rect">
            <a:avLst/>
          </a:prstGeom>
          <a:noFill/>
        </p:spPr>
        <p:txBody>
          <a:bodyPr wrap="square" rtlCol="0">
            <a:spAutoFit/>
          </a:bodyPr>
          <a:lstStyle/>
          <a:p>
            <a:r>
              <a:rPr lang="de-DE" sz="1600" dirty="0" err="1" smtClean="0"/>
              <a:t>delta</a:t>
            </a:r>
            <a:r>
              <a:rPr lang="de-DE" sz="1600" dirty="0" smtClean="0"/>
              <a:t> ist zertifiziert nach DIN EN 9001:2008</a:t>
            </a:r>
            <a:endParaRPr lang="de-DE" sz="1600" dirty="0"/>
          </a:p>
        </p:txBody>
      </p:sp>
      <p:pic>
        <p:nvPicPr>
          <p:cNvPr id="54" name="Picture 2"/>
          <p:cNvPicPr>
            <a:picLocks noChangeAspect="1" noChangeArrowheads="1"/>
          </p:cNvPicPr>
          <p:nvPr/>
        </p:nvPicPr>
        <p:blipFill>
          <a:blip r:embed="rId4" cstate="print"/>
          <a:srcRect/>
          <a:stretch>
            <a:fillRect/>
          </a:stretch>
        </p:blipFill>
        <p:spPr bwMode="auto">
          <a:xfrm>
            <a:off x="971600" y="5233903"/>
            <a:ext cx="1009746" cy="828000"/>
          </a:xfrm>
          <a:prstGeom prst="rect">
            <a:avLst/>
          </a:prstGeom>
          <a:noFill/>
          <a:ln w="9525">
            <a:noFill/>
            <a:miter lim="800000"/>
            <a:headEnd/>
            <a:tailEnd/>
          </a:ln>
        </p:spPr>
      </p:pic>
      <p:grpSp>
        <p:nvGrpSpPr>
          <p:cNvPr id="7" name="Gruppieren 29"/>
          <p:cNvGrpSpPr/>
          <p:nvPr/>
        </p:nvGrpSpPr>
        <p:grpSpPr>
          <a:xfrm>
            <a:off x="3543518" y="2601710"/>
            <a:ext cx="496800" cy="496267"/>
            <a:chOff x="3543518" y="1719947"/>
            <a:chExt cx="496800" cy="496267"/>
          </a:xfrm>
        </p:grpSpPr>
        <p:cxnSp>
          <p:nvCxnSpPr>
            <p:cNvPr id="31" name="Gerade Verbindung 30"/>
            <p:cNvCxnSpPr/>
            <p:nvPr/>
          </p:nvCxnSpPr>
          <p:spPr>
            <a:xfrm flipH="1">
              <a:off x="3543518" y="1719947"/>
              <a:ext cx="4968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3553248" y="1719947"/>
              <a:ext cx="0" cy="4962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Gruppieren 44"/>
          <p:cNvGrpSpPr/>
          <p:nvPr/>
        </p:nvGrpSpPr>
        <p:grpSpPr>
          <a:xfrm>
            <a:off x="3543518" y="3471457"/>
            <a:ext cx="496800" cy="496267"/>
            <a:chOff x="3543518" y="1719947"/>
            <a:chExt cx="496800" cy="496267"/>
          </a:xfrm>
        </p:grpSpPr>
        <p:cxnSp>
          <p:nvCxnSpPr>
            <p:cNvPr id="46" name="Gerade Verbindung 45"/>
            <p:cNvCxnSpPr/>
            <p:nvPr/>
          </p:nvCxnSpPr>
          <p:spPr>
            <a:xfrm flipH="1">
              <a:off x="3543518" y="1719947"/>
              <a:ext cx="4968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nvCxnSpPr>
          <p:spPr>
            <a:xfrm>
              <a:off x="3553248" y="1719947"/>
              <a:ext cx="0" cy="4962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Gruppieren 55"/>
          <p:cNvGrpSpPr/>
          <p:nvPr/>
        </p:nvGrpSpPr>
        <p:grpSpPr>
          <a:xfrm>
            <a:off x="3543518" y="4347555"/>
            <a:ext cx="496800" cy="496267"/>
            <a:chOff x="3543518" y="1719947"/>
            <a:chExt cx="496800" cy="496267"/>
          </a:xfrm>
        </p:grpSpPr>
        <p:cxnSp>
          <p:nvCxnSpPr>
            <p:cNvPr id="57" name="Gerade Verbindung 56"/>
            <p:cNvCxnSpPr/>
            <p:nvPr/>
          </p:nvCxnSpPr>
          <p:spPr>
            <a:xfrm flipH="1">
              <a:off x="3543518" y="1719947"/>
              <a:ext cx="4968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nvCxnSpPr>
          <p:spPr>
            <a:xfrm>
              <a:off x="3553248" y="1719947"/>
              <a:ext cx="0" cy="4962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Textplatzhalter 3"/>
          <p:cNvSpPr txBox="1">
            <a:spLocks/>
          </p:cNvSpPr>
          <p:nvPr/>
        </p:nvSpPr>
        <p:spPr>
          <a:xfrm>
            <a:off x="756000" y="952475"/>
            <a:ext cx="8001629" cy="265449"/>
          </a:xfrm>
          <a:prstGeom prst="rect">
            <a:avLst/>
          </a:prstGeom>
          <a:noFill/>
        </p:spPr>
        <p:txBody>
          <a:bodyPr lIns="0" tIns="0" rIns="0" bIns="0"/>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Grundgedanken von ISO 9001</a:t>
            </a:r>
            <a:endParaRPr lang="de-DE" kern="0" dirty="0">
              <a:solidFill>
                <a:schemeClr val="accent1"/>
              </a:solidFill>
            </a:endParaRPr>
          </a:p>
        </p:txBody>
      </p:sp>
      <p:sp>
        <p:nvSpPr>
          <p:cNvPr id="38"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dirty="0"/>
              <a:t>Quelle: delta Karlsruhe </a:t>
            </a:r>
            <a:r>
              <a:rPr lang="de-DE" sz="1100" dirty="0" smtClean="0"/>
              <a:t>GmbH</a:t>
            </a:r>
            <a:endParaRPr lang="de-DE" sz="1100" dirty="0"/>
          </a:p>
        </p:txBody>
      </p:sp>
      <p:sp>
        <p:nvSpPr>
          <p:cNvPr id="35" name="Textfeld 34"/>
          <p:cNvSpPr txBox="1"/>
          <p:nvPr/>
        </p:nvSpPr>
        <p:spPr>
          <a:xfrm rot="867799">
            <a:off x="7223117" y="974896"/>
            <a:ext cx="1457930" cy="497153"/>
          </a:xfrm>
          <a:prstGeom prst="rect">
            <a:avLst/>
          </a:prstGeom>
          <a:solidFill>
            <a:schemeClr val="accent3"/>
          </a:solidFill>
          <a:ln>
            <a:noFill/>
          </a:ln>
        </p:spPr>
        <p:txBody>
          <a:bodyPr wrap="square" rtlCol="0" anchor="ctr">
            <a:noAutofit/>
          </a:bodyPr>
          <a:lstStyle/>
          <a:p>
            <a:pPr algn="ctr"/>
            <a:r>
              <a:rPr lang="de-DE" sz="1000" dirty="0" smtClean="0">
                <a:solidFill>
                  <a:schemeClr val="bg1"/>
                </a:solidFill>
              </a:rPr>
              <a:t>Backup</a:t>
            </a:r>
            <a:endParaRPr lang="de-DE" sz="1000" dirty="0">
              <a:solidFill>
                <a:schemeClr val="bg1"/>
              </a:solidFill>
            </a:endParaRPr>
          </a:p>
        </p:txBody>
      </p:sp>
    </p:spTree>
    <p:extLst>
      <p:ext uri="{BB962C8B-B14F-4D97-AF65-F5344CB8AC3E}">
        <p14:creationId xmlns:p14="http://schemas.microsoft.com/office/powerpoint/2010/main" val="17084280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Qualität der Projektarbeit wird durch die einzelnen Module der delta-internen Organisation hergestellt.</a:t>
            </a:r>
            <a:endParaRPr lang="de-DE" dirty="0"/>
          </a:p>
        </p:txBody>
      </p:sp>
      <p:grpSp>
        <p:nvGrpSpPr>
          <p:cNvPr id="5" name="Gruppieren 5"/>
          <p:cNvGrpSpPr>
            <a:grpSpLocks noChangeAspect="1"/>
          </p:cNvGrpSpPr>
          <p:nvPr/>
        </p:nvGrpSpPr>
        <p:grpSpPr>
          <a:xfrm>
            <a:off x="2039845" y="1332000"/>
            <a:ext cx="5069219" cy="4941800"/>
            <a:chOff x="2384041" y="1628800"/>
            <a:chExt cx="4349827" cy="4568825"/>
          </a:xfrm>
        </p:grpSpPr>
        <p:sp>
          <p:nvSpPr>
            <p:cNvPr id="25" name="AutoShape 4"/>
            <p:cNvSpPr>
              <a:spLocks noChangeArrowheads="1"/>
            </p:cNvSpPr>
            <p:nvPr/>
          </p:nvSpPr>
          <p:spPr bwMode="auto">
            <a:xfrm>
              <a:off x="3788197" y="3218779"/>
              <a:ext cx="1575891" cy="1388866"/>
            </a:xfrm>
            <a:prstGeom prst="hexagon">
              <a:avLst>
                <a:gd name="adj" fmla="val 27042"/>
                <a:gd name="vf" fmla="val 115470"/>
              </a:avLst>
            </a:prstGeom>
            <a:solidFill>
              <a:srgbClr val="009EE0"/>
            </a:solidFill>
            <a:ln w="19050">
              <a:noFill/>
              <a:miter lim="800000"/>
              <a:headEnd/>
              <a:tailEnd/>
            </a:ln>
          </p:spPr>
          <p:txBody>
            <a:bodyPr lIns="0" tIns="0" rIns="0" bIns="0" anchor="ctr"/>
            <a:lstStyle/>
            <a:p>
              <a:pPr algn="ctr">
                <a:defRPr/>
              </a:pPr>
              <a:endParaRPr lang="de-DE" sz="1400" dirty="0" smtClean="0">
                <a:solidFill>
                  <a:schemeClr val="bg1"/>
                </a:solidFill>
              </a:endParaRPr>
            </a:p>
            <a:p>
              <a:pPr algn="ctr">
                <a:defRPr/>
              </a:pPr>
              <a:r>
                <a:rPr lang="de-DE" sz="1400" dirty="0" smtClean="0">
                  <a:solidFill>
                    <a:schemeClr val="bg1"/>
                  </a:solidFill>
                </a:rPr>
                <a:t>Hochqualitative </a:t>
              </a:r>
              <a:r>
                <a:rPr lang="de-DE" sz="1400" dirty="0">
                  <a:solidFill>
                    <a:schemeClr val="bg1"/>
                  </a:solidFill>
                </a:rPr>
                <a:t>Projektarbeit</a:t>
              </a:r>
            </a:p>
            <a:p>
              <a:pPr algn="ctr">
                <a:defRPr/>
              </a:pPr>
              <a:endParaRPr lang="en-US" sz="1400" dirty="0">
                <a:solidFill>
                  <a:schemeClr val="bg1"/>
                </a:solidFill>
                <a:latin typeface="Arial"/>
              </a:endParaRPr>
            </a:p>
          </p:txBody>
        </p:sp>
        <p:sp>
          <p:nvSpPr>
            <p:cNvPr id="26" name="AutoShape 4"/>
            <p:cNvSpPr>
              <a:spLocks noChangeArrowheads="1"/>
            </p:cNvSpPr>
            <p:nvPr/>
          </p:nvSpPr>
          <p:spPr bwMode="auto">
            <a:xfrm>
              <a:off x="3788197" y="1628800"/>
              <a:ext cx="1575891" cy="1388866"/>
            </a:xfrm>
            <a:prstGeom prst="hexagon">
              <a:avLst>
                <a:gd name="adj" fmla="val 27042"/>
                <a:gd name="vf" fmla="val 115470"/>
              </a:avLst>
            </a:prstGeom>
            <a:solidFill>
              <a:schemeClr val="tx2"/>
            </a:solidFill>
            <a:ln w="19050">
              <a:noFill/>
              <a:miter lim="800000"/>
              <a:headEnd/>
              <a:tailEnd/>
            </a:ln>
          </p:spPr>
          <p:txBody>
            <a:bodyPr lIns="0" tIns="0" rIns="0" bIns="0" anchor="ctr"/>
            <a:lstStyle/>
            <a:p>
              <a:pPr algn="ctr"/>
              <a:r>
                <a:rPr lang="en-US" sz="1200" dirty="0" err="1"/>
                <a:t>Regelmäßiges</a:t>
              </a:r>
              <a:r>
                <a:rPr lang="en-US" sz="1200" dirty="0"/>
                <a:t> </a:t>
              </a:r>
              <a:r>
                <a:rPr lang="en-US" sz="1200" dirty="0" err="1" smtClean="0"/>
                <a:t>Projektcontrolling</a:t>
              </a:r>
              <a:r>
                <a:rPr lang="en-US" sz="1200" dirty="0" smtClean="0"/>
                <a:t> </a:t>
              </a:r>
              <a:r>
                <a:rPr lang="en-US" sz="1200" dirty="0"/>
                <a:t>und </a:t>
              </a:r>
              <a:r>
                <a:rPr lang="en-US" sz="1200" dirty="0" err="1" smtClean="0"/>
                <a:t>Austausch</a:t>
              </a:r>
              <a:r>
                <a:rPr lang="en-US" sz="1200" dirty="0" smtClean="0"/>
                <a:t> </a:t>
              </a:r>
              <a:r>
                <a:rPr lang="en-US" sz="1200" dirty="0" err="1" smtClean="0"/>
                <a:t>zwischen</a:t>
              </a:r>
              <a:r>
                <a:rPr lang="en-US" sz="1200" dirty="0" smtClean="0"/>
                <a:t> den </a:t>
              </a:r>
              <a:r>
                <a:rPr lang="en-US" sz="1200" dirty="0" err="1" smtClean="0"/>
                <a:t>Projektteams</a:t>
              </a:r>
              <a:endParaRPr lang="en-US" sz="1200" dirty="0"/>
            </a:p>
          </p:txBody>
        </p:sp>
        <p:sp>
          <p:nvSpPr>
            <p:cNvPr id="27" name="AutoShape 4"/>
            <p:cNvSpPr>
              <a:spLocks noChangeArrowheads="1"/>
            </p:cNvSpPr>
            <p:nvPr/>
          </p:nvSpPr>
          <p:spPr bwMode="auto">
            <a:xfrm>
              <a:off x="2384041" y="2435620"/>
              <a:ext cx="1575891" cy="1388866"/>
            </a:xfrm>
            <a:prstGeom prst="hexagon">
              <a:avLst>
                <a:gd name="adj" fmla="val 27042"/>
                <a:gd name="vf" fmla="val 115470"/>
              </a:avLst>
            </a:prstGeom>
            <a:solidFill>
              <a:schemeClr val="tx2"/>
            </a:solidFill>
            <a:ln w="19050">
              <a:noFill/>
              <a:miter lim="800000"/>
              <a:headEnd/>
              <a:tailEnd/>
            </a:ln>
          </p:spPr>
          <p:txBody>
            <a:bodyPr lIns="0" tIns="0" rIns="0" bIns="0" anchor="ctr"/>
            <a:lstStyle/>
            <a:p>
              <a:pPr algn="ctr"/>
              <a:r>
                <a:rPr lang="en-US" sz="1200" dirty="0" err="1" smtClean="0"/>
                <a:t>Qualitäts-sicherung</a:t>
              </a:r>
              <a:r>
                <a:rPr lang="en-US" sz="1200" dirty="0" smtClean="0"/>
                <a:t> </a:t>
              </a:r>
              <a:r>
                <a:rPr lang="en-US" sz="1200" dirty="0" err="1"/>
                <a:t>durch</a:t>
              </a:r>
              <a:r>
                <a:rPr lang="en-US" sz="1200" dirty="0"/>
                <a:t> </a:t>
              </a:r>
              <a:r>
                <a:rPr lang="en-US" sz="1200" dirty="0" err="1"/>
                <a:t>erfahrene</a:t>
              </a:r>
              <a:r>
                <a:rPr lang="en-US" sz="1200" dirty="0"/>
                <a:t> </a:t>
              </a:r>
              <a:r>
                <a:rPr lang="en-US" sz="1200" dirty="0" smtClean="0"/>
                <a:t>deltas und </a:t>
              </a:r>
              <a:r>
                <a:rPr lang="en-US" sz="1200" dirty="0" err="1" smtClean="0"/>
                <a:t>Qualitäts</a:t>
              </a:r>
              <a:r>
                <a:rPr lang="en-US" sz="1200" dirty="0" smtClean="0"/>
                <a:t>-management-</a:t>
              </a:r>
              <a:r>
                <a:rPr lang="en-US" sz="1200" dirty="0" err="1"/>
                <a:t>b</a:t>
              </a:r>
              <a:r>
                <a:rPr lang="en-US" sz="1200" dirty="0" err="1" smtClean="0"/>
                <a:t>etreuer</a:t>
              </a:r>
              <a:endParaRPr lang="en-US" sz="1200" dirty="0"/>
            </a:p>
          </p:txBody>
        </p:sp>
        <p:sp>
          <p:nvSpPr>
            <p:cNvPr id="28" name="AutoShape 4"/>
            <p:cNvSpPr>
              <a:spLocks noChangeArrowheads="1"/>
            </p:cNvSpPr>
            <p:nvPr/>
          </p:nvSpPr>
          <p:spPr bwMode="auto">
            <a:xfrm>
              <a:off x="2384041" y="4009037"/>
              <a:ext cx="1575891" cy="1388866"/>
            </a:xfrm>
            <a:prstGeom prst="hexagon">
              <a:avLst>
                <a:gd name="adj" fmla="val 27042"/>
                <a:gd name="vf" fmla="val 115470"/>
              </a:avLst>
            </a:prstGeom>
            <a:solidFill>
              <a:schemeClr val="tx2"/>
            </a:solidFill>
            <a:ln w="19050">
              <a:noFill/>
              <a:miter lim="800000"/>
              <a:headEnd/>
              <a:tailEnd/>
            </a:ln>
          </p:spPr>
          <p:txBody>
            <a:bodyPr lIns="0" tIns="0" rIns="0" bIns="0" anchor="ctr"/>
            <a:lstStyle/>
            <a:p>
              <a:pPr algn="ctr"/>
              <a:r>
                <a:rPr lang="de-DE" sz="1200" dirty="0"/>
                <a:t>Unterstützung der </a:t>
              </a:r>
              <a:r>
                <a:rPr lang="de-DE" sz="1200" dirty="0" err="1" smtClean="0"/>
                <a:t>Projektab</a:t>
              </a:r>
              <a:r>
                <a:rPr lang="de-DE" sz="1200" dirty="0" smtClean="0"/>
                <a:t>-wicklung </a:t>
              </a:r>
              <a:r>
                <a:rPr lang="de-DE" sz="1200" dirty="0"/>
                <a:t>durch die etablierte </a:t>
              </a:r>
              <a:r>
                <a:rPr lang="de-DE" sz="1200" dirty="0" smtClean="0"/>
                <a:t>Organisations-struktur</a:t>
              </a:r>
              <a:endParaRPr lang="de-DE" sz="1200" dirty="0"/>
            </a:p>
          </p:txBody>
        </p:sp>
        <p:sp>
          <p:nvSpPr>
            <p:cNvPr id="29" name="AutoShape 4"/>
            <p:cNvSpPr>
              <a:spLocks noChangeArrowheads="1"/>
            </p:cNvSpPr>
            <p:nvPr/>
          </p:nvSpPr>
          <p:spPr bwMode="auto">
            <a:xfrm>
              <a:off x="3788197" y="4808759"/>
              <a:ext cx="1575891" cy="1388866"/>
            </a:xfrm>
            <a:prstGeom prst="hexagon">
              <a:avLst>
                <a:gd name="adj" fmla="val 27042"/>
                <a:gd name="vf" fmla="val 115470"/>
              </a:avLst>
            </a:prstGeom>
            <a:solidFill>
              <a:schemeClr val="tx2"/>
            </a:solidFill>
            <a:ln w="19050">
              <a:noFill/>
              <a:miter lim="800000"/>
              <a:headEnd/>
              <a:tailEnd/>
            </a:ln>
          </p:spPr>
          <p:txBody>
            <a:bodyPr lIns="0" tIns="0" rIns="0" bIns="0" anchor="ctr"/>
            <a:lstStyle/>
            <a:p>
              <a:pPr algn="ctr"/>
              <a:r>
                <a:rPr lang="de-DE" sz="1200" dirty="0"/>
                <a:t>Ausbildung der studentischen Berater für die Projektarbeit</a:t>
              </a:r>
            </a:p>
          </p:txBody>
        </p:sp>
        <p:sp>
          <p:nvSpPr>
            <p:cNvPr id="30" name="AutoShape 4"/>
            <p:cNvSpPr>
              <a:spLocks noChangeArrowheads="1"/>
            </p:cNvSpPr>
            <p:nvPr/>
          </p:nvSpPr>
          <p:spPr bwMode="auto">
            <a:xfrm>
              <a:off x="5157977" y="4009037"/>
              <a:ext cx="1575891" cy="1388866"/>
            </a:xfrm>
            <a:prstGeom prst="hexagon">
              <a:avLst>
                <a:gd name="adj" fmla="val 27042"/>
                <a:gd name="vf" fmla="val 115470"/>
              </a:avLst>
            </a:prstGeom>
            <a:solidFill>
              <a:schemeClr val="tx2"/>
            </a:solidFill>
            <a:ln w="19050">
              <a:noFill/>
              <a:miter lim="800000"/>
              <a:headEnd/>
              <a:tailEnd/>
            </a:ln>
          </p:spPr>
          <p:txBody>
            <a:bodyPr lIns="0" tIns="0" rIns="0" bIns="0" anchor="ctr"/>
            <a:lstStyle/>
            <a:p>
              <a:pPr algn="ctr"/>
              <a:r>
                <a:rPr lang="de-DE" sz="1200" dirty="0" smtClean="0"/>
                <a:t>Projekt-unterstützung </a:t>
              </a:r>
              <a:r>
                <a:rPr lang="de-DE" sz="1200" dirty="0"/>
                <a:t>durch Kuratoren und Partner</a:t>
              </a:r>
            </a:p>
          </p:txBody>
        </p:sp>
        <p:sp>
          <p:nvSpPr>
            <p:cNvPr id="31" name="AutoShape 4"/>
            <p:cNvSpPr>
              <a:spLocks noChangeArrowheads="1"/>
            </p:cNvSpPr>
            <p:nvPr/>
          </p:nvSpPr>
          <p:spPr bwMode="auto">
            <a:xfrm>
              <a:off x="5157977" y="2435620"/>
              <a:ext cx="1575891" cy="1388866"/>
            </a:xfrm>
            <a:prstGeom prst="hexagon">
              <a:avLst>
                <a:gd name="adj" fmla="val 27042"/>
                <a:gd name="vf" fmla="val 115470"/>
              </a:avLst>
            </a:prstGeom>
            <a:solidFill>
              <a:schemeClr val="tx2"/>
            </a:solidFill>
            <a:ln w="19050">
              <a:noFill/>
              <a:miter lim="800000"/>
              <a:headEnd/>
              <a:tailEnd/>
            </a:ln>
          </p:spPr>
          <p:txBody>
            <a:bodyPr lIns="0" tIns="0" rIns="0" bIns="0" anchor="ctr"/>
            <a:lstStyle/>
            <a:p>
              <a:pPr algn="ctr"/>
              <a:r>
                <a:rPr lang="de-DE" sz="1200" dirty="0"/>
                <a:t>Strukturiertes </a:t>
              </a:r>
              <a:r>
                <a:rPr lang="de-DE" sz="1200" dirty="0" smtClean="0"/>
                <a:t>Wissens-management </a:t>
              </a:r>
              <a:r>
                <a:rPr lang="de-DE" sz="1200" dirty="0"/>
                <a:t>zur </a:t>
              </a:r>
              <a:r>
                <a:rPr lang="de-DE" sz="1200" dirty="0" smtClean="0"/>
                <a:t>generationen-übergreifenden Wissensweiter-gabe</a:t>
              </a:r>
              <a:endParaRPr lang="de-DE" sz="1200" dirty="0"/>
            </a:p>
          </p:txBody>
        </p:sp>
      </p:grpSp>
      <p:sp>
        <p:nvSpPr>
          <p:cNvPr id="20" name="Textplatzhalter 3"/>
          <p:cNvSpPr txBox="1">
            <a:spLocks/>
          </p:cNvSpPr>
          <p:nvPr/>
        </p:nvSpPr>
        <p:spPr>
          <a:xfrm>
            <a:off x="756000" y="952475"/>
            <a:ext cx="8001629" cy="265449"/>
          </a:xfrm>
          <a:prstGeom prst="rect">
            <a:avLst/>
          </a:prstGeom>
          <a:noFill/>
        </p:spPr>
        <p:txBody>
          <a:bodyPr lIns="0" tIns="0" rIns="0" bIns="0"/>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Organisationsstruktur</a:t>
            </a:r>
            <a:endParaRPr lang="de-DE" kern="0" dirty="0">
              <a:solidFill>
                <a:schemeClr val="accent1"/>
              </a:solidFill>
            </a:endParaRPr>
          </a:p>
        </p:txBody>
      </p:sp>
      <p:sp>
        <p:nvSpPr>
          <p:cNvPr id="21"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dirty="0"/>
              <a:t>Quelle: delta Karlsruhe </a:t>
            </a:r>
            <a:r>
              <a:rPr lang="de-DE" sz="1100" dirty="0" smtClean="0"/>
              <a:t>GmbH</a:t>
            </a:r>
            <a:endParaRPr lang="de-DE" sz="1100" dirty="0"/>
          </a:p>
        </p:txBody>
      </p:sp>
      <p:sp>
        <p:nvSpPr>
          <p:cNvPr id="18" name="Textfeld 17"/>
          <p:cNvSpPr txBox="1"/>
          <p:nvPr/>
        </p:nvSpPr>
        <p:spPr>
          <a:xfrm rot="867799">
            <a:off x="7223117" y="974896"/>
            <a:ext cx="1457930" cy="497153"/>
          </a:xfrm>
          <a:prstGeom prst="rect">
            <a:avLst/>
          </a:prstGeom>
          <a:solidFill>
            <a:schemeClr val="accent3"/>
          </a:solidFill>
          <a:ln>
            <a:noFill/>
          </a:ln>
        </p:spPr>
        <p:txBody>
          <a:bodyPr wrap="square" rtlCol="0" anchor="ctr">
            <a:noAutofit/>
          </a:bodyPr>
          <a:lstStyle/>
          <a:p>
            <a:pPr algn="ctr"/>
            <a:r>
              <a:rPr lang="de-DE" sz="1000" dirty="0" smtClean="0">
                <a:solidFill>
                  <a:schemeClr val="bg1"/>
                </a:solidFill>
              </a:rPr>
              <a:t>Backup</a:t>
            </a:r>
            <a:endParaRPr lang="de-DE" sz="1000" dirty="0">
              <a:solidFill>
                <a:schemeClr val="bg1"/>
              </a:solidFill>
            </a:endParaRPr>
          </a:p>
        </p:txBody>
      </p:sp>
    </p:spTree>
    <p:extLst>
      <p:ext uri="{BB962C8B-B14F-4D97-AF65-F5344CB8AC3E}">
        <p14:creationId xmlns:p14="http://schemas.microsoft.com/office/powerpoint/2010/main" val="282090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Research </a:t>
            </a:r>
            <a:r>
              <a:rPr lang="de-DE" kern="0" dirty="0" err="1" smtClean="0">
                <a:solidFill>
                  <a:schemeClr val="accent1"/>
                </a:solidFill>
              </a:rPr>
              <a:t>question</a:t>
            </a:r>
            <a:endParaRPr lang="de-DE" kern="0" dirty="0">
              <a:solidFill>
                <a:schemeClr val="accent1"/>
              </a:solidFill>
            </a:endParaRPr>
          </a:p>
        </p:txBody>
      </p:sp>
      <p:sp>
        <p:nvSpPr>
          <p:cNvPr id="3" name="Rechteck 2"/>
          <p:cNvSpPr/>
          <p:nvPr/>
        </p:nvSpPr>
        <p:spPr>
          <a:xfrm>
            <a:off x="2286000" y="2828836"/>
            <a:ext cx="4572000" cy="1477328"/>
          </a:xfrm>
          <a:prstGeom prst="rect">
            <a:avLst/>
          </a:prstGeom>
        </p:spPr>
        <p:txBody>
          <a:bodyPr>
            <a:spAutoFit/>
          </a:bodyPr>
          <a:lstStyle/>
          <a:p>
            <a:r>
              <a:rPr lang="de-DE" dirty="0" err="1"/>
              <a:t>Could</a:t>
            </a:r>
            <a:r>
              <a:rPr lang="de-DE" dirty="0"/>
              <a:t> </a:t>
            </a:r>
            <a:r>
              <a:rPr lang="de-DE" dirty="0" err="1"/>
              <a:t>the</a:t>
            </a:r>
            <a:r>
              <a:rPr lang="de-DE" dirty="0"/>
              <a:t> 2015 European </a:t>
            </a:r>
            <a:r>
              <a:rPr lang="de-DE" dirty="0" err="1"/>
              <a:t>refugee</a:t>
            </a:r>
            <a:r>
              <a:rPr lang="de-DE" dirty="0"/>
              <a:t> </a:t>
            </a:r>
            <a:r>
              <a:rPr lang="de-DE" dirty="0" err="1"/>
              <a:t>crisis</a:t>
            </a:r>
            <a:r>
              <a:rPr lang="de-DE" dirty="0"/>
              <a:t> </a:t>
            </a:r>
            <a:r>
              <a:rPr lang="de-DE" dirty="0" err="1"/>
              <a:t>and</a:t>
            </a:r>
            <a:r>
              <a:rPr lang="de-DE" dirty="0"/>
              <a:t> </a:t>
            </a:r>
            <a:r>
              <a:rPr lang="de-DE" dirty="0" err="1"/>
              <a:t>the</a:t>
            </a:r>
            <a:r>
              <a:rPr lang="de-DE" dirty="0"/>
              <a:t> </a:t>
            </a:r>
            <a:r>
              <a:rPr lang="de-DE" dirty="0" err="1"/>
              <a:t>refugee</a:t>
            </a:r>
            <a:r>
              <a:rPr lang="de-DE" dirty="0"/>
              <a:t> </a:t>
            </a:r>
            <a:r>
              <a:rPr lang="de-DE" dirty="0" err="1"/>
              <a:t>spread</a:t>
            </a:r>
            <a:r>
              <a:rPr lang="de-DE" dirty="0"/>
              <a:t> </a:t>
            </a:r>
            <a:r>
              <a:rPr lang="de-DE" dirty="0" err="1"/>
              <a:t>among</a:t>
            </a:r>
            <a:r>
              <a:rPr lang="de-DE" dirty="0"/>
              <a:t> Europe </a:t>
            </a:r>
            <a:r>
              <a:rPr lang="de-DE" dirty="0" err="1"/>
              <a:t>have</a:t>
            </a:r>
            <a:r>
              <a:rPr lang="de-DE" dirty="0"/>
              <a:t> </a:t>
            </a:r>
            <a:r>
              <a:rPr lang="de-DE" dirty="0" err="1"/>
              <a:t>been</a:t>
            </a:r>
            <a:r>
              <a:rPr lang="de-DE" dirty="0"/>
              <a:t> </a:t>
            </a:r>
            <a:r>
              <a:rPr lang="de-DE" dirty="0" err="1"/>
              <a:t>predicted</a:t>
            </a:r>
            <a:r>
              <a:rPr lang="de-DE" dirty="0"/>
              <a:t> </a:t>
            </a:r>
            <a:r>
              <a:rPr lang="de-DE" dirty="0" err="1"/>
              <a:t>with</a:t>
            </a:r>
            <a:r>
              <a:rPr lang="de-DE" dirty="0"/>
              <a:t> </a:t>
            </a:r>
            <a:r>
              <a:rPr lang="de-DE" dirty="0" err="1"/>
              <a:t>the</a:t>
            </a:r>
            <a:r>
              <a:rPr lang="de-DE" dirty="0"/>
              <a:t> </a:t>
            </a:r>
            <a:r>
              <a:rPr lang="de-DE" dirty="0" err="1"/>
              <a:t>use</a:t>
            </a:r>
            <a:r>
              <a:rPr lang="de-DE" dirty="0"/>
              <a:t> </a:t>
            </a:r>
            <a:r>
              <a:rPr lang="de-DE" dirty="0" err="1"/>
              <a:t>of</a:t>
            </a:r>
            <a:r>
              <a:rPr lang="de-DE" dirty="0"/>
              <a:t> </a:t>
            </a:r>
            <a:r>
              <a:rPr lang="de-DE" dirty="0" err="1"/>
              <a:t>Stouffer’s</a:t>
            </a:r>
            <a:r>
              <a:rPr lang="de-DE" dirty="0"/>
              <a:t> </a:t>
            </a:r>
            <a:r>
              <a:rPr lang="de-DE" dirty="0" err="1"/>
              <a:t>Theory</a:t>
            </a:r>
            <a:r>
              <a:rPr lang="de-DE" dirty="0"/>
              <a:t> </a:t>
            </a:r>
            <a:r>
              <a:rPr lang="de-DE" dirty="0" err="1"/>
              <a:t>of</a:t>
            </a:r>
            <a:r>
              <a:rPr lang="de-DE" dirty="0"/>
              <a:t> Mobility </a:t>
            </a:r>
            <a:r>
              <a:rPr lang="de-DE" dirty="0" err="1"/>
              <a:t>before</a:t>
            </a:r>
            <a:r>
              <a:rPr lang="de-DE" dirty="0"/>
              <a:t> </a:t>
            </a:r>
            <a:r>
              <a:rPr lang="de-DE" dirty="0" err="1"/>
              <a:t>it</a:t>
            </a:r>
            <a:r>
              <a:rPr lang="de-DE" dirty="0"/>
              <a:t> </a:t>
            </a:r>
            <a:r>
              <a:rPr lang="de-DE" dirty="0" err="1"/>
              <a:t>has</a:t>
            </a:r>
            <a:r>
              <a:rPr lang="de-DE" dirty="0"/>
              <a:t> </a:t>
            </a:r>
            <a:r>
              <a:rPr lang="de-DE" dirty="0" err="1"/>
              <a:t>happened</a:t>
            </a:r>
            <a:r>
              <a:rPr lang="de-DE" dirty="0"/>
              <a:t>? </a:t>
            </a:r>
          </a:p>
        </p:txBody>
      </p:sp>
    </p:spTree>
    <p:extLst>
      <p:ext uri="{BB962C8B-B14F-4D97-AF65-F5344CB8AC3E}">
        <p14:creationId xmlns:p14="http://schemas.microsoft.com/office/powerpoint/2010/main" val="371900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Rectangle 4" hidden="1"/>
          <p:cNvGraphicFramePr>
            <a:graphicFrameLocks/>
          </p:cNvGraphicFramePr>
          <p:nvPr>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608" name="think-cell Folie" r:id="rId5" imgW="0" imgH="0" progId="TCLayout.ActiveDocument.1">
                  <p:embed/>
                </p:oleObj>
              </mc:Choice>
              <mc:Fallback>
                <p:oleObj name="think-cell Foli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5" name="Titel 1"/>
          <p:cNvSpPr>
            <a:spLocks noGrp="1"/>
          </p:cNvSpPr>
          <p:nvPr>
            <p:ph type="title"/>
            <p:custDataLst>
              <p:tags r:id="rId2"/>
            </p:custDataLst>
          </p:nvPr>
        </p:nvSpPr>
        <p:spPr/>
        <p:txBody>
          <a:bodyPr/>
          <a:lstStyle/>
          <a:p>
            <a:pPr eaLnBrk="1" hangingPunct="1"/>
            <a:r>
              <a:rPr lang="de-DE" sz="1800" dirty="0" smtClean="0">
                <a:solidFill>
                  <a:srgbClr val="009EE0"/>
                </a:solidFill>
              </a:rPr>
              <a:t>Agenda</a:t>
            </a:r>
          </a:p>
        </p:txBody>
      </p:sp>
      <p:sp>
        <p:nvSpPr>
          <p:cNvPr id="9" name="Textplatzhalter 77"/>
          <p:cNvSpPr txBox="1">
            <a:spLocks/>
          </p:cNvSpPr>
          <p:nvPr/>
        </p:nvSpPr>
        <p:spPr bwMode="auto">
          <a:xfrm>
            <a:off x="761021" y="6201308"/>
            <a:ext cx="6400631" cy="18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342831" indent="-342831" algn="l" rtl="0" eaLnBrk="1" fontAlgn="base" hangingPunct="1">
              <a:spcBef>
                <a:spcPct val="20000"/>
              </a:spcBef>
              <a:spcAft>
                <a:spcPct val="0"/>
              </a:spcAft>
              <a:buFont typeface="Wingdings" pitchFamily="2" charset="2"/>
              <a:buNone/>
              <a:defRPr sz="1000" b="0" baseline="0">
                <a:solidFill>
                  <a:schemeClr val="tx1"/>
                </a:solidFill>
                <a:latin typeface="+mn-lt"/>
                <a:ea typeface="+mn-ea"/>
                <a:cs typeface="+mn-cs"/>
              </a:defRPr>
            </a:lvl1pPr>
            <a:lvl2pPr marL="742800" indent="-285693" algn="l" rtl="0" eaLnBrk="1" fontAlgn="base" hangingPunct="1">
              <a:spcBef>
                <a:spcPct val="20000"/>
              </a:spcBef>
              <a:spcAft>
                <a:spcPct val="0"/>
              </a:spcAft>
              <a:buFont typeface="Symbol" pitchFamily="18" charset="2"/>
              <a:buChar char="-"/>
              <a:defRPr sz="1000">
                <a:solidFill>
                  <a:schemeClr val="tx1"/>
                </a:solidFill>
                <a:latin typeface="+mn-lt"/>
              </a:defRPr>
            </a:lvl2pPr>
            <a:lvl3pPr marL="1142770" indent="-228554" algn="l" rtl="0" eaLnBrk="1" fontAlgn="base" hangingPunct="1">
              <a:spcBef>
                <a:spcPct val="20000"/>
              </a:spcBef>
              <a:spcAft>
                <a:spcPct val="0"/>
              </a:spcAft>
              <a:buFont typeface="Wingdings" pitchFamily="2" charset="2"/>
              <a:buChar char="§"/>
              <a:defRPr sz="1000">
                <a:solidFill>
                  <a:schemeClr val="tx1"/>
                </a:solidFill>
                <a:latin typeface="+mn-lt"/>
              </a:defRPr>
            </a:lvl3pPr>
            <a:lvl4pPr marL="1599879" indent="-228554" algn="l" rtl="0" eaLnBrk="1" fontAlgn="base" hangingPunct="1">
              <a:spcBef>
                <a:spcPct val="20000"/>
              </a:spcBef>
              <a:spcAft>
                <a:spcPct val="0"/>
              </a:spcAft>
              <a:buFont typeface="Symbol" pitchFamily="18" charset="2"/>
              <a:buChar char="-"/>
              <a:defRPr sz="1000">
                <a:solidFill>
                  <a:schemeClr val="tx1"/>
                </a:solidFill>
                <a:latin typeface="+mn-lt"/>
              </a:defRPr>
            </a:lvl4pPr>
            <a:lvl5pPr marL="2056986" indent="-228554" algn="l" rtl="0" eaLnBrk="1" fontAlgn="base" hangingPunct="1">
              <a:spcBef>
                <a:spcPct val="20000"/>
              </a:spcBef>
              <a:spcAft>
                <a:spcPct val="0"/>
              </a:spcAft>
              <a:buFont typeface="Wingdings" pitchFamily="2" charset="2"/>
              <a:buChar char="§"/>
              <a:defRPr sz="1000">
                <a:solidFill>
                  <a:schemeClr val="tx1"/>
                </a:solidFill>
                <a:latin typeface="+mn-lt"/>
              </a:defRPr>
            </a:lvl5pPr>
            <a:lvl6pPr marL="2514096" indent="-228554" algn="l" rtl="0" eaLnBrk="1" fontAlgn="base" hangingPunct="1">
              <a:spcBef>
                <a:spcPct val="20000"/>
              </a:spcBef>
              <a:spcAft>
                <a:spcPct val="0"/>
              </a:spcAft>
              <a:buFont typeface="Wingdings" pitchFamily="2" charset="2"/>
              <a:buChar char="§"/>
              <a:defRPr sz="1600">
                <a:solidFill>
                  <a:schemeClr val="tx1"/>
                </a:solidFill>
                <a:latin typeface="+mn-lt"/>
              </a:defRPr>
            </a:lvl6pPr>
            <a:lvl7pPr marL="2971203" indent="-228554" algn="l" rtl="0" eaLnBrk="1" fontAlgn="base" hangingPunct="1">
              <a:spcBef>
                <a:spcPct val="20000"/>
              </a:spcBef>
              <a:spcAft>
                <a:spcPct val="0"/>
              </a:spcAft>
              <a:buFont typeface="Wingdings" pitchFamily="2" charset="2"/>
              <a:buChar char="§"/>
              <a:defRPr sz="1600">
                <a:solidFill>
                  <a:schemeClr val="tx1"/>
                </a:solidFill>
                <a:latin typeface="+mn-lt"/>
              </a:defRPr>
            </a:lvl7pPr>
            <a:lvl8pPr marL="3428312" indent="-228554" algn="l" rtl="0" eaLnBrk="1" fontAlgn="base" hangingPunct="1">
              <a:spcBef>
                <a:spcPct val="20000"/>
              </a:spcBef>
              <a:spcAft>
                <a:spcPct val="0"/>
              </a:spcAft>
              <a:buFont typeface="Wingdings" pitchFamily="2" charset="2"/>
              <a:buChar char="§"/>
              <a:defRPr sz="1600">
                <a:solidFill>
                  <a:schemeClr val="tx1"/>
                </a:solidFill>
                <a:latin typeface="+mn-lt"/>
              </a:defRPr>
            </a:lvl8pPr>
            <a:lvl9pPr marL="3885419" indent="-228554"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dirty="0"/>
              <a:t>Quelle: delta Karlsruhe </a:t>
            </a:r>
            <a:r>
              <a:rPr lang="de-DE" dirty="0" smtClean="0"/>
              <a:t>GmbH</a:t>
            </a:r>
            <a:endParaRPr lang="de-DE" dirty="0"/>
          </a:p>
        </p:txBody>
      </p:sp>
      <p:grpSp>
        <p:nvGrpSpPr>
          <p:cNvPr id="37" name="Gruppierung 36"/>
          <p:cNvGrpSpPr/>
          <p:nvPr/>
        </p:nvGrpSpPr>
        <p:grpSpPr>
          <a:xfrm>
            <a:off x="2232025" y="2204864"/>
            <a:ext cx="4679950" cy="2201478"/>
            <a:chOff x="2502055" y="1692000"/>
            <a:chExt cx="4679950" cy="2201478"/>
          </a:xfrm>
        </p:grpSpPr>
        <p:sp>
          <p:nvSpPr>
            <p:cNvPr id="38" name="Rechteck 37"/>
            <p:cNvSpPr/>
            <p:nvPr/>
          </p:nvSpPr>
          <p:spPr bwMode="auto">
            <a:xfrm>
              <a:off x="2502055" y="1692000"/>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a:solidFill>
                    <a:schemeClr val="tx1"/>
                  </a:solidFill>
                </a:rPr>
                <a:t>Introduction</a:t>
              </a:r>
              <a:endParaRPr lang="de-DE" dirty="0">
                <a:solidFill>
                  <a:schemeClr val="tx1"/>
                </a:solidFill>
              </a:endParaRPr>
            </a:p>
          </p:txBody>
        </p:sp>
        <p:sp>
          <p:nvSpPr>
            <p:cNvPr id="39" name="Rechteck 38"/>
            <p:cNvSpPr/>
            <p:nvPr/>
          </p:nvSpPr>
          <p:spPr bwMode="auto">
            <a:xfrm>
              <a:off x="2502055" y="2269826"/>
              <a:ext cx="4679950" cy="468000"/>
            </a:xfrm>
            <a:prstGeom prst="rect">
              <a:avLst/>
            </a:prstGeom>
            <a:solidFill>
              <a:srgbClr val="009EE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a:solidFill>
                    <a:schemeClr val="bg1"/>
                  </a:solidFill>
                </a:rPr>
                <a:t>Model </a:t>
              </a:r>
              <a:r>
                <a:rPr lang="de-DE" dirty="0" err="1">
                  <a:solidFill>
                    <a:schemeClr val="bg1"/>
                  </a:solidFill>
                </a:rPr>
                <a:t>description</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implementation</a:t>
              </a:r>
              <a:endParaRPr lang="de-DE" dirty="0">
                <a:solidFill>
                  <a:schemeClr val="bg1"/>
                </a:solidFill>
              </a:endParaRPr>
            </a:p>
          </p:txBody>
        </p:sp>
        <p:sp>
          <p:nvSpPr>
            <p:cNvPr id="40" name="Rechteck 39"/>
            <p:cNvSpPr/>
            <p:nvPr/>
          </p:nvSpPr>
          <p:spPr bwMode="auto">
            <a:xfrm>
              <a:off x="2502055" y="2847652"/>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a:solidFill>
                    <a:schemeClr val="tx1"/>
                  </a:solidFill>
                </a:rPr>
                <a:t>Forecasting</a:t>
              </a:r>
              <a:r>
                <a:rPr lang="de-DE" dirty="0">
                  <a:solidFill>
                    <a:schemeClr val="tx1"/>
                  </a:solidFill>
                </a:rPr>
                <a:t> 2015 </a:t>
              </a:r>
              <a:r>
                <a:rPr lang="de-DE" dirty="0" err="1">
                  <a:solidFill>
                    <a:schemeClr val="tx1"/>
                  </a:solidFill>
                </a:rPr>
                <a:t>migration</a:t>
              </a:r>
              <a:r>
                <a:rPr lang="de-DE" dirty="0">
                  <a:solidFill>
                    <a:schemeClr val="tx1"/>
                  </a:solidFill>
                </a:rPr>
                <a:t> </a:t>
              </a:r>
              <a:r>
                <a:rPr lang="de-DE" dirty="0" err="1">
                  <a:solidFill>
                    <a:schemeClr val="tx1"/>
                  </a:solidFill>
                </a:rPr>
                <a:t>flows</a:t>
              </a:r>
              <a:endParaRPr lang="de-DE" dirty="0">
                <a:solidFill>
                  <a:schemeClr val="tx1"/>
                </a:solidFill>
              </a:endParaRPr>
            </a:p>
          </p:txBody>
        </p:sp>
        <p:sp>
          <p:nvSpPr>
            <p:cNvPr id="41" name="Rechteck 40"/>
            <p:cNvSpPr/>
            <p:nvPr/>
          </p:nvSpPr>
          <p:spPr bwMode="auto">
            <a:xfrm>
              <a:off x="2502055" y="3425478"/>
              <a:ext cx="4679950" cy="468000"/>
            </a:xfrm>
            <a:prstGeom prst="rect">
              <a:avLst/>
            </a:prstGeom>
            <a:no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108000" tIns="0" rIns="108000" bIns="3600" rtlCol="0" anchor="ctr"/>
            <a:lstStyle/>
            <a:p>
              <a:r>
                <a:rPr lang="de-DE" dirty="0" err="1" smtClean="0">
                  <a:solidFill>
                    <a:schemeClr val="tx1"/>
                  </a:solidFill>
                </a:rPr>
                <a:t>Conclusion</a:t>
              </a:r>
              <a:endParaRPr lang="de-DE" dirty="0">
                <a:solidFill>
                  <a:schemeClr val="tx1"/>
                </a:solidFill>
              </a:endParaRPr>
            </a:p>
          </p:txBody>
        </p:sp>
      </p:grpSp>
    </p:spTree>
    <p:extLst>
      <p:ext uri="{BB962C8B-B14F-4D97-AF65-F5344CB8AC3E}">
        <p14:creationId xmlns:p14="http://schemas.microsoft.com/office/powerpoint/2010/main" val="2143558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pic>
        <p:nvPicPr>
          <p:cNvPr id="3" name="Bild 2"/>
          <p:cNvPicPr>
            <a:picLocks noChangeAspect="1"/>
          </p:cNvPicPr>
          <p:nvPr/>
        </p:nvPicPr>
        <p:blipFill>
          <a:blip r:embed="rId2"/>
          <a:stretch>
            <a:fillRect/>
          </a:stretch>
        </p:blipFill>
        <p:spPr>
          <a:xfrm>
            <a:off x="1266342" y="1952625"/>
            <a:ext cx="5898046" cy="2074735"/>
          </a:xfrm>
          <a:prstGeom prst="rect">
            <a:avLst/>
          </a:prstGeom>
        </p:spPr>
      </p:pic>
      <p:sp>
        <p:nvSpPr>
          <p:cNvPr id="5" name="Rechteck 4"/>
          <p:cNvSpPr/>
          <p:nvPr/>
        </p:nvSpPr>
        <p:spPr>
          <a:xfrm>
            <a:off x="1652588" y="4028212"/>
            <a:ext cx="4572000" cy="1754326"/>
          </a:xfrm>
          <a:prstGeom prst="rect">
            <a:avLst/>
          </a:prstGeom>
        </p:spPr>
        <p:txBody>
          <a:bodyPr>
            <a:spAutoFit/>
          </a:bodyPr>
          <a:lstStyle/>
          <a:p>
            <a:r>
              <a:rPr lang="de-DE" dirty="0">
                <a:latin typeface="CMMI10" charset="0"/>
              </a:rPr>
              <a:t>X</a:t>
            </a:r>
            <a:r>
              <a:rPr lang="de-DE" sz="1100" dirty="0">
                <a:latin typeface="CMR8" charset="0"/>
              </a:rPr>
              <a:t>0 </a:t>
            </a:r>
            <a:r>
              <a:rPr lang="de-DE" dirty="0" err="1">
                <a:latin typeface="CMR10" charset="0"/>
              </a:rPr>
              <a:t>is</a:t>
            </a:r>
            <a:r>
              <a:rPr lang="de-DE" dirty="0">
                <a:latin typeface="CMR10" charset="0"/>
              </a:rPr>
              <a:t> </a:t>
            </a:r>
            <a:r>
              <a:rPr lang="de-DE" dirty="0" err="1">
                <a:latin typeface="CMR10" charset="0"/>
              </a:rPr>
              <a:t>the</a:t>
            </a:r>
            <a:r>
              <a:rPr lang="de-DE" dirty="0">
                <a:latin typeface="CMR10" charset="0"/>
              </a:rPr>
              <a:t> </a:t>
            </a:r>
            <a:r>
              <a:rPr lang="de-DE" dirty="0" err="1">
                <a:latin typeface="CMR10" charset="0"/>
              </a:rPr>
              <a:t>number</a:t>
            </a:r>
            <a:r>
              <a:rPr lang="de-DE" dirty="0">
                <a:latin typeface="CMR10" charset="0"/>
              </a:rPr>
              <a:t> </a:t>
            </a:r>
            <a:r>
              <a:rPr lang="de-DE" dirty="0" err="1">
                <a:latin typeface="CMR10" charset="0"/>
              </a:rPr>
              <a:t>of</a:t>
            </a:r>
            <a:r>
              <a:rPr lang="de-DE" dirty="0">
                <a:latin typeface="CMR10" charset="0"/>
              </a:rPr>
              <a:t> </a:t>
            </a:r>
            <a:r>
              <a:rPr lang="de-DE" dirty="0" err="1">
                <a:latin typeface="CMR10" charset="0"/>
              </a:rPr>
              <a:t>deaths</a:t>
            </a:r>
            <a:r>
              <a:rPr lang="de-DE" dirty="0">
                <a:latin typeface="CMR10" charset="0"/>
              </a:rPr>
              <a:t> in </a:t>
            </a:r>
            <a:r>
              <a:rPr lang="de-DE" dirty="0" err="1">
                <a:latin typeface="CMR10" charset="0"/>
              </a:rPr>
              <a:t>Syria</a:t>
            </a:r>
            <a:r>
              <a:rPr lang="de-DE" dirty="0">
                <a:latin typeface="CMR10" charset="0"/>
              </a:rPr>
              <a:t> in </a:t>
            </a:r>
            <a:r>
              <a:rPr lang="de-DE" dirty="0" err="1">
                <a:latin typeface="CMR10" charset="0"/>
              </a:rPr>
              <a:t>the</a:t>
            </a:r>
            <a:r>
              <a:rPr lang="de-DE" dirty="0">
                <a:latin typeface="CMR10" charset="0"/>
              </a:rPr>
              <a:t> </a:t>
            </a:r>
            <a:r>
              <a:rPr lang="de-DE" dirty="0" err="1">
                <a:latin typeface="CMR10" charset="0"/>
              </a:rPr>
              <a:t>previous</a:t>
            </a:r>
            <a:r>
              <a:rPr lang="de-DE" dirty="0">
                <a:latin typeface="CMR10" charset="0"/>
              </a:rPr>
              <a:t> </a:t>
            </a:r>
            <a:r>
              <a:rPr lang="de-DE" dirty="0" err="1">
                <a:latin typeface="CMR10" charset="0"/>
              </a:rPr>
              <a:t>year</a:t>
            </a:r>
            <a:r>
              <a:rPr lang="de-DE" dirty="0">
                <a:latin typeface="CMR10" charset="0"/>
              </a:rPr>
              <a:t>, </a:t>
            </a:r>
            <a:r>
              <a:rPr lang="de-DE" dirty="0">
                <a:latin typeface="CMMI10" charset="0"/>
              </a:rPr>
              <a:t>X</a:t>
            </a:r>
            <a:r>
              <a:rPr lang="de-DE" sz="1100" dirty="0">
                <a:latin typeface="CMR8" charset="0"/>
              </a:rPr>
              <a:t>1 </a:t>
            </a:r>
            <a:r>
              <a:rPr lang="de-DE" dirty="0" err="1">
                <a:latin typeface="CMR10" charset="0"/>
              </a:rPr>
              <a:t>is</a:t>
            </a:r>
            <a:r>
              <a:rPr lang="de-DE" dirty="0">
                <a:latin typeface="CMR10" charset="0"/>
              </a:rPr>
              <a:t> </a:t>
            </a:r>
            <a:r>
              <a:rPr lang="de-DE" dirty="0" err="1">
                <a:latin typeface="CMR10" charset="0"/>
              </a:rPr>
              <a:t>the</a:t>
            </a:r>
            <a:r>
              <a:rPr lang="de-DE" dirty="0">
                <a:latin typeface="CMR10" charset="0"/>
              </a:rPr>
              <a:t> GDP </a:t>
            </a:r>
            <a:r>
              <a:rPr lang="de-DE" dirty="0" err="1">
                <a:latin typeface="CMR10" charset="0"/>
              </a:rPr>
              <a:t>of</a:t>
            </a:r>
            <a:r>
              <a:rPr lang="de-DE" dirty="0">
                <a:latin typeface="CMR10" charset="0"/>
              </a:rPr>
              <a:t> </a:t>
            </a:r>
            <a:r>
              <a:rPr lang="de-DE" dirty="0" err="1">
                <a:latin typeface="CMR10" charset="0"/>
              </a:rPr>
              <a:t>the</a:t>
            </a:r>
            <a:r>
              <a:rPr lang="de-DE" dirty="0">
                <a:latin typeface="CMR10" charset="0"/>
              </a:rPr>
              <a:t> </a:t>
            </a:r>
            <a:r>
              <a:rPr lang="de-DE" dirty="0" err="1">
                <a:latin typeface="CMR10" charset="0"/>
              </a:rPr>
              <a:t>given</a:t>
            </a:r>
            <a:r>
              <a:rPr lang="de-DE" dirty="0">
                <a:latin typeface="CMR10" charset="0"/>
              </a:rPr>
              <a:t> </a:t>
            </a:r>
            <a:r>
              <a:rPr lang="de-DE" dirty="0" err="1">
                <a:latin typeface="CMR10" charset="0"/>
              </a:rPr>
              <a:t>country</a:t>
            </a:r>
            <a:r>
              <a:rPr lang="de-DE" dirty="0">
                <a:latin typeface="CMR10" charset="0"/>
              </a:rPr>
              <a:t>, </a:t>
            </a:r>
            <a:r>
              <a:rPr lang="de-DE" dirty="0">
                <a:latin typeface="CMMI10" charset="0"/>
              </a:rPr>
              <a:t>X</a:t>
            </a:r>
            <a:r>
              <a:rPr lang="de-DE" sz="1100" dirty="0">
                <a:latin typeface="CMMI8" charset="0"/>
              </a:rPr>
              <a:t>B </a:t>
            </a:r>
            <a:r>
              <a:rPr lang="de-DE" dirty="0" err="1">
                <a:latin typeface="CMR10" charset="0"/>
              </a:rPr>
              <a:t>is</a:t>
            </a:r>
            <a:r>
              <a:rPr lang="de-DE" dirty="0">
                <a:latin typeface="CMR10" charset="0"/>
              </a:rPr>
              <a:t> </a:t>
            </a:r>
            <a:r>
              <a:rPr lang="de-DE" dirty="0" err="1">
                <a:latin typeface="CMR10" charset="0"/>
              </a:rPr>
              <a:t>the</a:t>
            </a:r>
            <a:r>
              <a:rPr lang="de-DE" dirty="0">
                <a:latin typeface="CMR10" charset="0"/>
              </a:rPr>
              <a:t> </a:t>
            </a:r>
            <a:r>
              <a:rPr lang="de-DE" dirty="0" err="1">
                <a:latin typeface="CMR10" charset="0"/>
              </a:rPr>
              <a:t>sum</a:t>
            </a:r>
            <a:r>
              <a:rPr lang="de-DE" dirty="0">
                <a:latin typeface="CMR10" charset="0"/>
              </a:rPr>
              <a:t> </a:t>
            </a:r>
            <a:r>
              <a:rPr lang="de-DE" dirty="0" err="1">
                <a:latin typeface="CMR10" charset="0"/>
              </a:rPr>
              <a:t>of</a:t>
            </a:r>
            <a:r>
              <a:rPr lang="de-DE" dirty="0">
                <a:latin typeface="CMR10" charset="0"/>
              </a:rPr>
              <a:t> </a:t>
            </a:r>
            <a:r>
              <a:rPr lang="de-DE" dirty="0" err="1">
                <a:latin typeface="CMR10" charset="0"/>
              </a:rPr>
              <a:t>the</a:t>
            </a:r>
            <a:r>
              <a:rPr lang="de-DE" dirty="0">
                <a:latin typeface="CMR10" charset="0"/>
              </a:rPr>
              <a:t> GDP </a:t>
            </a:r>
            <a:r>
              <a:rPr lang="de-DE" dirty="0" err="1">
                <a:latin typeface="CMR10" charset="0"/>
              </a:rPr>
              <a:t>of</a:t>
            </a:r>
            <a:r>
              <a:rPr lang="de-DE" dirty="0">
                <a:latin typeface="CMR10" charset="0"/>
              </a:rPr>
              <a:t> </a:t>
            </a:r>
            <a:r>
              <a:rPr lang="de-DE" dirty="0" err="1">
                <a:latin typeface="CMR10" charset="0"/>
              </a:rPr>
              <a:t>the</a:t>
            </a:r>
            <a:r>
              <a:rPr lang="de-DE" dirty="0">
                <a:latin typeface="CMR10" charset="0"/>
              </a:rPr>
              <a:t> countries on </a:t>
            </a:r>
            <a:r>
              <a:rPr lang="de-DE" dirty="0" err="1">
                <a:latin typeface="CMR10" charset="0"/>
              </a:rPr>
              <a:t>the</a:t>
            </a:r>
            <a:r>
              <a:rPr lang="de-DE" dirty="0">
                <a:latin typeface="CMR10" charset="0"/>
              </a:rPr>
              <a:t> </a:t>
            </a:r>
            <a:r>
              <a:rPr lang="de-DE" dirty="0" err="1">
                <a:latin typeface="CMR10" charset="0"/>
              </a:rPr>
              <a:t>way</a:t>
            </a:r>
            <a:r>
              <a:rPr lang="de-DE" dirty="0">
                <a:latin typeface="CMR10" charset="0"/>
              </a:rPr>
              <a:t> </a:t>
            </a:r>
            <a:r>
              <a:rPr lang="de-DE" dirty="0" err="1">
                <a:latin typeface="CMR10" charset="0"/>
              </a:rPr>
              <a:t>to</a:t>
            </a:r>
            <a:r>
              <a:rPr lang="de-DE" dirty="0">
                <a:latin typeface="CMR10" charset="0"/>
              </a:rPr>
              <a:t> </a:t>
            </a:r>
            <a:r>
              <a:rPr lang="de-DE" dirty="0" err="1">
                <a:latin typeface="CMR10" charset="0"/>
              </a:rPr>
              <a:t>the</a:t>
            </a:r>
            <a:r>
              <a:rPr lang="de-DE" dirty="0">
                <a:latin typeface="CMR10" charset="0"/>
              </a:rPr>
              <a:t> </a:t>
            </a:r>
            <a:r>
              <a:rPr lang="de-DE" dirty="0" err="1">
                <a:latin typeface="CMR10" charset="0"/>
              </a:rPr>
              <a:t>destination</a:t>
            </a:r>
            <a:r>
              <a:rPr lang="de-DE" dirty="0">
                <a:latin typeface="CMR10" charset="0"/>
              </a:rPr>
              <a:t> </a:t>
            </a:r>
            <a:r>
              <a:rPr lang="de-DE" dirty="0" err="1">
                <a:latin typeface="CMR10" charset="0"/>
              </a:rPr>
              <a:t>and</a:t>
            </a:r>
            <a:r>
              <a:rPr lang="de-DE" dirty="0">
                <a:latin typeface="CMR10" charset="0"/>
              </a:rPr>
              <a:t> </a:t>
            </a:r>
            <a:r>
              <a:rPr lang="de-DE" dirty="0">
                <a:latin typeface="CMMI10" charset="0"/>
              </a:rPr>
              <a:t>X</a:t>
            </a:r>
            <a:r>
              <a:rPr lang="de-DE" sz="1100" dirty="0">
                <a:latin typeface="CMMI8" charset="0"/>
              </a:rPr>
              <a:t>C </a:t>
            </a:r>
            <a:r>
              <a:rPr lang="de-DE" dirty="0" err="1">
                <a:latin typeface="CMR10" charset="0"/>
              </a:rPr>
              <a:t>reflects</a:t>
            </a:r>
            <a:r>
              <a:rPr lang="de-DE" dirty="0">
                <a:latin typeface="CMR10" charset="0"/>
              </a:rPr>
              <a:t> </a:t>
            </a:r>
            <a:r>
              <a:rPr lang="de-DE" dirty="0" err="1">
                <a:latin typeface="CMR10" charset="0"/>
              </a:rPr>
              <a:t>the</a:t>
            </a:r>
            <a:r>
              <a:rPr lang="de-DE" dirty="0">
                <a:latin typeface="CMR10" charset="0"/>
              </a:rPr>
              <a:t> </a:t>
            </a:r>
            <a:r>
              <a:rPr lang="de-DE" dirty="0" err="1">
                <a:latin typeface="CMR10" charset="0"/>
              </a:rPr>
              <a:t>number</a:t>
            </a:r>
            <a:r>
              <a:rPr lang="de-DE" dirty="0">
                <a:latin typeface="CMR10" charset="0"/>
              </a:rPr>
              <a:t> </a:t>
            </a:r>
            <a:r>
              <a:rPr lang="de-DE" dirty="0" err="1">
                <a:latin typeface="CMR10" charset="0"/>
              </a:rPr>
              <a:t>of</a:t>
            </a:r>
            <a:r>
              <a:rPr lang="de-DE" dirty="0">
                <a:latin typeface="CMR10" charset="0"/>
              </a:rPr>
              <a:t> </a:t>
            </a:r>
            <a:r>
              <a:rPr lang="de-DE" dirty="0" err="1">
                <a:latin typeface="CMR10" charset="0"/>
              </a:rPr>
              <a:t>Syrian</a:t>
            </a:r>
            <a:r>
              <a:rPr lang="de-DE" dirty="0">
                <a:latin typeface="CMR10" charset="0"/>
              </a:rPr>
              <a:t> </a:t>
            </a:r>
            <a:r>
              <a:rPr lang="de-DE" dirty="0" err="1">
                <a:latin typeface="CMR10" charset="0"/>
              </a:rPr>
              <a:t>refugees</a:t>
            </a:r>
            <a:r>
              <a:rPr lang="de-DE" dirty="0">
                <a:latin typeface="CMR10" charset="0"/>
              </a:rPr>
              <a:t> </a:t>
            </a:r>
            <a:r>
              <a:rPr lang="de-DE" dirty="0" err="1">
                <a:latin typeface="CMR10" charset="0"/>
              </a:rPr>
              <a:t>already</a:t>
            </a:r>
            <a:r>
              <a:rPr lang="de-DE" dirty="0">
                <a:latin typeface="CMR10" charset="0"/>
              </a:rPr>
              <a:t> in </a:t>
            </a:r>
            <a:r>
              <a:rPr lang="de-DE" dirty="0" err="1">
                <a:latin typeface="CMR10" charset="0"/>
              </a:rPr>
              <a:t>the</a:t>
            </a:r>
            <a:r>
              <a:rPr lang="de-DE" dirty="0">
                <a:latin typeface="CMR10" charset="0"/>
              </a:rPr>
              <a:t> </a:t>
            </a:r>
            <a:r>
              <a:rPr lang="de-DE" dirty="0" err="1">
                <a:latin typeface="CMR10" charset="0"/>
              </a:rPr>
              <a:t>country</a:t>
            </a:r>
            <a:r>
              <a:rPr lang="de-DE" dirty="0">
                <a:latin typeface="CMR10" charset="0"/>
              </a:rPr>
              <a:t> in </a:t>
            </a:r>
            <a:r>
              <a:rPr lang="de-DE" dirty="0" err="1">
                <a:latin typeface="CMR10" charset="0"/>
              </a:rPr>
              <a:t>the</a:t>
            </a:r>
            <a:r>
              <a:rPr lang="de-DE" dirty="0">
                <a:latin typeface="CMR10" charset="0"/>
              </a:rPr>
              <a:t> </a:t>
            </a:r>
            <a:r>
              <a:rPr lang="de-DE" dirty="0" err="1">
                <a:latin typeface="CMR10" charset="0"/>
              </a:rPr>
              <a:t>previous</a:t>
            </a:r>
            <a:r>
              <a:rPr lang="de-DE" dirty="0">
                <a:latin typeface="CMR10" charset="0"/>
              </a:rPr>
              <a:t> </a:t>
            </a:r>
            <a:r>
              <a:rPr lang="de-DE" dirty="0" err="1">
                <a:latin typeface="CMR10" charset="0"/>
              </a:rPr>
              <a:t>year</a:t>
            </a:r>
            <a:r>
              <a:rPr lang="de-DE" dirty="0">
                <a:latin typeface="CMR10" charset="0"/>
              </a:rPr>
              <a:t>. </a:t>
            </a:r>
            <a:endParaRPr lang="de-DE" dirty="0"/>
          </a:p>
        </p:txBody>
      </p:sp>
    </p:spTree>
    <p:extLst>
      <p:ext uri="{BB962C8B-B14F-4D97-AF65-F5344CB8AC3E}">
        <p14:creationId xmlns:p14="http://schemas.microsoft.com/office/powerpoint/2010/main" val="1456636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graphicFrame>
        <p:nvGraphicFramePr>
          <p:cNvPr id="9" name="Tabelle 8"/>
          <p:cNvGraphicFramePr>
            <a:graphicFrameLocks noGrp="1"/>
          </p:cNvGraphicFramePr>
          <p:nvPr/>
        </p:nvGraphicFramePr>
        <p:xfrm>
          <a:off x="1524000" y="1397000"/>
          <a:ext cx="6096000" cy="22809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endParaRPr lang="de-DE" dirty="0">
                        <a:effectLst/>
                      </a:endParaRPr>
                    </a:p>
                  </a:txBody>
                  <a:tcPr anchor="ctr"/>
                </a:tc>
                <a:tc>
                  <a:txBody>
                    <a:bodyPr/>
                    <a:lstStyle/>
                    <a:p>
                      <a:r>
                        <a:rPr lang="de-DE" sz="1100">
                          <a:solidFill>
                            <a:srgbClr val="FFFFFF"/>
                          </a:solidFill>
                          <a:effectLst/>
                          <a:latin typeface="CMR10" charset="0"/>
                        </a:rPr>
                        <a:t>Estimate </a:t>
                      </a:r>
                      <a:endParaRPr lang="de-DE">
                        <a:effectLst/>
                      </a:endParaRPr>
                    </a:p>
                  </a:txBody>
                  <a:tcPr anchor="ctr"/>
                </a:tc>
                <a:tc>
                  <a:txBody>
                    <a:bodyPr/>
                    <a:lstStyle/>
                    <a:p>
                      <a:r>
                        <a:rPr lang="de-DE" sz="1100">
                          <a:solidFill>
                            <a:srgbClr val="FFFFFF"/>
                          </a:solidFill>
                          <a:effectLst/>
                          <a:latin typeface="CMR10" charset="0"/>
                        </a:rPr>
                        <a:t>SE </a:t>
                      </a:r>
                      <a:endParaRPr lang="de-DE">
                        <a:effectLst/>
                      </a:endParaRPr>
                    </a:p>
                  </a:txBody>
                  <a:tcPr anchor="ctr"/>
                </a:tc>
                <a:tc>
                  <a:txBody>
                    <a:bodyPr/>
                    <a:lstStyle/>
                    <a:p>
                      <a:r>
                        <a:rPr lang="de-DE" sz="1100">
                          <a:solidFill>
                            <a:srgbClr val="FFFFFF"/>
                          </a:solidFill>
                          <a:effectLst/>
                          <a:latin typeface="CMR10" charset="0"/>
                        </a:rPr>
                        <a:t>T Statistics </a:t>
                      </a:r>
                      <a:endParaRPr lang="de-DE">
                        <a:effectLst/>
                      </a:endParaRPr>
                    </a:p>
                  </a:txBody>
                  <a:tcPr anchor="ctr"/>
                </a:tc>
                <a:tc>
                  <a:txBody>
                    <a:bodyPr/>
                    <a:lstStyle/>
                    <a:p>
                      <a:r>
                        <a:rPr lang="de-DE" sz="1100">
                          <a:solidFill>
                            <a:srgbClr val="FFFFFF"/>
                          </a:solidFill>
                          <a:effectLst/>
                          <a:latin typeface="CMR10" charset="0"/>
                        </a:rPr>
                        <a:t>p Value </a:t>
                      </a:r>
                      <a:endParaRPr lang="de-DE">
                        <a:effectLst/>
                      </a:endParaRPr>
                    </a:p>
                  </a:txBody>
                  <a:tcPr anchor="ctr"/>
                </a:tc>
              </a:tr>
              <a:tr h="370840">
                <a:tc>
                  <a:txBody>
                    <a:bodyPr/>
                    <a:lstStyle/>
                    <a:p>
                      <a:r>
                        <a:rPr lang="de-DE" sz="1100">
                          <a:effectLst/>
                          <a:latin typeface="CMR10" charset="0"/>
                        </a:rPr>
                        <a:t>Scaling factor K </a:t>
                      </a:r>
                      <a:endParaRPr lang="de-DE">
                        <a:effectLst/>
                      </a:endParaRPr>
                    </a:p>
                  </a:txBody>
                  <a:tcPr anchor="ctr"/>
                </a:tc>
                <a:tc>
                  <a:txBody>
                    <a:bodyPr/>
                    <a:lstStyle/>
                    <a:p>
                      <a:r>
                        <a:rPr lang="de-DE" sz="1100">
                          <a:effectLst/>
                          <a:latin typeface="CMR10" charset="0"/>
                        </a:rPr>
                        <a:t>-0.378 </a:t>
                      </a:r>
                      <a:endParaRPr lang="de-DE">
                        <a:effectLst/>
                      </a:endParaRPr>
                    </a:p>
                  </a:txBody>
                  <a:tcPr anchor="ctr"/>
                </a:tc>
                <a:tc>
                  <a:txBody>
                    <a:bodyPr/>
                    <a:lstStyle/>
                    <a:p>
                      <a:r>
                        <a:rPr lang="de-DE" sz="1100">
                          <a:effectLst/>
                          <a:latin typeface="CMR10" charset="0"/>
                        </a:rPr>
                        <a:t>0.112 </a:t>
                      </a:r>
                      <a:endParaRPr lang="de-DE">
                        <a:effectLst/>
                      </a:endParaRPr>
                    </a:p>
                  </a:txBody>
                  <a:tcPr anchor="ctr"/>
                </a:tc>
                <a:tc>
                  <a:txBody>
                    <a:bodyPr/>
                    <a:lstStyle/>
                    <a:p>
                      <a:r>
                        <a:rPr lang="de-DE" sz="1100">
                          <a:effectLst/>
                          <a:latin typeface="CMR10" charset="0"/>
                        </a:rPr>
                        <a:t>-3.360 </a:t>
                      </a:r>
                      <a:endParaRPr lang="de-DE">
                        <a:effectLst/>
                      </a:endParaRPr>
                    </a:p>
                  </a:txBody>
                  <a:tcPr anchor="ctr"/>
                </a:tc>
                <a:tc>
                  <a:txBody>
                    <a:bodyPr/>
                    <a:lstStyle/>
                    <a:p>
                      <a:r>
                        <a:rPr lang="de-DE" sz="1100">
                          <a:effectLst/>
                          <a:latin typeface="CMR10" charset="0"/>
                        </a:rPr>
                        <a:t>0.001 </a:t>
                      </a:r>
                      <a:endParaRPr lang="de-DE">
                        <a:effectLst/>
                      </a:endParaRPr>
                    </a:p>
                  </a:txBody>
                  <a:tcPr anchor="ctr"/>
                </a:tc>
              </a:tr>
              <a:tr h="370840">
                <a:tc>
                  <a:txBody>
                    <a:bodyPr/>
                    <a:lstStyle/>
                    <a:p>
                      <a:r>
                        <a:rPr lang="de-DE" sz="1100">
                          <a:effectLst/>
                          <a:latin typeface="CMR10" charset="0"/>
                        </a:rPr>
                        <a:t>Total deaths </a:t>
                      </a:r>
                      <a:endParaRPr lang="de-DE">
                        <a:effectLst/>
                      </a:endParaRPr>
                    </a:p>
                  </a:txBody>
                  <a:tcPr anchor="ctr"/>
                </a:tc>
                <a:tc>
                  <a:txBody>
                    <a:bodyPr/>
                    <a:lstStyle/>
                    <a:p>
                      <a:r>
                        <a:rPr lang="de-DE" sz="1100">
                          <a:effectLst/>
                          <a:latin typeface="CMR10" charset="0"/>
                        </a:rPr>
                        <a:t>0.160 </a:t>
                      </a:r>
                      <a:endParaRPr lang="de-DE">
                        <a:effectLst/>
                      </a:endParaRPr>
                    </a:p>
                  </a:txBody>
                  <a:tcPr anchor="ctr"/>
                </a:tc>
                <a:tc>
                  <a:txBody>
                    <a:bodyPr/>
                    <a:lstStyle/>
                    <a:p>
                      <a:r>
                        <a:rPr lang="de-DE" sz="1100">
                          <a:effectLst/>
                          <a:latin typeface="CMR10" charset="0"/>
                        </a:rPr>
                        <a:t>0.022 </a:t>
                      </a:r>
                      <a:endParaRPr lang="de-DE">
                        <a:effectLst/>
                      </a:endParaRPr>
                    </a:p>
                  </a:txBody>
                  <a:tcPr anchor="ctr"/>
                </a:tc>
                <a:tc>
                  <a:txBody>
                    <a:bodyPr/>
                    <a:lstStyle/>
                    <a:p>
                      <a:r>
                        <a:rPr lang="de-DE" sz="1100">
                          <a:effectLst/>
                          <a:latin typeface="CMR10" charset="0"/>
                        </a:rPr>
                        <a:t>7.296 </a:t>
                      </a:r>
                      <a:endParaRPr lang="de-DE">
                        <a:effectLst/>
                      </a:endParaRPr>
                    </a:p>
                  </a:txBody>
                  <a:tcPr anchor="ctr"/>
                </a:tc>
                <a:tc>
                  <a:txBody>
                    <a:bodyPr/>
                    <a:lstStyle/>
                    <a:p>
                      <a:r>
                        <a:rPr lang="de-DE" sz="1100">
                          <a:effectLst/>
                          <a:latin typeface="CMR10" charset="0"/>
                        </a:rPr>
                        <a:t>0.000 </a:t>
                      </a:r>
                      <a:endParaRPr lang="de-DE">
                        <a:effectLst/>
                      </a:endParaRPr>
                    </a:p>
                  </a:txBody>
                  <a:tcPr anchor="ctr"/>
                </a:tc>
              </a:tr>
              <a:tr h="370840">
                <a:tc>
                  <a:txBody>
                    <a:bodyPr/>
                    <a:lstStyle/>
                    <a:p>
                      <a:r>
                        <a:rPr lang="de-DE" sz="1100">
                          <a:effectLst/>
                          <a:latin typeface="CMR10" charset="0"/>
                        </a:rPr>
                        <a:t>GDP </a:t>
                      </a:r>
                      <a:endParaRPr lang="de-DE">
                        <a:effectLst/>
                      </a:endParaRPr>
                    </a:p>
                  </a:txBody>
                  <a:tcPr anchor="ctr"/>
                </a:tc>
                <a:tc>
                  <a:txBody>
                    <a:bodyPr/>
                    <a:lstStyle/>
                    <a:p>
                      <a:r>
                        <a:rPr lang="de-DE" sz="1100">
                          <a:effectLst/>
                          <a:latin typeface="CMR10" charset="0"/>
                        </a:rPr>
                        <a:t>0.221 </a:t>
                      </a:r>
                      <a:endParaRPr lang="de-DE">
                        <a:effectLst/>
                      </a:endParaRPr>
                    </a:p>
                  </a:txBody>
                  <a:tcPr anchor="ctr"/>
                </a:tc>
                <a:tc>
                  <a:txBody>
                    <a:bodyPr/>
                    <a:lstStyle/>
                    <a:p>
                      <a:r>
                        <a:rPr lang="de-DE" sz="1100">
                          <a:effectLst/>
                          <a:latin typeface="CMR10" charset="0"/>
                        </a:rPr>
                        <a:t>0.060 </a:t>
                      </a:r>
                      <a:endParaRPr lang="de-DE">
                        <a:effectLst/>
                      </a:endParaRPr>
                    </a:p>
                  </a:txBody>
                  <a:tcPr anchor="ctr"/>
                </a:tc>
                <a:tc>
                  <a:txBody>
                    <a:bodyPr/>
                    <a:lstStyle/>
                    <a:p>
                      <a:r>
                        <a:rPr lang="de-DE" sz="1100">
                          <a:effectLst/>
                          <a:latin typeface="CMR10" charset="0"/>
                        </a:rPr>
                        <a:t>3.714 </a:t>
                      </a:r>
                      <a:endParaRPr lang="de-DE">
                        <a:effectLst/>
                      </a:endParaRPr>
                    </a:p>
                  </a:txBody>
                  <a:tcPr anchor="ctr"/>
                </a:tc>
                <a:tc>
                  <a:txBody>
                    <a:bodyPr/>
                    <a:lstStyle/>
                    <a:p>
                      <a:r>
                        <a:rPr lang="de-DE" sz="1100">
                          <a:effectLst/>
                          <a:latin typeface="CMR10" charset="0"/>
                        </a:rPr>
                        <a:t>0.000 </a:t>
                      </a:r>
                      <a:endParaRPr lang="de-DE">
                        <a:effectLst/>
                      </a:endParaRPr>
                    </a:p>
                  </a:txBody>
                  <a:tcPr anchor="ctr"/>
                </a:tc>
              </a:tr>
              <a:tr h="370840">
                <a:tc>
                  <a:txBody>
                    <a:bodyPr/>
                    <a:lstStyle/>
                    <a:p>
                      <a:r>
                        <a:rPr lang="de-DE" sz="1100">
                          <a:effectLst/>
                          <a:latin typeface="CMR10" charset="0"/>
                        </a:rPr>
                        <a:t>GDP between </a:t>
                      </a:r>
                      <a:endParaRPr lang="de-DE">
                        <a:effectLst/>
                      </a:endParaRPr>
                    </a:p>
                  </a:txBody>
                  <a:tcPr anchor="ctr"/>
                </a:tc>
                <a:tc>
                  <a:txBody>
                    <a:bodyPr/>
                    <a:lstStyle/>
                    <a:p>
                      <a:r>
                        <a:rPr lang="de-DE" sz="1100">
                          <a:effectLst/>
                          <a:latin typeface="CMR10" charset="0"/>
                        </a:rPr>
                        <a:t>0.201 </a:t>
                      </a:r>
                      <a:endParaRPr lang="de-DE">
                        <a:effectLst/>
                      </a:endParaRPr>
                    </a:p>
                  </a:txBody>
                  <a:tcPr anchor="ctr"/>
                </a:tc>
                <a:tc>
                  <a:txBody>
                    <a:bodyPr/>
                    <a:lstStyle/>
                    <a:p>
                      <a:r>
                        <a:rPr lang="de-DE" sz="1100">
                          <a:effectLst/>
                          <a:latin typeface="CMR10" charset="0"/>
                        </a:rPr>
                        <a:t>0.045 </a:t>
                      </a:r>
                      <a:endParaRPr lang="de-DE">
                        <a:effectLst/>
                      </a:endParaRPr>
                    </a:p>
                  </a:txBody>
                  <a:tcPr anchor="ctr"/>
                </a:tc>
                <a:tc>
                  <a:txBody>
                    <a:bodyPr/>
                    <a:lstStyle/>
                    <a:p>
                      <a:r>
                        <a:rPr lang="de-DE" sz="1100">
                          <a:effectLst/>
                          <a:latin typeface="CMR10" charset="0"/>
                        </a:rPr>
                        <a:t>4.484 </a:t>
                      </a:r>
                      <a:endParaRPr lang="de-DE">
                        <a:effectLst/>
                      </a:endParaRPr>
                    </a:p>
                  </a:txBody>
                  <a:tcPr anchor="ctr"/>
                </a:tc>
                <a:tc>
                  <a:txBody>
                    <a:bodyPr/>
                    <a:lstStyle/>
                    <a:p>
                      <a:r>
                        <a:rPr lang="de-DE" sz="1100">
                          <a:effectLst/>
                          <a:latin typeface="CMR10" charset="0"/>
                        </a:rPr>
                        <a:t>0.000 </a:t>
                      </a:r>
                      <a:endParaRPr lang="de-DE">
                        <a:effectLst/>
                      </a:endParaRPr>
                    </a:p>
                  </a:txBody>
                  <a:tcPr anchor="ctr"/>
                </a:tc>
              </a:tr>
              <a:tr h="370840">
                <a:tc>
                  <a:txBody>
                    <a:bodyPr/>
                    <a:lstStyle/>
                    <a:p>
                      <a:r>
                        <a:rPr lang="de-DE" sz="1100">
                          <a:effectLst/>
                          <a:latin typeface="CMR10" charset="0"/>
                        </a:rPr>
                        <a:t>Previous number of refugees </a:t>
                      </a:r>
                      <a:endParaRPr lang="de-DE">
                        <a:effectLst/>
                      </a:endParaRPr>
                    </a:p>
                  </a:txBody>
                  <a:tcPr anchor="ctr"/>
                </a:tc>
                <a:tc>
                  <a:txBody>
                    <a:bodyPr/>
                    <a:lstStyle/>
                    <a:p>
                      <a:r>
                        <a:rPr lang="de-DE" sz="1100">
                          <a:effectLst/>
                          <a:latin typeface="CMR10" charset="0"/>
                        </a:rPr>
                        <a:t>-0.878 </a:t>
                      </a:r>
                      <a:endParaRPr lang="de-DE">
                        <a:effectLst/>
                      </a:endParaRPr>
                    </a:p>
                  </a:txBody>
                  <a:tcPr anchor="ctr"/>
                </a:tc>
                <a:tc>
                  <a:txBody>
                    <a:bodyPr/>
                    <a:lstStyle/>
                    <a:p>
                      <a:r>
                        <a:rPr lang="de-DE" sz="1100">
                          <a:effectLst/>
                          <a:latin typeface="CMR10" charset="0"/>
                        </a:rPr>
                        <a:t>0.039 </a:t>
                      </a:r>
                      <a:endParaRPr lang="de-DE">
                        <a:effectLst/>
                      </a:endParaRPr>
                    </a:p>
                  </a:txBody>
                  <a:tcPr anchor="ctr"/>
                </a:tc>
                <a:tc>
                  <a:txBody>
                    <a:bodyPr/>
                    <a:lstStyle/>
                    <a:p>
                      <a:r>
                        <a:rPr lang="de-DE" sz="1100">
                          <a:effectLst/>
                          <a:latin typeface="CMR10" charset="0"/>
                        </a:rPr>
                        <a:t>-22.683 </a:t>
                      </a:r>
                      <a:endParaRPr lang="de-DE">
                        <a:effectLst/>
                      </a:endParaRPr>
                    </a:p>
                  </a:txBody>
                  <a:tcPr anchor="ctr"/>
                </a:tc>
                <a:tc>
                  <a:txBody>
                    <a:bodyPr/>
                    <a:lstStyle/>
                    <a:p>
                      <a:r>
                        <a:rPr lang="de-DE" sz="1100" dirty="0">
                          <a:effectLst/>
                          <a:latin typeface="CMR10" charset="0"/>
                        </a:rPr>
                        <a:t>0.000 </a:t>
                      </a:r>
                      <a:endParaRPr lang="de-DE" dirty="0">
                        <a:effectLst/>
                      </a:endParaRPr>
                    </a:p>
                  </a:txBody>
                  <a:tcPr anchor="ctr"/>
                </a:tc>
              </a:tr>
            </a:tbl>
          </a:graphicData>
        </a:graphic>
      </p:graphicFrame>
      <p:pic>
        <p:nvPicPr>
          <p:cNvPr id="10" name="Bild 9"/>
          <p:cNvPicPr>
            <a:picLocks noChangeAspect="1"/>
          </p:cNvPicPr>
          <p:nvPr/>
        </p:nvPicPr>
        <p:blipFill>
          <a:blip r:embed="rId2"/>
          <a:stretch>
            <a:fillRect/>
          </a:stretch>
        </p:blipFill>
        <p:spPr>
          <a:xfrm>
            <a:off x="1689100" y="4232275"/>
            <a:ext cx="6146800" cy="1536700"/>
          </a:xfrm>
          <a:prstGeom prst="rect">
            <a:avLst/>
          </a:prstGeom>
        </p:spPr>
      </p:pic>
    </p:spTree>
    <p:extLst>
      <p:ext uri="{BB962C8B-B14F-4D97-AF65-F5344CB8AC3E}">
        <p14:creationId xmlns:p14="http://schemas.microsoft.com/office/powerpoint/2010/main" val="474102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600" dirty="0" smtClean="0"/>
              <a:t>Der Markt für mobile Beauty-Dienstleistungen bietet deutliche Effizienzpotenziale und soll daher flächendeckend analysiert werden.</a:t>
            </a:r>
            <a:endParaRPr lang="de-DE" sz="1600" dirty="0"/>
          </a:p>
        </p:txBody>
      </p:sp>
      <p:sp>
        <p:nvSpPr>
          <p:cNvPr id="4" name="Textplatzhalter 3"/>
          <p:cNvSpPr txBox="1">
            <a:spLocks/>
          </p:cNvSpPr>
          <p:nvPr/>
        </p:nvSpPr>
        <p:spPr>
          <a:xfrm>
            <a:off x="756000" y="952475"/>
            <a:ext cx="8001629" cy="265449"/>
          </a:xfrm>
          <a:prstGeom prst="rect">
            <a:avLst/>
          </a:prstGeom>
          <a:noFill/>
        </p:spPr>
        <p:txBody>
          <a:bodyPr lIns="0" tIns="0" rIns="0" bIns="0" anchor="ctr"/>
          <a:lstStyle>
            <a:lvl1pPr marL="342831" indent="-342831" algn="l" rtl="0" eaLnBrk="0" fontAlgn="base" hangingPunct="0">
              <a:spcBef>
                <a:spcPct val="20000"/>
              </a:spcBef>
              <a:spcAft>
                <a:spcPct val="0"/>
              </a:spcAft>
              <a:buFont typeface="Wingdings" pitchFamily="2" charset="2"/>
              <a:buChar char="§"/>
              <a:defRPr sz="1600" b="0">
                <a:solidFill>
                  <a:schemeClr val="tx1"/>
                </a:solidFill>
                <a:latin typeface="+mn-lt"/>
                <a:ea typeface="+mn-ea"/>
                <a:cs typeface="+mn-cs"/>
              </a:defRPr>
            </a:lvl1pPr>
            <a:lvl2pPr marL="742800" indent="-285693" algn="l" rtl="0" eaLnBrk="0" fontAlgn="base" hangingPunct="0">
              <a:spcBef>
                <a:spcPct val="20000"/>
              </a:spcBef>
              <a:spcAft>
                <a:spcPct val="0"/>
              </a:spcAft>
              <a:buFont typeface="Symbol" pitchFamily="18" charset="2"/>
              <a:buChar char="-"/>
              <a:defRPr sz="1500">
                <a:solidFill>
                  <a:schemeClr val="tx1"/>
                </a:solidFill>
                <a:latin typeface="+mn-lt"/>
              </a:defRPr>
            </a:lvl2pPr>
            <a:lvl3pPr marL="1142770" indent="-228554" algn="l" rtl="0" eaLnBrk="0" fontAlgn="base" hangingPunct="0">
              <a:spcBef>
                <a:spcPct val="20000"/>
              </a:spcBef>
              <a:spcAft>
                <a:spcPct val="0"/>
              </a:spcAft>
              <a:buFont typeface="Wingdings" pitchFamily="2" charset="2"/>
              <a:buChar char="§"/>
              <a:defRPr sz="1300">
                <a:solidFill>
                  <a:schemeClr val="tx1"/>
                </a:solidFill>
                <a:latin typeface="+mn-lt"/>
              </a:defRPr>
            </a:lvl3pPr>
            <a:lvl4pPr marL="1599879" indent="-228554" algn="l" rtl="0" eaLnBrk="0" fontAlgn="base" hangingPunct="0">
              <a:spcBef>
                <a:spcPct val="20000"/>
              </a:spcBef>
              <a:spcAft>
                <a:spcPct val="0"/>
              </a:spcAft>
              <a:buFont typeface="Symbol" pitchFamily="18" charset="2"/>
              <a:buChar char="-"/>
              <a:defRPr sz="1300">
                <a:solidFill>
                  <a:schemeClr val="tx1"/>
                </a:solidFill>
                <a:latin typeface="+mn-lt"/>
              </a:defRPr>
            </a:lvl4pPr>
            <a:lvl5pPr marL="2056986" indent="-228554" algn="l" rtl="0" eaLnBrk="0" fontAlgn="base" hangingPunct="0">
              <a:spcBef>
                <a:spcPct val="20000"/>
              </a:spcBef>
              <a:spcAft>
                <a:spcPct val="0"/>
              </a:spcAft>
              <a:buFont typeface="Wingdings" pitchFamily="2" charset="2"/>
              <a:buChar char="§"/>
              <a:defRPr sz="1300">
                <a:solidFill>
                  <a:schemeClr val="tx1"/>
                </a:solidFill>
                <a:latin typeface="+mn-lt"/>
              </a:defRPr>
            </a:lvl5pPr>
            <a:lvl6pPr marL="2514096" indent="-228554" algn="l" rtl="0" fontAlgn="base">
              <a:spcBef>
                <a:spcPct val="20000"/>
              </a:spcBef>
              <a:spcAft>
                <a:spcPct val="0"/>
              </a:spcAft>
              <a:buFont typeface="Wingdings" pitchFamily="2" charset="2"/>
              <a:buChar char="§"/>
              <a:defRPr sz="1600">
                <a:solidFill>
                  <a:schemeClr val="tx1"/>
                </a:solidFill>
                <a:latin typeface="+mn-lt"/>
              </a:defRPr>
            </a:lvl6pPr>
            <a:lvl7pPr marL="2971203" indent="-228554" algn="l" rtl="0" fontAlgn="base">
              <a:spcBef>
                <a:spcPct val="20000"/>
              </a:spcBef>
              <a:spcAft>
                <a:spcPct val="0"/>
              </a:spcAft>
              <a:buFont typeface="Wingdings" pitchFamily="2" charset="2"/>
              <a:buChar char="§"/>
              <a:defRPr sz="1600">
                <a:solidFill>
                  <a:schemeClr val="tx1"/>
                </a:solidFill>
                <a:latin typeface="+mn-lt"/>
              </a:defRPr>
            </a:lvl7pPr>
            <a:lvl8pPr marL="3428312" indent="-228554" algn="l" rtl="0" fontAlgn="base">
              <a:spcBef>
                <a:spcPct val="20000"/>
              </a:spcBef>
              <a:spcAft>
                <a:spcPct val="0"/>
              </a:spcAft>
              <a:buFont typeface="Wingdings" pitchFamily="2" charset="2"/>
              <a:buChar char="§"/>
              <a:defRPr sz="1600">
                <a:solidFill>
                  <a:schemeClr val="tx1"/>
                </a:solidFill>
                <a:latin typeface="+mn-lt"/>
              </a:defRPr>
            </a:lvl8pPr>
            <a:lvl9pPr marL="3885419" indent="-228554"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kern="0" dirty="0" smtClean="0">
                <a:solidFill>
                  <a:schemeClr val="accent1"/>
                </a:solidFill>
              </a:rPr>
              <a:t>Ausgangssituation &amp; Zielsetzung </a:t>
            </a:r>
            <a:endParaRPr lang="de-DE" kern="0" dirty="0">
              <a:solidFill>
                <a:schemeClr val="accent1"/>
              </a:solidFill>
            </a:endParaRPr>
          </a:p>
        </p:txBody>
      </p:sp>
      <p:graphicFrame>
        <p:nvGraphicFramePr>
          <p:cNvPr id="9" name="Tabelle 8"/>
          <p:cNvGraphicFramePr>
            <a:graphicFrameLocks noGrp="1"/>
          </p:cNvGraphicFramePr>
          <p:nvPr/>
        </p:nvGraphicFramePr>
        <p:xfrm>
          <a:off x="1524000" y="1397000"/>
          <a:ext cx="6096000" cy="22809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endParaRPr lang="de-DE" dirty="0">
                        <a:effectLst/>
                      </a:endParaRPr>
                    </a:p>
                  </a:txBody>
                  <a:tcPr anchor="ctr"/>
                </a:tc>
                <a:tc>
                  <a:txBody>
                    <a:bodyPr/>
                    <a:lstStyle/>
                    <a:p>
                      <a:r>
                        <a:rPr lang="de-DE" sz="1100">
                          <a:solidFill>
                            <a:srgbClr val="FFFFFF"/>
                          </a:solidFill>
                          <a:effectLst/>
                          <a:latin typeface="CMR10" charset="0"/>
                        </a:rPr>
                        <a:t>Estimate </a:t>
                      </a:r>
                      <a:endParaRPr lang="de-DE">
                        <a:effectLst/>
                      </a:endParaRPr>
                    </a:p>
                  </a:txBody>
                  <a:tcPr anchor="ctr"/>
                </a:tc>
                <a:tc>
                  <a:txBody>
                    <a:bodyPr/>
                    <a:lstStyle/>
                    <a:p>
                      <a:r>
                        <a:rPr lang="de-DE" sz="1100">
                          <a:solidFill>
                            <a:srgbClr val="FFFFFF"/>
                          </a:solidFill>
                          <a:effectLst/>
                          <a:latin typeface="CMR10" charset="0"/>
                        </a:rPr>
                        <a:t>SE </a:t>
                      </a:r>
                      <a:endParaRPr lang="de-DE">
                        <a:effectLst/>
                      </a:endParaRPr>
                    </a:p>
                  </a:txBody>
                  <a:tcPr anchor="ctr"/>
                </a:tc>
                <a:tc>
                  <a:txBody>
                    <a:bodyPr/>
                    <a:lstStyle/>
                    <a:p>
                      <a:r>
                        <a:rPr lang="de-DE" sz="1100">
                          <a:solidFill>
                            <a:srgbClr val="FFFFFF"/>
                          </a:solidFill>
                          <a:effectLst/>
                          <a:latin typeface="CMR10" charset="0"/>
                        </a:rPr>
                        <a:t>T Statistics </a:t>
                      </a:r>
                      <a:endParaRPr lang="de-DE">
                        <a:effectLst/>
                      </a:endParaRPr>
                    </a:p>
                  </a:txBody>
                  <a:tcPr anchor="ctr"/>
                </a:tc>
                <a:tc>
                  <a:txBody>
                    <a:bodyPr/>
                    <a:lstStyle/>
                    <a:p>
                      <a:r>
                        <a:rPr lang="de-DE" sz="1100">
                          <a:solidFill>
                            <a:srgbClr val="FFFFFF"/>
                          </a:solidFill>
                          <a:effectLst/>
                          <a:latin typeface="CMR10" charset="0"/>
                        </a:rPr>
                        <a:t>p Value </a:t>
                      </a:r>
                      <a:endParaRPr lang="de-DE">
                        <a:effectLst/>
                      </a:endParaRPr>
                    </a:p>
                  </a:txBody>
                  <a:tcPr anchor="ctr"/>
                </a:tc>
              </a:tr>
              <a:tr h="370840">
                <a:tc>
                  <a:txBody>
                    <a:bodyPr/>
                    <a:lstStyle/>
                    <a:p>
                      <a:r>
                        <a:rPr lang="de-DE" sz="1100">
                          <a:effectLst/>
                          <a:latin typeface="CMR10" charset="0"/>
                        </a:rPr>
                        <a:t>Scaling factor K </a:t>
                      </a:r>
                      <a:endParaRPr lang="de-DE">
                        <a:effectLst/>
                      </a:endParaRPr>
                    </a:p>
                  </a:txBody>
                  <a:tcPr anchor="ctr"/>
                </a:tc>
                <a:tc>
                  <a:txBody>
                    <a:bodyPr/>
                    <a:lstStyle/>
                    <a:p>
                      <a:r>
                        <a:rPr lang="de-DE" sz="1100">
                          <a:effectLst/>
                          <a:latin typeface="CMR10" charset="0"/>
                        </a:rPr>
                        <a:t>-0.378 </a:t>
                      </a:r>
                      <a:endParaRPr lang="de-DE">
                        <a:effectLst/>
                      </a:endParaRPr>
                    </a:p>
                  </a:txBody>
                  <a:tcPr anchor="ctr"/>
                </a:tc>
                <a:tc>
                  <a:txBody>
                    <a:bodyPr/>
                    <a:lstStyle/>
                    <a:p>
                      <a:r>
                        <a:rPr lang="de-DE" sz="1100">
                          <a:effectLst/>
                          <a:latin typeface="CMR10" charset="0"/>
                        </a:rPr>
                        <a:t>0.112 </a:t>
                      </a:r>
                      <a:endParaRPr lang="de-DE">
                        <a:effectLst/>
                      </a:endParaRPr>
                    </a:p>
                  </a:txBody>
                  <a:tcPr anchor="ctr"/>
                </a:tc>
                <a:tc>
                  <a:txBody>
                    <a:bodyPr/>
                    <a:lstStyle/>
                    <a:p>
                      <a:r>
                        <a:rPr lang="de-DE" sz="1100">
                          <a:effectLst/>
                          <a:latin typeface="CMR10" charset="0"/>
                        </a:rPr>
                        <a:t>-3.360 </a:t>
                      </a:r>
                      <a:endParaRPr lang="de-DE">
                        <a:effectLst/>
                      </a:endParaRPr>
                    </a:p>
                  </a:txBody>
                  <a:tcPr anchor="ctr"/>
                </a:tc>
                <a:tc>
                  <a:txBody>
                    <a:bodyPr/>
                    <a:lstStyle/>
                    <a:p>
                      <a:r>
                        <a:rPr lang="de-DE" sz="1100">
                          <a:effectLst/>
                          <a:latin typeface="CMR10" charset="0"/>
                        </a:rPr>
                        <a:t>0.001 </a:t>
                      </a:r>
                      <a:endParaRPr lang="de-DE">
                        <a:effectLst/>
                      </a:endParaRPr>
                    </a:p>
                  </a:txBody>
                  <a:tcPr anchor="ctr"/>
                </a:tc>
              </a:tr>
              <a:tr h="370840">
                <a:tc>
                  <a:txBody>
                    <a:bodyPr/>
                    <a:lstStyle/>
                    <a:p>
                      <a:r>
                        <a:rPr lang="de-DE" sz="1100">
                          <a:effectLst/>
                          <a:latin typeface="CMR10" charset="0"/>
                        </a:rPr>
                        <a:t>Total deaths </a:t>
                      </a:r>
                      <a:endParaRPr lang="de-DE">
                        <a:effectLst/>
                      </a:endParaRPr>
                    </a:p>
                  </a:txBody>
                  <a:tcPr anchor="ctr"/>
                </a:tc>
                <a:tc>
                  <a:txBody>
                    <a:bodyPr/>
                    <a:lstStyle/>
                    <a:p>
                      <a:r>
                        <a:rPr lang="de-DE" sz="1100">
                          <a:effectLst/>
                          <a:latin typeface="CMR10" charset="0"/>
                        </a:rPr>
                        <a:t>0.160 </a:t>
                      </a:r>
                      <a:endParaRPr lang="de-DE">
                        <a:effectLst/>
                      </a:endParaRPr>
                    </a:p>
                  </a:txBody>
                  <a:tcPr anchor="ctr"/>
                </a:tc>
                <a:tc>
                  <a:txBody>
                    <a:bodyPr/>
                    <a:lstStyle/>
                    <a:p>
                      <a:r>
                        <a:rPr lang="de-DE" sz="1100">
                          <a:effectLst/>
                          <a:latin typeface="CMR10" charset="0"/>
                        </a:rPr>
                        <a:t>0.022 </a:t>
                      </a:r>
                      <a:endParaRPr lang="de-DE">
                        <a:effectLst/>
                      </a:endParaRPr>
                    </a:p>
                  </a:txBody>
                  <a:tcPr anchor="ctr"/>
                </a:tc>
                <a:tc>
                  <a:txBody>
                    <a:bodyPr/>
                    <a:lstStyle/>
                    <a:p>
                      <a:r>
                        <a:rPr lang="de-DE" sz="1100">
                          <a:effectLst/>
                          <a:latin typeface="CMR10" charset="0"/>
                        </a:rPr>
                        <a:t>7.296 </a:t>
                      </a:r>
                      <a:endParaRPr lang="de-DE">
                        <a:effectLst/>
                      </a:endParaRPr>
                    </a:p>
                  </a:txBody>
                  <a:tcPr anchor="ctr"/>
                </a:tc>
                <a:tc>
                  <a:txBody>
                    <a:bodyPr/>
                    <a:lstStyle/>
                    <a:p>
                      <a:r>
                        <a:rPr lang="de-DE" sz="1100">
                          <a:effectLst/>
                          <a:latin typeface="CMR10" charset="0"/>
                        </a:rPr>
                        <a:t>0.000 </a:t>
                      </a:r>
                      <a:endParaRPr lang="de-DE">
                        <a:effectLst/>
                      </a:endParaRPr>
                    </a:p>
                  </a:txBody>
                  <a:tcPr anchor="ctr"/>
                </a:tc>
              </a:tr>
              <a:tr h="370840">
                <a:tc>
                  <a:txBody>
                    <a:bodyPr/>
                    <a:lstStyle/>
                    <a:p>
                      <a:r>
                        <a:rPr lang="de-DE" sz="1100">
                          <a:effectLst/>
                          <a:latin typeface="CMR10" charset="0"/>
                        </a:rPr>
                        <a:t>GDP </a:t>
                      </a:r>
                      <a:endParaRPr lang="de-DE">
                        <a:effectLst/>
                      </a:endParaRPr>
                    </a:p>
                  </a:txBody>
                  <a:tcPr anchor="ctr"/>
                </a:tc>
                <a:tc>
                  <a:txBody>
                    <a:bodyPr/>
                    <a:lstStyle/>
                    <a:p>
                      <a:r>
                        <a:rPr lang="de-DE" sz="1100">
                          <a:effectLst/>
                          <a:latin typeface="CMR10" charset="0"/>
                        </a:rPr>
                        <a:t>0.221 </a:t>
                      </a:r>
                      <a:endParaRPr lang="de-DE">
                        <a:effectLst/>
                      </a:endParaRPr>
                    </a:p>
                  </a:txBody>
                  <a:tcPr anchor="ctr"/>
                </a:tc>
                <a:tc>
                  <a:txBody>
                    <a:bodyPr/>
                    <a:lstStyle/>
                    <a:p>
                      <a:r>
                        <a:rPr lang="de-DE" sz="1100">
                          <a:effectLst/>
                          <a:latin typeface="CMR10" charset="0"/>
                        </a:rPr>
                        <a:t>0.060 </a:t>
                      </a:r>
                      <a:endParaRPr lang="de-DE">
                        <a:effectLst/>
                      </a:endParaRPr>
                    </a:p>
                  </a:txBody>
                  <a:tcPr anchor="ctr"/>
                </a:tc>
                <a:tc>
                  <a:txBody>
                    <a:bodyPr/>
                    <a:lstStyle/>
                    <a:p>
                      <a:r>
                        <a:rPr lang="de-DE" sz="1100">
                          <a:effectLst/>
                          <a:latin typeface="CMR10" charset="0"/>
                        </a:rPr>
                        <a:t>3.714 </a:t>
                      </a:r>
                      <a:endParaRPr lang="de-DE">
                        <a:effectLst/>
                      </a:endParaRPr>
                    </a:p>
                  </a:txBody>
                  <a:tcPr anchor="ctr"/>
                </a:tc>
                <a:tc>
                  <a:txBody>
                    <a:bodyPr/>
                    <a:lstStyle/>
                    <a:p>
                      <a:r>
                        <a:rPr lang="de-DE" sz="1100">
                          <a:effectLst/>
                          <a:latin typeface="CMR10" charset="0"/>
                        </a:rPr>
                        <a:t>0.000 </a:t>
                      </a:r>
                      <a:endParaRPr lang="de-DE">
                        <a:effectLst/>
                      </a:endParaRPr>
                    </a:p>
                  </a:txBody>
                  <a:tcPr anchor="ctr"/>
                </a:tc>
              </a:tr>
              <a:tr h="370840">
                <a:tc>
                  <a:txBody>
                    <a:bodyPr/>
                    <a:lstStyle/>
                    <a:p>
                      <a:r>
                        <a:rPr lang="de-DE" sz="1100">
                          <a:effectLst/>
                          <a:latin typeface="CMR10" charset="0"/>
                        </a:rPr>
                        <a:t>GDP between </a:t>
                      </a:r>
                      <a:endParaRPr lang="de-DE">
                        <a:effectLst/>
                      </a:endParaRPr>
                    </a:p>
                  </a:txBody>
                  <a:tcPr anchor="ctr"/>
                </a:tc>
                <a:tc>
                  <a:txBody>
                    <a:bodyPr/>
                    <a:lstStyle/>
                    <a:p>
                      <a:r>
                        <a:rPr lang="de-DE" sz="1100">
                          <a:effectLst/>
                          <a:latin typeface="CMR10" charset="0"/>
                        </a:rPr>
                        <a:t>0.201 </a:t>
                      </a:r>
                      <a:endParaRPr lang="de-DE">
                        <a:effectLst/>
                      </a:endParaRPr>
                    </a:p>
                  </a:txBody>
                  <a:tcPr anchor="ctr"/>
                </a:tc>
                <a:tc>
                  <a:txBody>
                    <a:bodyPr/>
                    <a:lstStyle/>
                    <a:p>
                      <a:r>
                        <a:rPr lang="de-DE" sz="1100">
                          <a:effectLst/>
                          <a:latin typeface="CMR10" charset="0"/>
                        </a:rPr>
                        <a:t>0.045 </a:t>
                      </a:r>
                      <a:endParaRPr lang="de-DE">
                        <a:effectLst/>
                      </a:endParaRPr>
                    </a:p>
                  </a:txBody>
                  <a:tcPr anchor="ctr"/>
                </a:tc>
                <a:tc>
                  <a:txBody>
                    <a:bodyPr/>
                    <a:lstStyle/>
                    <a:p>
                      <a:r>
                        <a:rPr lang="de-DE" sz="1100">
                          <a:effectLst/>
                          <a:latin typeface="CMR10" charset="0"/>
                        </a:rPr>
                        <a:t>4.484 </a:t>
                      </a:r>
                      <a:endParaRPr lang="de-DE">
                        <a:effectLst/>
                      </a:endParaRPr>
                    </a:p>
                  </a:txBody>
                  <a:tcPr anchor="ctr"/>
                </a:tc>
                <a:tc>
                  <a:txBody>
                    <a:bodyPr/>
                    <a:lstStyle/>
                    <a:p>
                      <a:r>
                        <a:rPr lang="de-DE" sz="1100">
                          <a:effectLst/>
                          <a:latin typeface="CMR10" charset="0"/>
                        </a:rPr>
                        <a:t>0.000 </a:t>
                      </a:r>
                      <a:endParaRPr lang="de-DE">
                        <a:effectLst/>
                      </a:endParaRPr>
                    </a:p>
                  </a:txBody>
                  <a:tcPr anchor="ctr"/>
                </a:tc>
              </a:tr>
              <a:tr h="370840">
                <a:tc>
                  <a:txBody>
                    <a:bodyPr/>
                    <a:lstStyle/>
                    <a:p>
                      <a:r>
                        <a:rPr lang="de-DE" sz="1100">
                          <a:effectLst/>
                          <a:latin typeface="CMR10" charset="0"/>
                        </a:rPr>
                        <a:t>Previous number of refugees </a:t>
                      </a:r>
                      <a:endParaRPr lang="de-DE">
                        <a:effectLst/>
                      </a:endParaRPr>
                    </a:p>
                  </a:txBody>
                  <a:tcPr anchor="ctr"/>
                </a:tc>
                <a:tc>
                  <a:txBody>
                    <a:bodyPr/>
                    <a:lstStyle/>
                    <a:p>
                      <a:r>
                        <a:rPr lang="de-DE" sz="1100">
                          <a:effectLst/>
                          <a:latin typeface="CMR10" charset="0"/>
                        </a:rPr>
                        <a:t>-0.878 </a:t>
                      </a:r>
                      <a:endParaRPr lang="de-DE">
                        <a:effectLst/>
                      </a:endParaRPr>
                    </a:p>
                  </a:txBody>
                  <a:tcPr anchor="ctr"/>
                </a:tc>
                <a:tc>
                  <a:txBody>
                    <a:bodyPr/>
                    <a:lstStyle/>
                    <a:p>
                      <a:r>
                        <a:rPr lang="de-DE" sz="1100">
                          <a:effectLst/>
                          <a:latin typeface="CMR10" charset="0"/>
                        </a:rPr>
                        <a:t>0.039 </a:t>
                      </a:r>
                      <a:endParaRPr lang="de-DE">
                        <a:effectLst/>
                      </a:endParaRPr>
                    </a:p>
                  </a:txBody>
                  <a:tcPr anchor="ctr"/>
                </a:tc>
                <a:tc>
                  <a:txBody>
                    <a:bodyPr/>
                    <a:lstStyle/>
                    <a:p>
                      <a:r>
                        <a:rPr lang="de-DE" sz="1100">
                          <a:effectLst/>
                          <a:latin typeface="CMR10" charset="0"/>
                        </a:rPr>
                        <a:t>-22.683 </a:t>
                      </a:r>
                      <a:endParaRPr lang="de-DE">
                        <a:effectLst/>
                      </a:endParaRPr>
                    </a:p>
                  </a:txBody>
                  <a:tcPr anchor="ctr"/>
                </a:tc>
                <a:tc>
                  <a:txBody>
                    <a:bodyPr/>
                    <a:lstStyle/>
                    <a:p>
                      <a:r>
                        <a:rPr lang="de-DE" sz="1100" dirty="0">
                          <a:effectLst/>
                          <a:latin typeface="CMR10" charset="0"/>
                        </a:rPr>
                        <a:t>0.000 </a:t>
                      </a:r>
                      <a:endParaRPr lang="de-DE" dirty="0">
                        <a:effectLst/>
                      </a:endParaRPr>
                    </a:p>
                  </a:txBody>
                  <a:tcPr anchor="ctr"/>
                </a:tc>
              </a:tr>
            </a:tbl>
          </a:graphicData>
        </a:graphic>
      </p:graphicFrame>
      <p:pic>
        <p:nvPicPr>
          <p:cNvPr id="10" name="Bild 9"/>
          <p:cNvPicPr>
            <a:picLocks noChangeAspect="1"/>
          </p:cNvPicPr>
          <p:nvPr/>
        </p:nvPicPr>
        <p:blipFill>
          <a:blip r:embed="rId2"/>
          <a:stretch>
            <a:fillRect/>
          </a:stretch>
        </p:blipFill>
        <p:spPr>
          <a:xfrm>
            <a:off x="230188" y="4232275"/>
            <a:ext cx="6146800" cy="1536700"/>
          </a:xfrm>
          <a:prstGeom prst="rect">
            <a:avLst/>
          </a:prstGeom>
        </p:spPr>
      </p:pic>
      <p:sp>
        <p:nvSpPr>
          <p:cNvPr id="3" name="Rechteck 2"/>
          <p:cNvSpPr/>
          <p:nvPr/>
        </p:nvSpPr>
        <p:spPr bwMode="auto">
          <a:xfrm>
            <a:off x="5364088" y="4437063"/>
            <a:ext cx="1152128" cy="468312"/>
          </a:xfrm>
          <a:prstGeom prst="rect">
            <a:avLst/>
          </a:prstGeom>
          <a:noFill/>
          <a:ln>
            <a:solidFill>
              <a:schemeClr val="accent5"/>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de-DE" dirty="0" err="1">
              <a:solidFill>
                <a:schemeClr val="tx1"/>
              </a:solidFill>
            </a:endParaRPr>
          </a:p>
        </p:txBody>
      </p:sp>
    </p:spTree>
    <p:extLst>
      <p:ext uri="{BB962C8B-B14F-4D97-AF65-F5344CB8AC3E}">
        <p14:creationId xmlns:p14="http://schemas.microsoft.com/office/powerpoint/2010/main" val="13660597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YhQ0b4mfUOTNwE7_ZLA7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FJs074Y9N0Sg_sfJdtDEc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3BHXp4uhE0yejFLZrN7zI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EKvKUBkblESeKDZzAbhcJ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VLXqyFj76EWpYbg5FDS_i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5TAJ_Ni_ECuKkFe9QCJH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M1EhyI852UydD4bYLg3nS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UBitjyhWUk.zFpD1cXs0t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12.xml><?xml version="1.0" encoding="utf-8"?>
<p:tagLst xmlns:a="http://schemas.openxmlformats.org/drawingml/2006/main" xmlns:r="http://schemas.openxmlformats.org/officeDocument/2006/relationships" xmlns:p="http://schemas.openxmlformats.org/presentationml/2006/main">
  <p:tag name="EE4P_TEMPLATESTYLE" val="6"/>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q20yaB4ikKiOkThL508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15.xml><?xml version="1.0" encoding="utf-8"?>
<p:tagLst xmlns:a="http://schemas.openxmlformats.org/drawingml/2006/main" xmlns:r="http://schemas.openxmlformats.org/officeDocument/2006/relationships" xmlns:p="http://schemas.openxmlformats.org/presentationml/2006/main">
  <p:tag name="EE4P_TEMPLATESTYLE" val="6"/>
</p:tagLst>
</file>

<file path=ppt/tags/tag16.xml><?xml version="1.0" encoding="utf-8"?>
<p:tagLst xmlns:a="http://schemas.openxmlformats.org/drawingml/2006/main" xmlns:r="http://schemas.openxmlformats.org/officeDocument/2006/relationships" xmlns:p="http://schemas.openxmlformats.org/presentationml/2006/main">
  <p:tag name="EE4P_TEMPLATESTYLE" val="6"/>
</p:tagLst>
</file>

<file path=ppt/tags/tag17.xml><?xml version="1.0" encoding="utf-8"?>
<p:tagLst xmlns:a="http://schemas.openxmlformats.org/drawingml/2006/main" xmlns:r="http://schemas.openxmlformats.org/officeDocument/2006/relationships" xmlns:p="http://schemas.openxmlformats.org/presentationml/2006/main">
  <p:tag name="EE4P_TEMPLATESTYLE" val="6"/>
</p:tagLst>
</file>

<file path=ppt/tags/tag18.xml><?xml version="1.0" encoding="utf-8"?>
<p:tagLst xmlns:a="http://schemas.openxmlformats.org/drawingml/2006/main" xmlns:r="http://schemas.openxmlformats.org/officeDocument/2006/relationships" xmlns:p="http://schemas.openxmlformats.org/presentationml/2006/main">
  <p:tag name="EE4P_TEMPLATESTYLE" val="6"/>
</p:tagLst>
</file>

<file path=ppt/tags/tag19.xml><?xml version="1.0" encoding="utf-8"?>
<p:tagLst xmlns:a="http://schemas.openxmlformats.org/drawingml/2006/main" xmlns:r="http://schemas.openxmlformats.org/officeDocument/2006/relationships" xmlns:p="http://schemas.openxmlformats.org/presentationml/2006/main">
  <p:tag name="EE4P_TEMPLATESTYLE" val="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Xnw9oOOMUSBn3BPrUiOXQ"/>
</p:tagLst>
</file>

<file path=ppt/tags/tag20.xml><?xml version="1.0" encoding="utf-8"?>
<p:tagLst xmlns:a="http://schemas.openxmlformats.org/drawingml/2006/main" xmlns:r="http://schemas.openxmlformats.org/officeDocument/2006/relationships" xmlns:p="http://schemas.openxmlformats.org/presentationml/2006/main">
  <p:tag name="EE4P_TEMPLATESTYLE" val="6"/>
</p:tagLst>
</file>

<file path=ppt/tags/tag21.xml><?xml version="1.0" encoding="utf-8"?>
<p:tagLst xmlns:a="http://schemas.openxmlformats.org/drawingml/2006/main" xmlns:r="http://schemas.openxmlformats.org/officeDocument/2006/relationships" xmlns:p="http://schemas.openxmlformats.org/presentationml/2006/main">
  <p:tag name="EE4P_TEMPLATESTYLE" val="6"/>
</p:tagLst>
</file>

<file path=ppt/tags/tag22.xml><?xml version="1.0" encoding="utf-8"?>
<p:tagLst xmlns:a="http://schemas.openxmlformats.org/drawingml/2006/main" xmlns:r="http://schemas.openxmlformats.org/officeDocument/2006/relationships" xmlns:p="http://schemas.openxmlformats.org/presentationml/2006/main">
  <p:tag name="EE4P_TEMPLATESTYLE" val="6"/>
</p:tagLst>
</file>

<file path=ppt/tags/tag23.xml><?xml version="1.0" encoding="utf-8"?>
<p:tagLst xmlns:a="http://schemas.openxmlformats.org/drawingml/2006/main" xmlns:r="http://schemas.openxmlformats.org/officeDocument/2006/relationships" xmlns:p="http://schemas.openxmlformats.org/presentationml/2006/main">
  <p:tag name="EE4P_TEMPLATESTYLE" val="6"/>
</p:tagLst>
</file>

<file path=ppt/tags/tag24.xml><?xml version="1.0" encoding="utf-8"?>
<p:tagLst xmlns:a="http://schemas.openxmlformats.org/drawingml/2006/main" xmlns:r="http://schemas.openxmlformats.org/officeDocument/2006/relationships" xmlns:p="http://schemas.openxmlformats.org/presentationml/2006/main">
  <p:tag name="EE4P_TEMPLATESTYLE" val="6"/>
</p:tagLst>
</file>

<file path=ppt/tags/tag25.xml><?xml version="1.0" encoding="utf-8"?>
<p:tagLst xmlns:a="http://schemas.openxmlformats.org/drawingml/2006/main" xmlns:r="http://schemas.openxmlformats.org/officeDocument/2006/relationships" xmlns:p="http://schemas.openxmlformats.org/presentationml/2006/main">
  <p:tag name="EE4P_TEMPLATESTYLE" val="6"/>
</p:tagLst>
</file>

<file path=ppt/tags/tag26.xml><?xml version="1.0" encoding="utf-8"?>
<p:tagLst xmlns:a="http://schemas.openxmlformats.org/drawingml/2006/main" xmlns:r="http://schemas.openxmlformats.org/officeDocument/2006/relationships" xmlns:p="http://schemas.openxmlformats.org/presentationml/2006/main">
  <p:tag name="EE4P_TEMPLATESTYLE" val="6"/>
</p:tagLst>
</file>

<file path=ppt/tags/tag27.xml><?xml version="1.0" encoding="utf-8"?>
<p:tagLst xmlns:a="http://schemas.openxmlformats.org/drawingml/2006/main" xmlns:r="http://schemas.openxmlformats.org/officeDocument/2006/relationships" xmlns:p="http://schemas.openxmlformats.org/presentationml/2006/main">
  <p:tag name="EE4P_TEMPLATESTYLE" val="6"/>
</p:tagLst>
</file>

<file path=ppt/tags/tag28.xml><?xml version="1.0" encoding="utf-8"?>
<p:tagLst xmlns:a="http://schemas.openxmlformats.org/drawingml/2006/main" xmlns:r="http://schemas.openxmlformats.org/officeDocument/2006/relationships" xmlns:p="http://schemas.openxmlformats.org/presentationml/2006/main">
  <p:tag name="EE4P_TEMPLATESTYLE" val="6"/>
</p:tagLst>
</file>

<file path=ppt/tags/tag29.xml><?xml version="1.0" encoding="utf-8"?>
<p:tagLst xmlns:a="http://schemas.openxmlformats.org/drawingml/2006/main" xmlns:r="http://schemas.openxmlformats.org/officeDocument/2006/relationships" xmlns:p="http://schemas.openxmlformats.org/presentationml/2006/main">
  <p:tag name="EE4P_TEMPLATESTYLE" val="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_WekHgpqxU6XqMFF.y.l3A"/>
</p:tagLst>
</file>

<file path=ppt/tags/tag30.xml><?xml version="1.0" encoding="utf-8"?>
<p:tagLst xmlns:a="http://schemas.openxmlformats.org/drawingml/2006/main" xmlns:r="http://schemas.openxmlformats.org/officeDocument/2006/relationships" xmlns:p="http://schemas.openxmlformats.org/presentationml/2006/main">
  <p:tag name="EE4P_TEMPLATESTYLE" val="6"/>
</p:tagLst>
</file>

<file path=ppt/tags/tag31.xml><?xml version="1.0" encoding="utf-8"?>
<p:tagLst xmlns:a="http://schemas.openxmlformats.org/drawingml/2006/main" xmlns:r="http://schemas.openxmlformats.org/officeDocument/2006/relationships" xmlns:p="http://schemas.openxmlformats.org/presentationml/2006/main">
  <p:tag name="EE4P_TEMPLATESTYLE" val="6"/>
</p:tagLst>
</file>

<file path=ppt/tags/tag32.xml><?xml version="1.0" encoding="utf-8"?>
<p:tagLst xmlns:a="http://schemas.openxmlformats.org/drawingml/2006/main" xmlns:r="http://schemas.openxmlformats.org/officeDocument/2006/relationships" xmlns:p="http://schemas.openxmlformats.org/presentationml/2006/main">
  <p:tag name="EE4P_TEMPLATESTYLE" val="6"/>
</p:tagLst>
</file>

<file path=ppt/tags/tag33.xml><?xml version="1.0" encoding="utf-8"?>
<p:tagLst xmlns:a="http://schemas.openxmlformats.org/drawingml/2006/main" xmlns:r="http://schemas.openxmlformats.org/officeDocument/2006/relationships" xmlns:p="http://schemas.openxmlformats.org/presentationml/2006/main">
  <p:tag name="EE4P_TEMPLATESTYLE" val="6"/>
</p:tagLst>
</file>

<file path=ppt/tags/tag34.xml><?xml version="1.0" encoding="utf-8"?>
<p:tagLst xmlns:a="http://schemas.openxmlformats.org/drawingml/2006/main" xmlns:r="http://schemas.openxmlformats.org/officeDocument/2006/relationships" xmlns:p="http://schemas.openxmlformats.org/presentationml/2006/main">
  <p:tag name="EE4P_TEMPLATESTYLE" val="6"/>
</p:tagLst>
</file>

<file path=ppt/tags/tag35.xml><?xml version="1.0" encoding="utf-8"?>
<p:tagLst xmlns:a="http://schemas.openxmlformats.org/drawingml/2006/main" xmlns:r="http://schemas.openxmlformats.org/officeDocument/2006/relationships" xmlns:p="http://schemas.openxmlformats.org/presentationml/2006/main">
  <p:tag name="EE4P_TEMPLATESTYLE" val="6"/>
</p:tagLst>
</file>

<file path=ppt/tags/tag36.xml><?xml version="1.0" encoding="utf-8"?>
<p:tagLst xmlns:a="http://schemas.openxmlformats.org/drawingml/2006/main" xmlns:r="http://schemas.openxmlformats.org/officeDocument/2006/relationships" xmlns:p="http://schemas.openxmlformats.org/presentationml/2006/main">
  <p:tag name="EE4P_TEMPLATESTYLE" val="6"/>
</p:tagLst>
</file>

<file path=ppt/tags/tag37.xml><?xml version="1.0" encoding="utf-8"?>
<p:tagLst xmlns:a="http://schemas.openxmlformats.org/drawingml/2006/main" xmlns:r="http://schemas.openxmlformats.org/officeDocument/2006/relationships" xmlns:p="http://schemas.openxmlformats.org/presentationml/2006/main">
  <p:tag name="EE4P_TEMPLATESTYLE" val="6"/>
</p:tagLst>
</file>

<file path=ppt/tags/tag38.xml><?xml version="1.0" encoding="utf-8"?>
<p:tagLst xmlns:a="http://schemas.openxmlformats.org/drawingml/2006/main" xmlns:r="http://schemas.openxmlformats.org/officeDocument/2006/relationships" xmlns:p="http://schemas.openxmlformats.org/presentationml/2006/main">
  <p:tag name="EE4P_TEMPLATESTYLE" val="6"/>
</p:tagLst>
</file>

<file path=ppt/tags/tag39.xml><?xml version="1.0" encoding="utf-8"?>
<p:tagLst xmlns:a="http://schemas.openxmlformats.org/drawingml/2006/main" xmlns:r="http://schemas.openxmlformats.org/officeDocument/2006/relationships" xmlns:p="http://schemas.openxmlformats.org/presentationml/2006/main">
  <p:tag name="EE4P_TEMPLATESTYLE" val="6"/>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3ZKZXjdS0WJh98.MwqSCw"/>
</p:tagLst>
</file>

<file path=ppt/tags/tag40.xml><?xml version="1.0" encoding="utf-8"?>
<p:tagLst xmlns:a="http://schemas.openxmlformats.org/drawingml/2006/main" xmlns:r="http://schemas.openxmlformats.org/officeDocument/2006/relationships" xmlns:p="http://schemas.openxmlformats.org/presentationml/2006/main">
  <p:tag name="EE4P_TEMPLATESTYLE" val="6"/>
</p:tagLst>
</file>

<file path=ppt/tags/tag41.xml><?xml version="1.0" encoding="utf-8"?>
<p:tagLst xmlns:a="http://schemas.openxmlformats.org/drawingml/2006/main" xmlns:r="http://schemas.openxmlformats.org/officeDocument/2006/relationships" xmlns:p="http://schemas.openxmlformats.org/presentationml/2006/main">
  <p:tag name="EE4P_TEMPLATESTYLE" val="6"/>
</p:tagLst>
</file>

<file path=ppt/tags/tag42.xml><?xml version="1.0" encoding="utf-8"?>
<p:tagLst xmlns:a="http://schemas.openxmlformats.org/drawingml/2006/main" xmlns:r="http://schemas.openxmlformats.org/officeDocument/2006/relationships" xmlns:p="http://schemas.openxmlformats.org/presentationml/2006/main">
  <p:tag name="EE4P_TEMPLATESTYLE" val="6"/>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q20yaB4ikKiOkThL508t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Iq20yaB4ikKiOkThL508t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51.xml><?xml version="1.0" encoding="utf-8"?>
<p:tagLst xmlns:a="http://schemas.openxmlformats.org/drawingml/2006/main" xmlns:r="http://schemas.openxmlformats.org/officeDocument/2006/relationships" xmlns:p="http://schemas.openxmlformats.org/presentationml/2006/main">
  <p:tag name="EE4P_TEMPLATESTYLE" val="6"/>
</p:tagLst>
</file>

<file path=ppt/tags/tag52.xml><?xml version="1.0" encoding="utf-8"?>
<p:tagLst xmlns:a="http://schemas.openxmlformats.org/drawingml/2006/main" xmlns:r="http://schemas.openxmlformats.org/officeDocument/2006/relationships" xmlns:p="http://schemas.openxmlformats.org/presentationml/2006/main">
  <p:tag name="EE4P_TEMPLATESTYLE" val="6"/>
</p:tagLst>
</file>

<file path=ppt/tags/tag53.xml><?xml version="1.0" encoding="utf-8"?>
<p:tagLst xmlns:a="http://schemas.openxmlformats.org/drawingml/2006/main" xmlns:r="http://schemas.openxmlformats.org/officeDocument/2006/relationships" xmlns:p="http://schemas.openxmlformats.org/presentationml/2006/main">
  <p:tag name="EE4P_TEMPLATESTYLE" val="6"/>
</p:tagLst>
</file>

<file path=ppt/tags/tag54.xml><?xml version="1.0" encoding="utf-8"?>
<p:tagLst xmlns:a="http://schemas.openxmlformats.org/drawingml/2006/main" xmlns:r="http://schemas.openxmlformats.org/officeDocument/2006/relationships" xmlns:p="http://schemas.openxmlformats.org/presentationml/2006/main">
  <p:tag name="EE4P_TEMPLATESTYLE" val="6"/>
</p:tagLst>
</file>

<file path=ppt/tags/tag55.xml><?xml version="1.0" encoding="utf-8"?>
<p:tagLst xmlns:a="http://schemas.openxmlformats.org/drawingml/2006/main" xmlns:r="http://schemas.openxmlformats.org/officeDocument/2006/relationships" xmlns:p="http://schemas.openxmlformats.org/presentationml/2006/main">
  <p:tag name="EE4P_TEMPLATESTYLE" val="6"/>
</p:tagLst>
</file>

<file path=ppt/tags/tag56.xml><?xml version="1.0" encoding="utf-8"?>
<p:tagLst xmlns:a="http://schemas.openxmlformats.org/drawingml/2006/main" xmlns:r="http://schemas.openxmlformats.org/officeDocument/2006/relationships" xmlns:p="http://schemas.openxmlformats.org/presentationml/2006/main">
  <p:tag name="EE4P_TEMPLATESTYLE" val="6"/>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79cXjxeUzkmFdFwJntni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McNsIhEwgU2VtUrpkztos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79cXjxeUzkmFdFwJntnia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79cXjxeUzkmFdFwJntnia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McNsIhEwgU2VtUrpkztos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McNsIhEwgU2VtUrpkztos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NFjf8yCVECKvWhdSxJDMA"/>
  <p:tag name="EE4P_TEMPLATESTYLE" val="1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DeE54DhtfUikP0et3Hgr6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cb1dNKRujU6YqhL2jP8My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DeE54DhtfUikP0et3Hgr6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b1dNKRujU6YqhL2jP8My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DeE54DhtfUikP0et3Hgr6A"/>
</p:tagLst>
</file>

<file path=ppt/tags/tag72.xml><?xml version="1.0" encoding="utf-8"?>
<p:tagLst xmlns:a="http://schemas.openxmlformats.org/drawingml/2006/main" xmlns:r="http://schemas.openxmlformats.org/officeDocument/2006/relationships" xmlns:p="http://schemas.openxmlformats.org/presentationml/2006/main">
  <p:tag name="EE4P_TEMPLATESTYLE" val="6"/>
</p:tagLst>
</file>

<file path=ppt/tags/tag73.xml><?xml version="1.0" encoding="utf-8"?>
<p:tagLst xmlns:a="http://schemas.openxmlformats.org/drawingml/2006/main" xmlns:r="http://schemas.openxmlformats.org/officeDocument/2006/relationships" xmlns:p="http://schemas.openxmlformats.org/presentationml/2006/main">
  <p:tag name="EE4P_TEMPLATESTYLE" val="6"/>
</p:tagLst>
</file>

<file path=ppt/tags/tag74.xml><?xml version="1.0" encoding="utf-8"?>
<p:tagLst xmlns:a="http://schemas.openxmlformats.org/drawingml/2006/main" xmlns:r="http://schemas.openxmlformats.org/officeDocument/2006/relationships" xmlns:p="http://schemas.openxmlformats.org/presentationml/2006/main">
  <p:tag name="EE4P_TEMPLATESTYLE" val="6"/>
</p:tagLst>
</file>

<file path=ppt/tags/tag75.xml><?xml version="1.0" encoding="utf-8"?>
<p:tagLst xmlns:a="http://schemas.openxmlformats.org/drawingml/2006/main" xmlns:r="http://schemas.openxmlformats.org/officeDocument/2006/relationships" xmlns:p="http://schemas.openxmlformats.org/presentationml/2006/main">
  <p:tag name="EE4P_TEMPLATESTYLE" val="6"/>
</p:tagLst>
</file>

<file path=ppt/tags/tag76.xml><?xml version="1.0" encoding="utf-8"?>
<p:tagLst xmlns:a="http://schemas.openxmlformats.org/drawingml/2006/main" xmlns:r="http://schemas.openxmlformats.org/officeDocument/2006/relationships" xmlns:p="http://schemas.openxmlformats.org/presentationml/2006/main">
  <p:tag name="EE4P_TEMPLATESTYLE" val="6"/>
</p:tagLst>
</file>

<file path=ppt/tags/tag77.xml><?xml version="1.0" encoding="utf-8"?>
<p:tagLst xmlns:a="http://schemas.openxmlformats.org/drawingml/2006/main" xmlns:r="http://schemas.openxmlformats.org/officeDocument/2006/relationships" xmlns:p="http://schemas.openxmlformats.org/presentationml/2006/main">
  <p:tag name="EE4P_TEMPLATESTYLE" val="6"/>
</p:tagLst>
</file>

<file path=ppt/tags/tag78.xml><?xml version="1.0" encoding="utf-8"?>
<p:tagLst xmlns:a="http://schemas.openxmlformats.org/drawingml/2006/main" xmlns:r="http://schemas.openxmlformats.org/officeDocument/2006/relationships" xmlns:p="http://schemas.openxmlformats.org/presentationml/2006/main">
  <p:tag name="EE4P_TEMPLATESTYLE" val="6"/>
</p:tagLst>
</file>

<file path=ppt/tags/tag79.xml><?xml version="1.0" encoding="utf-8"?>
<p:tagLst xmlns:a="http://schemas.openxmlformats.org/drawingml/2006/main" xmlns:r="http://schemas.openxmlformats.org/officeDocument/2006/relationships" xmlns:p="http://schemas.openxmlformats.org/presentationml/2006/main">
  <p:tag name="EE4P_TEMPLATESTYLE" val="6"/>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80.xml><?xml version="1.0" encoding="utf-8"?>
<p:tagLst xmlns:a="http://schemas.openxmlformats.org/drawingml/2006/main" xmlns:r="http://schemas.openxmlformats.org/officeDocument/2006/relationships" xmlns:p="http://schemas.openxmlformats.org/presentationml/2006/main">
  <p:tag name="EE4P_TEMPLATESTYLE" val="6"/>
</p:tagLst>
</file>

<file path=ppt/tags/tag81.xml><?xml version="1.0" encoding="utf-8"?>
<p:tagLst xmlns:a="http://schemas.openxmlformats.org/drawingml/2006/main" xmlns:r="http://schemas.openxmlformats.org/officeDocument/2006/relationships" xmlns:p="http://schemas.openxmlformats.org/presentationml/2006/main">
  <p:tag name="EE4P_TEMPLATESTYLE" val="6"/>
</p:tagLst>
</file>

<file path=ppt/tags/tag82.xml><?xml version="1.0" encoding="utf-8"?>
<p:tagLst xmlns:a="http://schemas.openxmlformats.org/drawingml/2006/main" xmlns:r="http://schemas.openxmlformats.org/officeDocument/2006/relationships" xmlns:p="http://schemas.openxmlformats.org/presentationml/2006/main">
  <p:tag name="EE4P_TEMPLATESTYLE" val="6"/>
</p:tagLst>
</file>

<file path=ppt/tags/tag83.xml><?xml version="1.0" encoding="utf-8"?>
<p:tagLst xmlns:a="http://schemas.openxmlformats.org/drawingml/2006/main" xmlns:r="http://schemas.openxmlformats.org/officeDocument/2006/relationships" xmlns:p="http://schemas.openxmlformats.org/presentationml/2006/main">
  <p:tag name="EE4P_TEMPLATESTYLE" val="6"/>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oUoW8YomXEOuCB4L6uU86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luqrWN2DZ0i7D4XOyGY5r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ZnDKm.E04kSHLm8eGP71y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3Qg8JDsXNEqkVg653ZR2U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6K620H_aQkOoR4n95_Dk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oUoW8YomXEOuCB4L6uU86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yen3W2tBPUelrt0feK7fK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fLDAFgHlKE.vvbLVQ0xBB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iCU.4jxsEChGKUJUKaUc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xeYrMLGJIEGm4fm3_hc26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OY9t7HWC8EyA8WBiS3KVf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ph2zpdOXkkaGUQfNL4SR3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1jIHLJ4kJUmbPTUtzwSx1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LDHPCnR4KE.0PqpGcsbI5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t8VN7oxSDUagycWjvR6H.w"/>
</p:tagLst>
</file>

<file path=ppt/theme/theme1.xml><?xml version="1.0" encoding="utf-8"?>
<a:theme xmlns:a="http://schemas.openxmlformats.org/drawingml/2006/main" name="14-06-11-Praesentationsmaster GmbH neues CD">
  <a:themeElements>
    <a:clrScheme name="delta CD 2014">
      <a:dk1>
        <a:srgbClr val="000000"/>
      </a:dk1>
      <a:lt1>
        <a:srgbClr val="FFFFFF"/>
      </a:lt1>
      <a:dk2>
        <a:srgbClr val="CCCCCC"/>
      </a:dk2>
      <a:lt2>
        <a:srgbClr val="99D8F3"/>
      </a:lt2>
      <a:accent1>
        <a:srgbClr val="009EE0"/>
      </a:accent1>
      <a:accent2>
        <a:srgbClr val="009036"/>
      </a:accent2>
      <a:accent3>
        <a:srgbClr val="97BF0D"/>
      </a:accent3>
      <a:accent4>
        <a:srgbClr val="F29400"/>
      </a:accent4>
      <a:accent5>
        <a:srgbClr val="E2001A"/>
      </a:accent5>
      <a:accent6>
        <a:srgbClr val="93107E"/>
      </a:accent6>
      <a:hlink>
        <a:srgbClr val="000000"/>
      </a:hlink>
      <a:folHlink>
        <a:srgbClr val="0000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a:tailEnd/>
        </a:ln>
      </a:spPr>
      <a:bodyPr lIns="0" tIns="0" rIns="0" bIns="0" rtlCol="0" anchor="ctr"/>
      <a:lstStyle>
        <a:defPPr algn="ctr">
          <a:defRPr dirty="0" err="1">
            <a:solidFill>
              <a:schemeClr val="tx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E1E1E1"/>
        </a:lt2>
        <a:accent1>
          <a:srgbClr val="95ABF3"/>
        </a:accent1>
        <a:accent2>
          <a:srgbClr val="F8A40C"/>
        </a:accent2>
        <a:accent3>
          <a:srgbClr val="FFFFFF"/>
        </a:accent3>
        <a:accent4>
          <a:srgbClr val="000000"/>
        </a:accent4>
        <a:accent5>
          <a:srgbClr val="C8D2F8"/>
        </a:accent5>
        <a:accent6>
          <a:srgbClr val="E1940A"/>
        </a:accent6>
        <a:hlink>
          <a:srgbClr val="3F43ED"/>
        </a:hlink>
        <a:folHlink>
          <a:srgbClr val="08288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14-06-11-Praesentationsmaster GmbH neues CD.potx</Template>
  <TotalTime>0</TotalTime>
  <Words>4194</Words>
  <Application>Microsoft Macintosh PowerPoint</Application>
  <PresentationFormat>Bildschirmpräsentation (4:3)</PresentationFormat>
  <Paragraphs>879</Paragraphs>
  <Slides>48</Slides>
  <Notes>12</Notes>
  <HiddenSlides>3</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2</vt:i4>
      </vt:variant>
      <vt:variant>
        <vt:lpstr>Folientitel</vt:lpstr>
      </vt:variant>
      <vt:variant>
        <vt:i4>48</vt:i4>
      </vt:variant>
    </vt:vector>
  </HeadingPairs>
  <TitlesOfParts>
    <vt:vector size="63" baseType="lpstr">
      <vt:lpstr>Bebas Neue</vt:lpstr>
      <vt:lpstr>Calibri</vt:lpstr>
      <vt:lpstr>CMMI10</vt:lpstr>
      <vt:lpstr>CMMI8</vt:lpstr>
      <vt:lpstr>CMR10</vt:lpstr>
      <vt:lpstr>CMR8</vt:lpstr>
      <vt:lpstr>Helvetica Neue Thin</vt:lpstr>
      <vt:lpstr>Symbol</vt:lpstr>
      <vt:lpstr>Times New Roman</vt:lpstr>
      <vt:lpstr>Wingdings</vt:lpstr>
      <vt:lpstr>Zapf Dingbats</vt:lpstr>
      <vt:lpstr>Arial</vt:lpstr>
      <vt:lpstr>14-06-11-Praesentationsmaster GmbH neues CD</vt:lpstr>
      <vt:lpstr>think-cell Slide</vt:lpstr>
      <vt:lpstr>think-cell Folie</vt:lpstr>
      <vt:lpstr>Predicting Syrian Refugee Migration in Europe</vt:lpstr>
      <vt:lpstr>Agenda</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Agenda</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Agenda</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Agenda</vt:lpstr>
      <vt:lpstr>Der Markt für mobile Beauty-Dienstleistungen bietet deutliche Effizienzpotenziale und soll daher flächendeckend analysiert werden.</vt:lpstr>
      <vt:lpstr>Der Markt für mobile Beauty-Dienstleistungen bietet deutliche Effizienzpotenziale und soll daher flächendeckend analysiert werden.</vt:lpstr>
      <vt:lpstr>Aufbauend auf einer Basisanalyse wird das Geschäftsmodell mit Hilfe von Umfragen validiert. Anschließend werden technologische Anforderungen abgeleitet. </vt:lpstr>
      <vt:lpstr>Ein gutes Verständnis für den Markt wird durch eine ganzheitliche Betrachtung der globalen und der Branchenumwelt gewährleistet.</vt:lpstr>
      <vt:lpstr>In einer Executive Summary werden die Ergebnisse der Basisanalyse festgehalten.</vt:lpstr>
      <vt:lpstr>Die Ausarbeitung wird differenziert nach qualitativen und quantitativen Merkmalen und abschließend bewertet mit Hilfe des Ampelsystems.</vt:lpstr>
      <vt:lpstr>Aus qualitativen Interviews mit potentiellen Kunden und Anbietern werden Customer Profiles sowie Hypothesen für die quantitativen Interviews erarbeitet.</vt:lpstr>
      <vt:lpstr>Die Umfrage wird basierend auf priorisierten Hypothesen sowie dem angenommenen Workflow zusammengestellt, durchgeführt und ausgewertet. </vt:lpstr>
      <vt:lpstr>Die Umfrage wird basierend auf priorisierten Hypothesen sowie dem angenommenem Workflow zusammengestellt, durchgeführt und ausgewertet. </vt:lpstr>
      <vt:lpstr>Die Umfrage wird basierend auf priorisierten Hypothesen sowie dem angenommenem Workflow zusammengestellt, durchgeführt und ausgewertet. </vt:lpstr>
      <vt:lpstr>Die Umfrage wird basierend auf priorisierten Hypothesen sowie dem angenommenem Workflow zusammengestellt, durchgeführt und ausgewertet. </vt:lpstr>
      <vt:lpstr>Die Teilprozesse des in den quantitativen Interviews validierten Workflows werden mit am Markt erhältlichen Lösungen abgeglichen.</vt:lpstr>
      <vt:lpstr>Die Liefergegenstände werden nach Beendigung der jeweiligen Phase an den Kunden übergeben.</vt:lpstr>
      <vt:lpstr>Agenda</vt:lpstr>
      <vt:lpstr>Der kalkulierte Projektumfang von 25,0 Beratertage entspricht einem Gesamtpreis von 8.750,00 €. Die Vergütung erfolgt aufwandsbasiert.</vt:lpstr>
      <vt:lpstr>Alle im Projektverlauf anfallende Spesen werden zuvor mit dem Auftraggeber abgesprochen.</vt:lpstr>
      <vt:lpstr>Ein zentraler Ansprechpartner und der Austausch im Rahmen von festgelegten Telefonaten dienen der reibungslosen und erfolgreichen Zusammenarbeit.</vt:lpstr>
      <vt:lpstr>Agenda</vt:lpstr>
      <vt:lpstr>Hochwertige Projekte führen zu zufriedenen Kunden.</vt:lpstr>
      <vt:lpstr>Hochwertige Projekte führen zu zufriedenen Kunden.</vt:lpstr>
      <vt:lpstr>Hochwertige Projekte führen zu zufriedenen Kunden.</vt:lpstr>
      <vt:lpstr>Agenda</vt:lpstr>
      <vt:lpstr>Nach einer Entscheidung zur Fortsetzung der Zusammenarbeit kann rasch mit der Projektarbeit begonnen werden.</vt:lpstr>
      <vt:lpstr>PowerPoint-Präsentation</vt:lpstr>
      <vt:lpstr>PowerPoint-Präsentation</vt:lpstr>
      <vt:lpstr>Das Angebot ist bis zum 20. Juni 2015 gültig.</vt:lpstr>
      <vt:lpstr>Das Value Proposition Canvas gibt eine genaue Übersicht über die Synergie zwischen dem Produkt und den Kunden.</vt:lpstr>
      <vt:lpstr>Die Studentische Unternehmensberatung delta Karlsruhe GmbH besteht aus mehr als 100 Beratern. Inzwischen können wir auf 18 Jahre Beratungserfahrung zurückblicken.</vt:lpstr>
      <vt:lpstr>Die Projektteams von delta können auf einen breiten Erfahrungsschatz und ein stark ausgebautes Wissensmanagementsystem zurückgreifen.</vt:lpstr>
      <vt:lpstr>Aus der Struktur deltas ergeben sich  für Kunden die Vorteile eines langfristigen Ansprechpartners, einer guten Qualitätssicherung und qualifizierter Projektteams.</vt:lpstr>
      <vt:lpstr>Die Grundgedanken der DIN EN ISO 9001 sind bei delta fest verankert und unterstützen die Projektarbeit.</vt:lpstr>
      <vt:lpstr>Die Qualität der Projektarbeit wird durch die einzelnen Module der delta-internen Organisation hergestellt.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delta</dc:creator>
  <cp:lastModifiedBy>Schumacher Sylvia</cp:lastModifiedBy>
  <cp:revision>476</cp:revision>
  <cp:lastPrinted>2015-05-30T08:59:29Z</cp:lastPrinted>
  <dcterms:modified xsi:type="dcterms:W3CDTF">2016-12-18T23:30:38Z</dcterms:modified>
</cp:coreProperties>
</file>